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79" r:id="rId3"/>
    <p:sldId id="281" r:id="rId4"/>
    <p:sldId id="282" r:id="rId5"/>
    <p:sldId id="283" r:id="rId6"/>
    <p:sldId id="284" r:id="rId7"/>
    <p:sldId id="285" r:id="rId8"/>
    <p:sldId id="286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87F"/>
    <a:srgbClr val="004A82"/>
    <a:srgbClr val="82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B1EA0-47C7-4CEE-8CB5-FFFCA7020C63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1BCFE-8DEC-415F-9950-CB51D84C6D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75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17715-CBF2-4C06-ADE0-FDEE1BDCE86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4040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1716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229600" cy="37338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0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Title Placeholder 21"/>
          <p:cNvSpPr txBox="1">
            <a:spLocks/>
          </p:cNvSpPr>
          <p:nvPr userDrawn="1"/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Blue Highway" pitchFamily="2" charset="0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600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304800"/>
            <a:ext cx="7620000" cy="8382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4000" b="1">
                <a:latin typeface="Calibri" pitchFamily="34" charset="0"/>
              </a:rPr>
              <a:t/>
            </a:r>
            <a:br>
              <a:rPr lang="en-US" altLang="en-US" sz="4000" b="1">
                <a:latin typeface="Calibri" pitchFamily="34" charset="0"/>
              </a:rPr>
            </a:br>
            <a:endParaRPr lang="en-US" altLang="en-US" sz="4000" b="1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362200"/>
            <a:ext cx="8305800" cy="34290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5" name="Freeform 5"/>
          <p:cNvSpPr>
            <a:spLocks noChangeArrowheads="1"/>
          </p:cNvSpPr>
          <p:nvPr/>
        </p:nvSpPr>
        <p:spPr bwMode="auto">
          <a:xfrm>
            <a:off x="228600" y="2286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3333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1000" y="2133600"/>
            <a:ext cx="8321675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228600" y="6553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200" i="1" dirty="0">
                <a:latin typeface="Garamond" pitchFamily="18" charset="0"/>
              </a:rPr>
              <a:t>Central Valley Flood Protection Board Meeting – Agenda Item No. </a:t>
            </a:r>
            <a:r>
              <a:rPr lang="en-US" altLang="en-US" sz="1200" i="1" dirty="0" smtClean="0">
                <a:latin typeface="Garamond" pitchFamily="18" charset="0"/>
              </a:rPr>
              <a:t>8</a:t>
            </a:r>
            <a:endParaRPr lang="en-US" altLang="en-US" sz="1200" i="1" dirty="0">
              <a:latin typeface="Garamond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7818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fld id="{1FB973E5-D437-4106-8FBC-D84C508B6EC8}" type="slidenum">
              <a:rPr lang="en-US" altLang="en-US" sz="1200">
                <a:latin typeface="Garamond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US" altLang="en-US" sz="1200" dirty="0">
              <a:latin typeface="Garamond" pitchFamily="18" charset="0"/>
            </a:endParaRPr>
          </a:p>
        </p:txBody>
      </p:sp>
      <p:pic>
        <p:nvPicPr>
          <p:cNvPr id="9" name="Picture 10" descr="CVFPB_logo_update3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7086600" y="6583680"/>
            <a:ext cx="9144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MOU</a:t>
            </a:r>
            <a:endParaRPr lang="en-US" sz="1400" b="1" dirty="0">
              <a:ln w="11430"/>
              <a:solidFill>
                <a:srgbClr val="00B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583680" y="6583680"/>
            <a:ext cx="4572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SR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909560" y="658368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LD1</a:t>
            </a:r>
            <a:endParaRPr lang="en-US" sz="1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1"/>
                </a:solidFill>
                <a:latin typeface="Calibri" pitchFamily="34" charset="0"/>
              </a:defRPr>
            </a:lvl2pPr>
            <a:lvl3pPr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3pPr>
            <a:lvl4pPr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4pPr>
            <a:lvl5pPr>
              <a:buClr>
                <a:srgbClr val="D00028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1054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spcBef>
                <a:spcPts val="1200"/>
              </a:spcBef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1"/>
                </a:solidFill>
                <a:latin typeface="Calibri" pitchFamily="34" charset="0"/>
              </a:defRPr>
            </a:lvl2pPr>
            <a:lvl3pPr>
              <a:spcBef>
                <a:spcPts val="1200"/>
              </a:spcBef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3pPr>
            <a:lvl4pPr>
              <a:spcBef>
                <a:spcPts val="12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4pPr>
            <a:lvl5pPr>
              <a:spcBef>
                <a:spcPts val="12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05401"/>
          </a:xfrm>
          <a:solidFill>
            <a:srgbClr val="03187F">
              <a:alpha val="70000"/>
            </a:srgbClr>
          </a:solidFill>
        </p:spPr>
        <p:txBody>
          <a:bodyPr vert="horz">
            <a:normAutofit/>
          </a:bodyPr>
          <a:lstStyle>
            <a:lvl1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None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5181600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pic>
        <p:nvPicPr>
          <p:cNvPr id="7" name="Picture 6" descr="CVFPB_logo_update3"/>
          <p:cNvPicPr preferRelativeResize="0"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 userDrawn="1"/>
        </p:nvSpPr>
        <p:spPr>
          <a:xfrm>
            <a:off x="178025" y="137565"/>
            <a:ext cx="7986839" cy="930584"/>
          </a:xfrm>
          <a:custGeom>
            <a:avLst/>
            <a:gdLst>
              <a:gd name="connsiteX0" fmla="*/ 0 w 7986839"/>
              <a:gd name="connsiteY0" fmla="*/ 930584 h 930584"/>
              <a:gd name="connsiteX1" fmla="*/ 0 w 7986839"/>
              <a:gd name="connsiteY1" fmla="*/ 0 h 930584"/>
              <a:gd name="connsiteX2" fmla="*/ 7986839 w 7986839"/>
              <a:gd name="connsiteY2" fmla="*/ 0 h 9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86839" h="930584">
                <a:moveTo>
                  <a:pt x="0" y="930584"/>
                </a:moveTo>
                <a:lnTo>
                  <a:pt x="0" y="0"/>
                </a:lnTo>
                <a:lnTo>
                  <a:pt x="7986839" y="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6553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52400" y="6581001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Central Valley Flood Protection Board Meeting – Agenda Item No. 6 </a:t>
            </a:r>
            <a:endParaRPr lang="en-US" sz="1200" dirty="0">
              <a:solidFill>
                <a:schemeClr val="accent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500" b="1" u="none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Blue Highway" pitchFamily="2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 bwMode="auto"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  <a:t>Update to the </a:t>
            </a:r>
            <a:r>
              <a:rPr lang="en-US" sz="4000" b="1" dirty="0" err="1" smtClean="0">
                <a:solidFill>
                  <a:schemeClr val="tx1"/>
                </a:solidFill>
                <a:latin typeface="Calibri" pitchFamily="34" charset="0"/>
              </a:rPr>
              <a:t>cvfpb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  <a:t> – 6.14.13</a:t>
            </a:r>
            <a:b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</a:br>
            <a:endParaRPr lang="en-US" sz="3200" b="1" cap="none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304800"/>
            <a:ext cx="7620000" cy="762000"/>
          </a:xfrm>
          <a:noFill/>
        </p:spPr>
        <p:txBody>
          <a:bodyPr>
            <a:normAutofit/>
          </a:bodyPr>
          <a:lstStyle/>
          <a:p>
            <a:pPr marL="0" indent="0" algn="ctr" eaLnBrk="1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ue Highway" pitchFamily="2" charset="0"/>
                <a:cs typeface="Arial" pitchFamily="34" charset="0"/>
              </a:rPr>
              <a:t>Coordinating Committee</a:t>
            </a:r>
          </a:p>
        </p:txBody>
      </p:sp>
      <p:sp>
        <p:nvSpPr>
          <p:cNvPr id="2" name="Rectangle 1"/>
          <p:cNvSpPr/>
          <p:nvPr/>
        </p:nvSpPr>
        <p:spPr>
          <a:xfrm>
            <a:off x="8549350" y="6553200"/>
            <a:ext cx="2748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Coordinating Committee Activities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spcBef>
                <a:spcPts val="1800"/>
              </a:spcBef>
              <a:defRPr/>
            </a:pPr>
            <a:r>
              <a:rPr lang="en-US" sz="2600" dirty="0" smtClean="0"/>
              <a:t>The Coordinating Committee last met on May 22.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sz="2600" dirty="0" smtClean="0">
                <a:latin typeface="Calibri" pitchFamily="34" charset="0"/>
              </a:rPr>
              <a:t>Agenda items included discussion on the programs, planning process and studies that will lead into the 2017 update of the CVFPP.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sz="2600" dirty="0" smtClean="0"/>
              <a:t>The committee will next meet at 9 a.m., Wednesday, June 26, at the City of West Sacramento. 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sz="2600" dirty="0" smtClean="0"/>
              <a:t>DWR’s Conservation Strategy and assistance the department is making available to the six regional planning areas.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sz="2600" dirty="0" smtClean="0">
                <a:latin typeface="Calibri" pitchFamily="34" charset="0"/>
              </a:rPr>
              <a:t>The steering committee continues to meet on the first Tuesday of every month.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Planning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u="sng" dirty="0" smtClean="0">
                <a:solidFill>
                  <a:srgbClr val="FFC000"/>
                </a:solidFill>
              </a:rPr>
              <a:t>Lower Sacramento/Delta North Region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  <a:endParaRPr lang="en-US" dirty="0" smtClean="0"/>
          </a:p>
          <a:p>
            <a:r>
              <a:rPr lang="en-US" dirty="0" smtClean="0"/>
              <a:t>Consultants for the region are coordinating small group stakeholder meetings to facilitate problem identification and participation in the planning process.</a:t>
            </a:r>
          </a:p>
          <a:p>
            <a:r>
              <a:rPr lang="en-US" dirty="0" smtClean="0"/>
              <a:t>An Emergency Response exercise is being planned.</a:t>
            </a:r>
          </a:p>
          <a:p>
            <a:r>
              <a:rPr lang="en-US" dirty="0" smtClean="0"/>
              <a:t>A public meeting has been scheduled for July 29 to review the region’s draft Problem Definition Report.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34400" y="6552983"/>
            <a:ext cx="300082" cy="3052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1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Planning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u="sng" dirty="0" smtClean="0">
                <a:solidFill>
                  <a:srgbClr val="FFC000"/>
                </a:solidFill>
              </a:rPr>
              <a:t>Mid &amp; Upper Sacramento Region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  <a:endParaRPr lang="en-US" dirty="0" smtClean="0"/>
          </a:p>
          <a:p>
            <a:r>
              <a:rPr lang="en-US" dirty="0" smtClean="0"/>
              <a:t>Work in this region has stopped until a state funding agreement has been finalized. </a:t>
            </a:r>
          </a:p>
          <a:p>
            <a:r>
              <a:rPr lang="en-US" dirty="0" smtClean="0"/>
              <a:t>Reclamation District 108 reports that the funding agreement may be in place by June 20.</a:t>
            </a:r>
          </a:p>
          <a:p>
            <a:r>
              <a:rPr lang="en-US" dirty="0" smtClean="0"/>
              <a:t>Prior to the work stoppage, the district was in the process of scheduling small group stakeholder meetings and organizing work groups for focus areas.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34400" y="6561229"/>
            <a:ext cx="300082" cy="3052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82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Planning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u="sng" dirty="0" smtClean="0">
                <a:solidFill>
                  <a:srgbClr val="FFC000"/>
                </a:solidFill>
              </a:rPr>
              <a:t>Feather River Region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</a:p>
          <a:p>
            <a:r>
              <a:rPr lang="en-US" dirty="0" smtClean="0"/>
              <a:t>Held a well-attending kickoff meeting on June 5.</a:t>
            </a:r>
          </a:p>
          <a:p>
            <a:r>
              <a:rPr lang="en-US" dirty="0" smtClean="0"/>
              <a:t>Region representatives continue to meet with smaller groups of stakeholders.</a:t>
            </a:r>
          </a:p>
          <a:p>
            <a:r>
              <a:rPr lang="en-US" dirty="0" smtClean="0"/>
              <a:t>The next large-group public meeting is tentatively schedule for December 2013. 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34400" y="6552984"/>
            <a:ext cx="300082" cy="3052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52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Planning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FFC000"/>
                </a:solidFill>
              </a:rPr>
              <a:t>Lower San Joaquin/Delta South Region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  <a:endParaRPr lang="en-US" dirty="0" smtClean="0"/>
          </a:p>
          <a:p>
            <a:r>
              <a:rPr lang="en-US" dirty="0" smtClean="0"/>
              <a:t>A kickoff meeting was held on May 15 of the San Joaquin County Flood Control Technical Advisory Committee. </a:t>
            </a:r>
          </a:p>
          <a:p>
            <a:r>
              <a:rPr lang="en-US" dirty="0" smtClean="0"/>
              <a:t>Focus has been placed on small-group meetings with cities and reclamation districts.</a:t>
            </a:r>
          </a:p>
          <a:p>
            <a:r>
              <a:rPr lang="en-US" dirty="0" smtClean="0"/>
              <a:t>A concern brought up by some reclamation districts in Delta South is the potential hydraulic impacts on levees from increased flows from an expansion of Paradise Cut.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34400" y="6552984"/>
            <a:ext cx="300082" cy="3052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79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Planning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u="sng" dirty="0" smtClean="0">
                <a:solidFill>
                  <a:srgbClr val="FFC000"/>
                </a:solidFill>
              </a:rPr>
              <a:t>Mid San Joaquin Region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  <a:endParaRPr lang="en-US" dirty="0" smtClean="0"/>
          </a:p>
          <a:p>
            <a:r>
              <a:rPr lang="en-US" dirty="0" smtClean="0"/>
              <a:t>Stakeholder contact list is currently at 85 members. </a:t>
            </a:r>
          </a:p>
          <a:p>
            <a:r>
              <a:rPr lang="en-US" dirty="0" smtClean="0"/>
              <a:t>An internal draft of the chapter on regional setting and flood hazards is being developed. </a:t>
            </a:r>
          </a:p>
          <a:p>
            <a:r>
              <a:rPr lang="en-US" dirty="0" smtClean="0"/>
              <a:t>The first large-group workshop is scheduled for July 18 in Modesto.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34400" y="6556625"/>
            <a:ext cx="300082" cy="3052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8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Planning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u="sng" dirty="0" smtClean="0">
                <a:solidFill>
                  <a:srgbClr val="FFC000"/>
                </a:solidFill>
              </a:rPr>
              <a:t>Upper San Joaquin Region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  <a:endParaRPr lang="en-US" dirty="0" smtClean="0"/>
          </a:p>
          <a:p>
            <a:r>
              <a:rPr lang="en-US" dirty="0" smtClean="0"/>
              <a:t>Held a kickoff meeting on May 8.</a:t>
            </a:r>
            <a:endParaRPr lang="en-US" dirty="0"/>
          </a:p>
          <a:p>
            <a:r>
              <a:rPr lang="en-US" dirty="0" smtClean="0"/>
              <a:t>The meeting featured a work session to define the regional setting and assessment of flood hazards.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8534400" y="651172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0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  <a:defRPr/>
            </a:pPr>
            <a:r>
              <a:rPr lang="en-US" sz="17100" dirty="0" smtClean="0"/>
              <a:t>?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1200" dirty="0" smtClean="0"/>
              <a:t>Presented by:	_____________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1200" dirty="0" smtClean="0"/>
              <a:t>Prepared by:	_____________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1200" dirty="0" smtClean="0"/>
              <a:t>Design Review by:	_____________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1200" dirty="0" smtClean="0"/>
              <a:t>			_____________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/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1200" dirty="0" smtClean="0"/>
              <a:t>Reviewed by:	_____________</a:t>
            </a:r>
          </a:p>
          <a:p>
            <a:pPr eaLnBrk="1" hangingPunct="1">
              <a:spcBef>
                <a:spcPts val="0"/>
              </a:spcBef>
              <a:buNone/>
              <a:defRPr/>
            </a:pPr>
            <a:r>
              <a:rPr lang="en-US" sz="1200" dirty="0" smtClean="0"/>
              <a:t>			_____________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418</Words>
  <Application>Microsoft Office PowerPoint</Application>
  <PresentationFormat>On-screen Show (4:3)</PresentationFormat>
  <Paragraphs>63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Blue Highway</vt:lpstr>
      <vt:lpstr>Book Antiqua</vt:lpstr>
      <vt:lpstr>Calibri</vt:lpstr>
      <vt:lpstr>Garamond</vt:lpstr>
      <vt:lpstr>Lucida Sans</vt:lpstr>
      <vt:lpstr>Wingdings</vt:lpstr>
      <vt:lpstr>Wingdings 2</vt:lpstr>
      <vt:lpstr>Wingdings 3</vt:lpstr>
      <vt:lpstr>Apex</vt:lpstr>
      <vt:lpstr>Update to the cvfpb – 6.14.13    </vt:lpstr>
      <vt:lpstr>Coordinating Committee Activities</vt:lpstr>
      <vt:lpstr>Regional Planning Activities</vt:lpstr>
      <vt:lpstr>Regional Planning Activities</vt:lpstr>
      <vt:lpstr>Regional Planning Activities</vt:lpstr>
      <vt:lpstr>Regional Planning Activities</vt:lpstr>
      <vt:lpstr>Regional Planning Activities</vt:lpstr>
      <vt:lpstr>Regional Planning Activities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nmoricz</dc:creator>
  <cp:lastModifiedBy>Gonzalez, Moises@DWR</cp:lastModifiedBy>
  <cp:revision>58</cp:revision>
  <dcterms:created xsi:type="dcterms:W3CDTF">2010-03-04T17:56:25Z</dcterms:created>
  <dcterms:modified xsi:type="dcterms:W3CDTF">2013-06-13T22:45:22Z</dcterms:modified>
</cp:coreProperties>
</file>