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8" r:id="rId2"/>
    <p:sldId id="279" r:id="rId3"/>
    <p:sldId id="288" r:id="rId4"/>
    <p:sldId id="281" r:id="rId5"/>
    <p:sldId id="289" r:id="rId6"/>
    <p:sldId id="290" r:id="rId7"/>
    <p:sldId id="261" r:id="rId8"/>
    <p:sldId id="291" r:id="rId9"/>
    <p:sldId id="282" r:id="rId10"/>
    <p:sldId id="286" r:id="rId11"/>
    <p:sldId id="292" r:id="rId12"/>
    <p:sldId id="271" r:id="rId13"/>
    <p:sldId id="284"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004A82"/>
    <a:srgbClr val="FF66FF"/>
    <a:srgbClr val="03187F"/>
    <a:srgbClr val="9FE6FF"/>
    <a:srgbClr val="820000"/>
    <a:srgbClr val="532476"/>
    <a:srgbClr val="FFE497"/>
    <a:srgbClr val="DCC5ED"/>
    <a:srgbClr val="99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1" d="100"/>
          <a:sy n="51" d="100"/>
        </p:scale>
        <p:origin x="-854"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E5400DD-9E1F-47BE-B9DD-7180311EF892}" type="datetimeFigureOut">
              <a:rPr lang="en-US" smtClean="0"/>
              <a:pPr/>
              <a:t>9/13/2013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F505D83-1514-4086-A668-3BE4368AB921}" type="slidenum">
              <a:rPr lang="en-US" smtClean="0"/>
              <a:pPr/>
              <a:t>‹#›</a:t>
            </a:fld>
            <a:endParaRPr lang="en-US"/>
          </a:p>
        </p:txBody>
      </p:sp>
    </p:spTree>
    <p:extLst>
      <p:ext uri="{BB962C8B-B14F-4D97-AF65-F5344CB8AC3E}">
        <p14:creationId xmlns:p14="http://schemas.microsoft.com/office/powerpoint/2010/main" xmlns="" val="1061539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FDB1EA0-47C7-4CEE-8CB5-FFFCA7020C63}" type="datetimeFigureOut">
              <a:rPr lang="en-US" smtClean="0"/>
              <a:pPr/>
              <a:t>9/13/2013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DA1BCFE-8DEC-415F-9950-CB51D84C6D84}" type="slidenum">
              <a:rPr lang="en-US" smtClean="0"/>
              <a:pPr/>
              <a:t>‹#›</a:t>
            </a:fld>
            <a:endParaRPr lang="en-US"/>
          </a:p>
        </p:txBody>
      </p:sp>
    </p:spTree>
    <p:extLst>
      <p:ext uri="{BB962C8B-B14F-4D97-AF65-F5344CB8AC3E}">
        <p14:creationId xmlns:p14="http://schemas.microsoft.com/office/powerpoint/2010/main" xmlns="" val="3837002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AB17715-CBF2-4C06-ADE0-FDEE1BDCE861}" type="slidenum">
              <a:rPr lang="en-US" smtClean="0"/>
              <a:pPr/>
              <a:t>1</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2</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3</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97631FA-1AC6-447D-A7C7-C067298E6FBB}" type="slidenum">
              <a:rPr lang="en-US" smtClean="0"/>
              <a:pPr/>
              <a:t>4</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2889D32-BA3A-41C3-AF09-9DB13E4F4B5B}" type="slidenum">
              <a:rPr lang="en-US" smtClean="0"/>
              <a:pPr/>
              <a:t>5</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incremental reduction in WSE with the exception of the bump?</a:t>
            </a:r>
            <a:endParaRPr lang="en-US" dirty="0"/>
          </a:p>
        </p:txBody>
      </p:sp>
      <p:sp>
        <p:nvSpPr>
          <p:cNvPr id="4" name="Slide Number Placeholder 3"/>
          <p:cNvSpPr>
            <a:spLocks noGrp="1"/>
          </p:cNvSpPr>
          <p:nvPr>
            <p:ph type="sldNum" sz="quarter" idx="10"/>
          </p:nvPr>
        </p:nvSpPr>
        <p:spPr/>
        <p:txBody>
          <a:bodyPr/>
          <a:lstStyle/>
          <a:p>
            <a:fld id="{5DA1BCFE-8DEC-415F-9950-CB51D84C6D8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57200" y="2286000"/>
            <a:ext cx="8229600" cy="3733800"/>
          </a:xfrm>
        </p:spPr>
        <p:txBody>
          <a:bodyPr vert="horz" lIns="45720" tIns="0" rIns="45720" bIns="0" anchor="ctr">
            <a:normAutofit/>
            <a:scene3d>
              <a:camera prst="orthographicFront"/>
              <a:lightRig rig="soft" dir="t">
                <a:rot lat="0" lon="0" rev="17220000"/>
              </a:lightRig>
            </a:scene3d>
            <a:sp3d prstMaterial="softEdge">
              <a:bevelT w="38100" h="38100"/>
            </a:sp3d>
          </a:bodyPr>
          <a:lstStyle>
            <a:lvl1pPr>
              <a:defRPr sz="40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7" name="Title Placeholder 21"/>
          <p:cNvSpPr txBox="1">
            <a:spLocks/>
          </p:cNvSpPr>
          <p:nvPr userDrawn="1"/>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5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Blue Highway" pitchFamily="2" charset="0"/>
              <a:ea typeface="+mj-ea"/>
              <a:cs typeface="+mj-cs"/>
            </a:endParaRPr>
          </a:p>
        </p:txBody>
      </p:sp>
      <p:cxnSp>
        <p:nvCxnSpPr>
          <p:cNvPr id="10" name="Straight Connector 9"/>
          <p:cNvCxnSpPr/>
          <p:nvPr userDrawn="1"/>
        </p:nvCxnSpPr>
        <p:spPr>
          <a:xfrm>
            <a:off x="152400" y="1600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2" name="Line 2"/>
          <p:cNvSpPr>
            <a:spLocks noChangeShapeType="1"/>
          </p:cNvSpPr>
          <p:nvPr/>
        </p:nvSpPr>
        <p:spPr bwMode="auto">
          <a:xfrm>
            <a:off x="152400" y="6629400"/>
            <a:ext cx="8763000" cy="0"/>
          </a:xfrm>
          <a:prstGeom prst="line">
            <a:avLst/>
          </a:prstGeom>
          <a:noFill/>
          <a:ln w="19050">
            <a:solidFill>
              <a:srgbClr val="333399"/>
            </a:solidFill>
            <a:round/>
            <a:headEnd/>
            <a:tailEnd/>
          </a:ln>
          <a:effectLst/>
        </p:spPr>
        <p:txBody>
          <a:bodyPr/>
          <a:lstStyle/>
          <a:p>
            <a:pPr>
              <a:defRPr/>
            </a:pPr>
            <a:endParaRPr lang="en-US"/>
          </a:p>
        </p:txBody>
      </p:sp>
      <p:sp>
        <p:nvSpPr>
          <p:cNvPr id="3" name="Rectangle 3"/>
          <p:cNvSpPr>
            <a:spLocks noChangeArrowheads="1"/>
          </p:cNvSpPr>
          <p:nvPr/>
        </p:nvSpPr>
        <p:spPr bwMode="auto">
          <a:xfrm>
            <a:off x="304800" y="304800"/>
            <a:ext cx="7620000" cy="8382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r>
              <a:rPr lang="en-US" altLang="en-US" sz="4000" b="1">
                <a:latin typeface="Calibri" pitchFamily="34" charset="0"/>
              </a:rPr>
              <a:t/>
            </a:r>
            <a:br>
              <a:rPr lang="en-US" altLang="en-US" sz="4000" b="1">
                <a:latin typeface="Calibri" pitchFamily="34" charset="0"/>
              </a:rPr>
            </a:br>
            <a:endParaRPr lang="en-US" altLang="en-US" sz="4000" b="1">
              <a:latin typeface="Calibri" pitchFamily="34" charset="0"/>
            </a:endParaRPr>
          </a:p>
        </p:txBody>
      </p:sp>
      <p:sp>
        <p:nvSpPr>
          <p:cNvPr id="4" name="Rectangle 4"/>
          <p:cNvSpPr>
            <a:spLocks noChangeArrowheads="1"/>
          </p:cNvSpPr>
          <p:nvPr/>
        </p:nvSpPr>
        <p:spPr bwMode="auto">
          <a:xfrm>
            <a:off x="381000" y="2362200"/>
            <a:ext cx="8305800" cy="3429000"/>
          </a:xfrm>
          <a:prstGeom prst="rect">
            <a:avLst/>
          </a:prstGeom>
          <a:solidFill>
            <a:schemeClr val="accent2">
              <a:lumMod val="50000"/>
              <a:alpha val="55000"/>
            </a:schemeClr>
          </a:solidFill>
          <a:ln w="9525">
            <a:noFill/>
            <a:miter lim="800000"/>
            <a:headEnd/>
            <a:tailEnd/>
          </a:ln>
          <a:effectLst/>
        </p:spPr>
        <p:txBody>
          <a:bodyPr/>
          <a:lstStyle/>
          <a:p>
            <a:pPr>
              <a:spcBef>
                <a:spcPct val="0"/>
              </a:spcBef>
              <a:buClrTx/>
              <a:buSzTx/>
              <a:buFontTx/>
              <a:buNone/>
              <a:defRPr/>
            </a:pPr>
            <a:endParaRPr lang="en-US" altLang="en-US" sz="1800" dirty="0">
              <a:latin typeface="Calibri" pitchFamily="34" charset="0"/>
            </a:endParaRPr>
          </a:p>
        </p:txBody>
      </p:sp>
      <p:sp>
        <p:nvSpPr>
          <p:cNvPr id="5" name="Freeform 5"/>
          <p:cNvSpPr>
            <a:spLocks noChangeArrowheads="1"/>
          </p:cNvSpPr>
          <p:nvPr/>
        </p:nvSpPr>
        <p:spPr bwMode="auto">
          <a:xfrm>
            <a:off x="228600" y="2286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333399"/>
            </a:solidFill>
            <a:prstDash val="solid"/>
            <a:miter lim="800000"/>
            <a:headEnd/>
            <a:tailEnd/>
          </a:ln>
        </p:spPr>
        <p:txBody>
          <a:bodyPr/>
          <a:lstStyle/>
          <a:p>
            <a:pPr>
              <a:defRPr/>
            </a:pPr>
            <a:endParaRPr lang="en-US"/>
          </a:p>
        </p:txBody>
      </p:sp>
      <p:sp>
        <p:nvSpPr>
          <p:cNvPr id="6" name="Line 6"/>
          <p:cNvSpPr>
            <a:spLocks noChangeShapeType="1"/>
          </p:cNvSpPr>
          <p:nvPr/>
        </p:nvSpPr>
        <p:spPr bwMode="auto">
          <a:xfrm>
            <a:off x="381000" y="2133600"/>
            <a:ext cx="8321675" cy="0"/>
          </a:xfrm>
          <a:prstGeom prst="line">
            <a:avLst/>
          </a:prstGeom>
          <a:noFill/>
          <a:ln w="19050">
            <a:solidFill>
              <a:srgbClr val="333399"/>
            </a:solidFill>
            <a:round/>
            <a:headEnd/>
            <a:tailEnd/>
          </a:ln>
          <a:effectLst/>
        </p:spPr>
        <p:txBody>
          <a:bodyPr/>
          <a:lstStyle/>
          <a:p>
            <a:pPr>
              <a:defRPr/>
            </a:pPr>
            <a:endParaRPr lang="en-US"/>
          </a:p>
        </p:txBody>
      </p:sp>
      <p:sp>
        <p:nvSpPr>
          <p:cNvPr id="7" name="Rectangle 8"/>
          <p:cNvSpPr>
            <a:spLocks noChangeArrowheads="1"/>
          </p:cNvSpPr>
          <p:nvPr/>
        </p:nvSpPr>
        <p:spPr bwMode="auto">
          <a:xfrm>
            <a:off x="228600" y="6553200"/>
            <a:ext cx="5257800" cy="304800"/>
          </a:xfrm>
          <a:prstGeom prst="rect">
            <a:avLst/>
          </a:prstGeom>
          <a:noFill/>
          <a:ln w="9525">
            <a:noFill/>
            <a:miter lim="800000"/>
            <a:headEnd/>
            <a:tailEnd/>
          </a:ln>
          <a:effectLst/>
        </p:spPr>
        <p:txBody>
          <a:bodyPr anchor="b"/>
          <a:lstStyle/>
          <a:p>
            <a:pPr>
              <a:spcBef>
                <a:spcPct val="0"/>
              </a:spcBef>
              <a:buClrTx/>
              <a:buSzTx/>
              <a:buFontTx/>
              <a:buNone/>
              <a:defRPr/>
            </a:pPr>
            <a:r>
              <a:rPr lang="en-US" altLang="en-US" sz="1200" i="1" dirty="0">
                <a:latin typeface="Garamond" pitchFamily="18" charset="0"/>
              </a:rPr>
              <a:t>Central Valley Flood Protection Board Meeting – Agenda Item No. </a:t>
            </a:r>
            <a:r>
              <a:rPr lang="en-US" altLang="en-US" sz="1200" i="1" dirty="0" smtClean="0">
                <a:latin typeface="Garamond" pitchFamily="18" charset="0"/>
              </a:rPr>
              <a:t>8</a:t>
            </a:r>
            <a:endParaRPr lang="en-US" altLang="en-US" sz="1200" i="1" dirty="0">
              <a:latin typeface="Garamond" pitchFamily="18" charset="0"/>
            </a:endParaRPr>
          </a:p>
        </p:txBody>
      </p:sp>
      <p:sp>
        <p:nvSpPr>
          <p:cNvPr id="8" name="Rectangle 9"/>
          <p:cNvSpPr>
            <a:spLocks noChangeArrowheads="1"/>
          </p:cNvSpPr>
          <p:nvPr/>
        </p:nvSpPr>
        <p:spPr bwMode="auto">
          <a:xfrm>
            <a:off x="6781800" y="6553200"/>
            <a:ext cx="2133600" cy="304800"/>
          </a:xfrm>
          <a:prstGeom prst="rect">
            <a:avLst/>
          </a:prstGeom>
          <a:noFill/>
          <a:ln w="9525">
            <a:noFill/>
            <a:miter lim="800000"/>
            <a:headEnd/>
            <a:tailEnd/>
          </a:ln>
          <a:effectLst/>
        </p:spPr>
        <p:txBody>
          <a:bodyPr anchor="b"/>
          <a:lstStyle/>
          <a:p>
            <a:pPr algn="r">
              <a:spcBef>
                <a:spcPct val="0"/>
              </a:spcBef>
              <a:buClrTx/>
              <a:buSzTx/>
              <a:buFontTx/>
              <a:buNone/>
              <a:defRPr/>
            </a:pPr>
            <a:fld id="{1FB973E5-D437-4106-8FBC-D84C508B6EC8}" type="slidenum">
              <a:rPr lang="en-US" altLang="en-US" sz="1200">
                <a:latin typeface="Garamond" pitchFamily="18" charset="0"/>
              </a:rPr>
              <a:pPr algn="r">
                <a:spcBef>
                  <a:spcPct val="0"/>
                </a:spcBef>
                <a:buClrTx/>
                <a:buSzTx/>
                <a:buFontTx/>
                <a:buNone/>
                <a:defRPr/>
              </a:pPr>
              <a:t>‹#›</a:t>
            </a:fld>
            <a:endParaRPr lang="en-US" altLang="en-US" sz="1200">
              <a:latin typeface="Garamond" pitchFamily="18" charset="0"/>
            </a:endParaRPr>
          </a:p>
        </p:txBody>
      </p:sp>
      <p:pic>
        <p:nvPicPr>
          <p:cNvPr id="9" name="Picture 10" descr="CVFPB_logo_update3"/>
          <p:cNvPicPr preferRelativeResize="0">
            <a:picLocks noChangeArrowheads="1"/>
          </p:cNvPicPr>
          <p:nvPr userDrawn="1"/>
        </p:nvPicPr>
        <p:blipFill>
          <a:blip r:embed="rId2" cstate="print"/>
          <a:srcRect/>
          <a:stretch>
            <a:fillRect/>
          </a:stretch>
        </p:blipFill>
        <p:spPr bwMode="auto">
          <a:xfrm>
            <a:off x="8001000" y="152400"/>
            <a:ext cx="1023938" cy="1014413"/>
          </a:xfrm>
          <a:prstGeom prst="rect">
            <a:avLst/>
          </a:prstGeom>
          <a:noFill/>
          <a:ln w="9525">
            <a:noFill/>
            <a:miter lim="800000"/>
            <a:headEnd/>
            <a:tailEnd/>
          </a:ln>
        </p:spPr>
      </p:pic>
      <p:sp>
        <p:nvSpPr>
          <p:cNvPr id="13" name="Rectangle 12"/>
          <p:cNvSpPr/>
          <p:nvPr userDrawn="1"/>
        </p:nvSpPr>
        <p:spPr>
          <a:xfrm>
            <a:off x="7086600" y="6583680"/>
            <a:ext cx="9144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C00"/>
                </a:solidFill>
                <a:effectLst>
                  <a:outerShdw blurRad="50800" dist="39000" dir="5460000" algn="tl">
                    <a:srgbClr val="000000">
                      <a:alpha val="38000"/>
                    </a:srgbClr>
                  </a:outerShdw>
                </a:effectLst>
              </a:rPr>
              <a:t>MOU</a:t>
            </a:r>
            <a:endParaRPr lang="en-US" sz="1400" b="1" dirty="0">
              <a:ln w="11430"/>
              <a:solidFill>
                <a:srgbClr val="00BC00"/>
              </a:solidFill>
              <a:effectLst>
                <a:outerShdw blurRad="50800" dist="39000" dir="5460000" algn="tl">
                  <a:srgbClr val="000000">
                    <a:alpha val="38000"/>
                  </a:srgbClr>
                </a:outerShdw>
              </a:effectLst>
            </a:endParaRPr>
          </a:p>
        </p:txBody>
      </p:sp>
      <p:sp>
        <p:nvSpPr>
          <p:cNvPr id="14" name="Rectangle 13"/>
          <p:cNvSpPr/>
          <p:nvPr userDrawn="1"/>
        </p:nvSpPr>
        <p:spPr>
          <a:xfrm>
            <a:off x="6583680" y="6583680"/>
            <a:ext cx="4572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a:ln w="11430"/>
                <a:solidFill>
                  <a:srgbClr val="FFC000"/>
                </a:solidFill>
                <a:effectLst>
                  <a:outerShdw blurRad="50800" dist="39000" dir="5460000" algn="tl">
                    <a:srgbClr val="000000">
                      <a:alpha val="38000"/>
                    </a:srgbClr>
                  </a:outerShdw>
                </a:effectLst>
              </a:rPr>
              <a:t>SR</a:t>
            </a:r>
          </a:p>
        </p:txBody>
      </p:sp>
      <p:sp>
        <p:nvSpPr>
          <p:cNvPr id="15" name="Rectangle 14"/>
          <p:cNvSpPr/>
          <p:nvPr userDrawn="1"/>
        </p:nvSpPr>
        <p:spPr>
          <a:xfrm>
            <a:off x="7909560" y="658368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LD1</a:t>
            </a:r>
            <a:endParaRPr lang="en-US" sz="1400" b="1" dirty="0">
              <a:ln w="11430"/>
              <a:solidFill>
                <a:srgbClr val="FF990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normAutofit/>
          </a:bodyPr>
          <a:lstStyle>
            <a:lvl1pPr>
              <a:buClr>
                <a:srgbClr val="FFFF00"/>
              </a:buClr>
              <a:buSzPct val="80000"/>
              <a:buFont typeface="Wingdings" pitchFamily="2" charset="2"/>
              <a:buChar char="§"/>
              <a:defRPr sz="2200">
                <a:latin typeface="Calibri" pitchFamily="34" charset="0"/>
              </a:defRPr>
            </a:lvl1pPr>
            <a:lvl2pPr>
              <a:buClr>
                <a:srgbClr val="FFC000"/>
              </a:buClr>
              <a:buSzPct val="80000"/>
              <a:buFont typeface="Wingdings" pitchFamily="2" charset="2"/>
              <a:buChar char="§"/>
              <a:defRPr sz="2200">
                <a:solidFill>
                  <a:schemeClr val="tx1">
                    <a:lumMod val="85000"/>
                  </a:schemeClr>
                </a:solidFill>
                <a:latin typeface="Calibri" pitchFamily="34" charset="0"/>
              </a:defRPr>
            </a:lvl2pPr>
            <a:lvl3pPr>
              <a:buClr>
                <a:srgbClr val="FF6600"/>
              </a:buClr>
              <a:buSzPct val="80000"/>
              <a:buFont typeface="Wingdings" pitchFamily="2" charset="2"/>
              <a:buChar char="§"/>
              <a:defRPr sz="2200">
                <a:solidFill>
                  <a:schemeClr val="tx1">
                    <a:lumMod val="75000"/>
                  </a:schemeClr>
                </a:solidFill>
                <a:latin typeface="Calibri" pitchFamily="34" charset="0"/>
              </a:defRPr>
            </a:lvl3pPr>
            <a:lvl4pPr>
              <a:buClr>
                <a:srgbClr val="FF0000"/>
              </a:buClr>
              <a:buSzPct val="80000"/>
              <a:buFont typeface="Wingdings" pitchFamily="2" charset="2"/>
              <a:buChar char="§"/>
              <a:defRPr sz="2200">
                <a:solidFill>
                  <a:schemeClr val="tx1">
                    <a:lumMod val="65000"/>
                  </a:schemeClr>
                </a:solidFill>
                <a:latin typeface="Calibri" pitchFamily="34" charset="0"/>
              </a:defRPr>
            </a:lvl4pPr>
            <a:lvl5pPr>
              <a:buClr>
                <a:srgbClr val="D00028"/>
              </a:buClr>
              <a:buSzPct val="80000"/>
              <a:buFont typeface="Wingdings" pitchFamily="2" charset="2"/>
              <a:buChar char="§"/>
              <a:defRPr sz="2200">
                <a:solidFill>
                  <a:schemeClr val="tx1">
                    <a:lumMod val="50000"/>
                  </a:schemeClr>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Date Placeholder 13"/>
          <p:cNvSpPr>
            <a:spLocks noGrp="1"/>
          </p:cNvSpPr>
          <p:nvPr>
            <p:ph type="dt" sz="half" idx="2"/>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9"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228600" y="6553200"/>
            <a:ext cx="5029200" cy="304800"/>
          </a:xfrm>
          <a:prstGeom prst="rect">
            <a:avLst/>
          </a:prstGeom>
        </p:spPr>
        <p:txBody>
          <a:bodyPr/>
          <a:lstStyle/>
          <a:p>
            <a:endParaRPr lang="en-US"/>
          </a:p>
        </p:txBody>
      </p:sp>
      <p:sp>
        <p:nvSpPr>
          <p:cNvPr id="5" name="Footer Placeholder 4"/>
          <p:cNvSpPr>
            <a:spLocks noGrp="1"/>
          </p:cNvSpPr>
          <p:nvPr>
            <p:ph type="ftr" sz="quarter" idx="11"/>
          </p:nvPr>
        </p:nvSpPr>
        <p:spPr>
          <a:xfrm>
            <a:off x="3124200" y="64166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924800" y="6416675"/>
            <a:ext cx="762000" cy="365125"/>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228600" y="1371600"/>
            <a:ext cx="4267200" cy="5105400"/>
          </a:xfrm>
        </p:spPr>
        <p:txBody>
          <a:bodyPr>
            <a:normAutofit/>
          </a:bodyPr>
          <a:lstStyle>
            <a:lvl1pPr>
              <a:spcBef>
                <a:spcPts val="1200"/>
              </a:spcBef>
              <a:buClr>
                <a:srgbClr val="FFFF00"/>
              </a:buClr>
              <a:buSzPct val="80000"/>
              <a:buFont typeface="Wingdings" pitchFamily="2" charset="2"/>
              <a:buChar char="§"/>
              <a:defRPr sz="2200">
                <a:latin typeface="Calibri" pitchFamily="34" charset="0"/>
              </a:defRPr>
            </a:lvl1pPr>
            <a:lvl2pPr>
              <a:spcBef>
                <a:spcPts val="1200"/>
              </a:spcBef>
              <a:buClr>
                <a:srgbClr val="FFC000"/>
              </a:buClr>
              <a:buSzPct val="80000"/>
              <a:buFont typeface="Wingdings" pitchFamily="2" charset="2"/>
              <a:buChar char="§"/>
              <a:defRPr sz="2200">
                <a:solidFill>
                  <a:schemeClr val="accent2"/>
                </a:solidFill>
                <a:latin typeface="Calibri" pitchFamily="34" charset="0"/>
              </a:defRPr>
            </a:lvl2pPr>
            <a:lvl3pPr>
              <a:spcBef>
                <a:spcPts val="1200"/>
              </a:spcBef>
              <a:buClr>
                <a:srgbClr val="FF6600"/>
              </a:buClr>
              <a:buSzPct val="80000"/>
              <a:buFont typeface="Wingdings" pitchFamily="2" charset="2"/>
              <a:buChar char="§"/>
              <a:defRPr sz="2200">
                <a:solidFill>
                  <a:schemeClr val="accent4"/>
                </a:solidFill>
                <a:latin typeface="Calibri" pitchFamily="34" charset="0"/>
              </a:defRPr>
            </a:lvl3pPr>
            <a:lvl4pPr>
              <a:spcBef>
                <a:spcPts val="1200"/>
              </a:spcBef>
              <a:buClr>
                <a:srgbClr val="FF0000"/>
              </a:buClr>
              <a:buSzPct val="80000"/>
              <a:buFont typeface="Wingdings" pitchFamily="2" charset="2"/>
              <a:buChar char="§"/>
              <a:defRPr sz="2200">
                <a:solidFill>
                  <a:schemeClr val="accent5"/>
                </a:solidFill>
                <a:latin typeface="Calibri" pitchFamily="34" charset="0"/>
              </a:defRPr>
            </a:lvl4pPr>
            <a:lvl5pPr>
              <a:spcBef>
                <a:spcPts val="1200"/>
              </a:spcBef>
              <a:buClr>
                <a:srgbClr val="A50021"/>
              </a:buClr>
              <a:buSzPct val="80000"/>
              <a:buFont typeface="Wingdings" pitchFamily="2" charset="2"/>
              <a:buChar char="§"/>
              <a:defRPr sz="2200">
                <a:solidFill>
                  <a:schemeClr val="accent6"/>
                </a:solidFill>
                <a:latin typeface="Calibri" pitchFamily="34" charset="0"/>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371600"/>
            <a:ext cx="4267200" cy="5105401"/>
          </a:xfrm>
          <a:solidFill>
            <a:srgbClr val="03187F">
              <a:alpha val="50000"/>
            </a:srgbClr>
          </a:solidFill>
        </p:spPr>
        <p:txBody>
          <a:bodyPr vert="horz">
            <a:normAutofit/>
          </a:bodyPr>
          <a:lstStyle>
            <a:lvl1pPr algn="l" rtl="0" eaLnBrk="1" latinLnBrk="0" hangingPunct="1">
              <a:spcBef>
                <a:spcPts val="1200"/>
              </a:spcBef>
              <a:buSzPct val="80000"/>
              <a:buFont typeface="Wingdings" pitchFamily="2" charset="2"/>
              <a:buNone/>
              <a:defRPr kumimoji="0" lang="en-US" sz="2200" kern="1200" dirty="0" smtClean="0">
                <a:solidFill>
                  <a:schemeClr val="tx1"/>
                </a:solidFill>
                <a:latin typeface="Calibri" pitchFamily="34" charset="0"/>
                <a:ea typeface="+mn-ea"/>
                <a:cs typeface="+mn-cs"/>
              </a:defRPr>
            </a:lvl1pPr>
            <a:lvl2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2pPr>
            <a:lvl3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3pPr>
            <a:lvl4pPr algn="l" rtl="0" eaLnBrk="1" latinLnBrk="0" hangingPunct="1">
              <a:spcBef>
                <a:spcPts val="1200"/>
              </a:spcBef>
              <a:buSzPct val="80000"/>
              <a:buFont typeface="Wingdings" pitchFamily="2" charset="2"/>
              <a:buChar char="§"/>
              <a:defRPr kumimoji="0" lang="en-US" sz="2200" kern="1200" dirty="0" smtClean="0">
                <a:solidFill>
                  <a:schemeClr val="tx1"/>
                </a:solidFill>
                <a:latin typeface="Calibri" pitchFamily="34" charset="0"/>
                <a:ea typeface="+mn-ea"/>
                <a:cs typeface="+mn-cs"/>
              </a:defRPr>
            </a:lvl4pPr>
            <a:lvl5pPr algn="l" rtl="0" eaLnBrk="1" latinLnBrk="0" hangingPunct="1">
              <a:spcBef>
                <a:spcPts val="1200"/>
              </a:spcBef>
              <a:buSzPct val="80000"/>
              <a:buFont typeface="Wingdings" pitchFamily="2" charset="2"/>
              <a:buChar char="§"/>
              <a:defRPr kumimoji="0" lang="en-US" sz="2200" kern="1200" dirty="0">
                <a:solidFill>
                  <a:schemeClr val="tx1"/>
                </a:solidFill>
                <a:latin typeface="Calibri" pitchFamily="34" charset="0"/>
                <a:ea typeface="+mn-ea"/>
                <a:cs typeface="+mn-cs"/>
              </a:defRPr>
            </a:lvl5pPr>
          </a:lstStyle>
          <a:p>
            <a:pPr lvl="0" eaLnBrk="1" latinLnBrk="0" hangingPunct="1"/>
            <a:endParaRPr kumimoji="0" lang="en-US" dirty="0"/>
          </a:p>
        </p:txBody>
      </p:sp>
      <p:sp>
        <p:nvSpPr>
          <p:cNvPr id="9" name="Date Placeholder 13"/>
          <p:cNvSpPr>
            <a:spLocks noGrp="1"/>
          </p:cNvSpPr>
          <p:nvPr>
            <p:ph type="dt" sz="half" idx="10"/>
          </p:nvPr>
        </p:nvSpPr>
        <p:spPr>
          <a:xfrm>
            <a:off x="228600" y="6553200"/>
            <a:ext cx="5029200" cy="304800"/>
          </a:xfrm>
          <a:prstGeom prst="rect">
            <a:avLst/>
          </a:prstGeom>
        </p:spPr>
        <p:txBody>
          <a:bodyPr vert="horz" anchor="b"/>
          <a:lstStyle>
            <a:lvl1pPr algn="l" eaLnBrk="1" latinLnBrk="0" hangingPunct="1">
              <a:defRPr kumimoji="0" sz="1200">
                <a:solidFill>
                  <a:schemeClr val="tx1">
                    <a:shade val="50000"/>
                  </a:schemeClr>
                </a:solidFill>
              </a:defRPr>
            </a:lvl1pPr>
          </a:lstStyle>
          <a:p>
            <a:endParaRPr lang="en-US" dirty="0"/>
          </a:p>
        </p:txBody>
      </p:sp>
      <p:sp>
        <p:nvSpPr>
          <p:cNvPr id="10" name="Slide Number Placeholder 22"/>
          <p:cNvSpPr>
            <a:spLocks noGrp="1"/>
          </p:cNvSpPr>
          <p:nvPr>
            <p:ph type="sldNum" sz="quarter" idx="4"/>
          </p:nvPr>
        </p:nvSpPr>
        <p:spPr>
          <a:xfrm>
            <a:off x="8534400" y="6553200"/>
            <a:ext cx="457200" cy="304800"/>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228600" y="6553200"/>
            <a:ext cx="5029200" cy="304800"/>
          </a:xfrm>
          <a:prstGeom prst="rect">
            <a:avLst/>
          </a:prstGeom>
        </p:spPr>
        <p:txBody>
          <a:bodyPr/>
          <a:lstStyle/>
          <a:p>
            <a:endParaRPr lang="en-US"/>
          </a:p>
        </p:txBody>
      </p:sp>
      <p:sp>
        <p:nvSpPr>
          <p:cNvPr id="8" name="Footer Placeholder 7"/>
          <p:cNvSpPr>
            <a:spLocks noGrp="1"/>
          </p:cNvSpPr>
          <p:nvPr>
            <p:ph type="ftr" sz="quarter" idx="11"/>
          </p:nvPr>
        </p:nvSpPr>
        <p:spPr>
          <a:xfrm>
            <a:off x="3124200" y="64166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228600" y="6553200"/>
            <a:ext cx="5029200" cy="304800"/>
          </a:xfrm>
          <a:prstGeom prst="rect">
            <a:avLst/>
          </a:prstGeom>
        </p:spPr>
        <p:txBody>
          <a:bodyPr/>
          <a:lstStyle/>
          <a:p>
            <a:endParaRPr lang="en-US"/>
          </a:p>
        </p:txBody>
      </p:sp>
      <p:sp>
        <p:nvSpPr>
          <p:cNvPr id="4" name="Footer Placeholder 3"/>
          <p:cNvSpPr>
            <a:spLocks noGrp="1"/>
          </p:cNvSpPr>
          <p:nvPr>
            <p:ph type="ftr" sz="quarter" idx="11"/>
          </p:nvPr>
        </p:nvSpPr>
        <p:spPr>
          <a:xfrm>
            <a:off x="3124200" y="64166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28600" y="6553200"/>
            <a:ext cx="5029200" cy="304800"/>
          </a:xfrm>
          <a:prstGeom prst="rect">
            <a:avLst/>
          </a:prstGeom>
        </p:spPr>
        <p:txBody>
          <a:bodyPr/>
          <a:lstStyle/>
          <a:p>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28600" y="6553200"/>
            <a:ext cx="5029200" cy="304800"/>
          </a:xfrm>
          <a:prstGeom prst="rect">
            <a:avLst/>
          </a:prstGeom>
        </p:spPr>
        <p:txBody>
          <a:bodyPr/>
          <a:lstStyle/>
          <a:p>
            <a:endParaRPr lang="en-US"/>
          </a:p>
        </p:txBody>
      </p:sp>
      <p:sp>
        <p:nvSpPr>
          <p:cNvPr id="6" name="Footer Placeholder 5"/>
          <p:cNvSpPr>
            <a:spLocks noGrp="1"/>
          </p:cNvSpPr>
          <p:nvPr>
            <p:ph type="ftr" sz="quarter" idx="11"/>
          </p:nvPr>
        </p:nvSpPr>
        <p:spPr>
          <a:xfrm>
            <a:off x="3124200" y="64166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534400" y="6553200"/>
            <a:ext cx="457200" cy="304800"/>
          </a:xfrm>
          <a:prstGeom prst="rect">
            <a:avLst/>
          </a:prstGeom>
        </p:spPr>
        <p:txBody>
          <a:bodyPr/>
          <a:lstStyle/>
          <a:p>
            <a:fld id="{9F1FB2E3-2BB6-40B9-8235-D524E987E6E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Protest_Seecon%20Revised%209-11-13.pdf" TargetMode="External"/><Relationship Id="rId2" Type="http://schemas.openxmlformats.org/officeDocument/2006/relationships/slideLayout" Target="../slideLayouts/slideLayout2.xml"/><Relationship Id="rId16" Type="http://schemas.openxmlformats.org/officeDocument/2006/relationships/hyperlink" Target="18313-3_SAFCA_CVFPB_Southport_408_Req_Support_Letter.PD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18313-3_408%20Request%20Staff%20Report%20and%20Attachments.pdf"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04800" y="274638"/>
            <a:ext cx="7620000" cy="792162"/>
          </a:xfrm>
          <a:prstGeom prst="rect">
            <a:avLst/>
          </a:prstGeom>
          <a:solidFill>
            <a:srgbClr val="03187F">
              <a:alpha val="70000"/>
            </a:srgbClr>
          </a:solidFill>
        </p:spPr>
        <p:txBody>
          <a:bodyPr vert="horz" anchor="ctr">
            <a:noAutofit/>
            <a:scene3d>
              <a:camera prst="orthographicFront"/>
              <a:lightRig rig="soft" dir="t">
                <a:rot lat="0" lon="0" rev="16800000"/>
              </a:lightRig>
            </a:scene3d>
            <a:sp3d prstMaterial="softEdge">
              <a:bevelT w="38100" h="38100"/>
            </a:sp3d>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228600" y="1295400"/>
            <a:ext cx="8686800" cy="5181600"/>
          </a:xfrm>
          <a:prstGeom prst="rect">
            <a:avLst/>
          </a:prstGeom>
          <a:solidFill>
            <a:srgbClr val="03187F">
              <a:alpha val="70000"/>
            </a:srgbClr>
          </a:solidFill>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pic>
        <p:nvPicPr>
          <p:cNvPr id="7" name="Picture 6" descr="CVFPB_logo_update3"/>
          <p:cNvPicPr preferRelativeResize="0">
            <a:picLocks noChangeArrowheads="1"/>
          </p:cNvPicPr>
          <p:nvPr userDrawn="1"/>
        </p:nvPicPr>
        <p:blipFill>
          <a:blip r:embed="rId14" cstate="print"/>
          <a:srcRect/>
          <a:stretch>
            <a:fillRect/>
          </a:stretch>
        </p:blipFill>
        <p:spPr bwMode="auto">
          <a:xfrm>
            <a:off x="8001000" y="152400"/>
            <a:ext cx="1023938" cy="1014413"/>
          </a:xfrm>
          <a:prstGeom prst="rect">
            <a:avLst/>
          </a:prstGeom>
          <a:noFill/>
          <a:ln w="9525">
            <a:noFill/>
            <a:miter lim="800000"/>
            <a:headEnd/>
            <a:tailEnd/>
          </a:ln>
        </p:spPr>
      </p:pic>
      <p:sp>
        <p:nvSpPr>
          <p:cNvPr id="8" name="Freeform 7"/>
          <p:cNvSpPr/>
          <p:nvPr userDrawn="1"/>
        </p:nvSpPr>
        <p:spPr>
          <a:xfrm>
            <a:off x="178025" y="137565"/>
            <a:ext cx="7986839" cy="930584"/>
          </a:xfrm>
          <a:custGeom>
            <a:avLst/>
            <a:gdLst>
              <a:gd name="connsiteX0" fmla="*/ 0 w 7986839"/>
              <a:gd name="connsiteY0" fmla="*/ 930584 h 930584"/>
              <a:gd name="connsiteX1" fmla="*/ 0 w 7986839"/>
              <a:gd name="connsiteY1" fmla="*/ 0 h 930584"/>
              <a:gd name="connsiteX2" fmla="*/ 7986839 w 7986839"/>
              <a:gd name="connsiteY2" fmla="*/ 0 h 930584"/>
            </a:gdLst>
            <a:ahLst/>
            <a:cxnLst>
              <a:cxn ang="0">
                <a:pos x="connsiteX0" y="connsiteY0"/>
              </a:cxn>
              <a:cxn ang="0">
                <a:pos x="connsiteX1" y="connsiteY1"/>
              </a:cxn>
              <a:cxn ang="0">
                <a:pos x="connsiteX2" y="connsiteY2"/>
              </a:cxn>
            </a:cxnLst>
            <a:rect l="l" t="t" r="r" b="b"/>
            <a:pathLst>
              <a:path w="7986839" h="930584">
                <a:moveTo>
                  <a:pt x="0" y="930584"/>
                </a:moveTo>
                <a:lnTo>
                  <a:pt x="0" y="0"/>
                </a:lnTo>
                <a:lnTo>
                  <a:pt x="7986839" y="0"/>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 name="Straight Connector 9"/>
          <p:cNvCxnSpPr/>
          <p:nvPr userDrawn="1"/>
        </p:nvCxnSpPr>
        <p:spPr>
          <a:xfrm>
            <a:off x="152400" y="6553200"/>
            <a:ext cx="8839200" cy="158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hlinkClick r:id="rId15" action="ppaction://hlinkfile"/>
          </p:cNvPr>
          <p:cNvSpPr/>
          <p:nvPr userDrawn="1"/>
        </p:nvSpPr>
        <p:spPr>
          <a:xfrm>
            <a:off x="6019800" y="6553200"/>
            <a:ext cx="762000" cy="307777"/>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9900"/>
                </a:solidFill>
                <a:effectLst>
                  <a:outerShdw blurRad="50800" dist="39000" dir="5460000" algn="tl">
                    <a:srgbClr val="000000">
                      <a:alpha val="38000"/>
                    </a:srgbClr>
                  </a:outerShdw>
                </a:effectLst>
              </a:rPr>
              <a:t>SR</a:t>
            </a:r>
            <a:endParaRPr lang="en-US" sz="1400" b="1" dirty="0">
              <a:ln w="11430"/>
              <a:solidFill>
                <a:srgbClr val="FF9900"/>
              </a:solidFill>
              <a:effectLst>
                <a:outerShdw blurRad="50800" dist="39000" dir="5460000" algn="tl">
                  <a:srgbClr val="000000">
                    <a:alpha val="38000"/>
                  </a:srgbClr>
                </a:outerShdw>
              </a:effectLst>
            </a:endParaRPr>
          </a:p>
        </p:txBody>
      </p:sp>
      <p:sp>
        <p:nvSpPr>
          <p:cNvPr id="12" name="TextBox 11"/>
          <p:cNvSpPr txBox="1"/>
          <p:nvPr userDrawn="1"/>
        </p:nvSpPr>
        <p:spPr>
          <a:xfrm>
            <a:off x="152400" y="6581001"/>
            <a:ext cx="5334000" cy="276999"/>
          </a:xfrm>
          <a:prstGeom prst="rect">
            <a:avLst/>
          </a:prstGeom>
          <a:noFill/>
        </p:spPr>
        <p:txBody>
          <a:bodyPr wrap="square" rtlCol="0">
            <a:spAutoFit/>
          </a:bodyPr>
          <a:lstStyle/>
          <a:p>
            <a:r>
              <a:rPr lang="en-US" sz="1200" dirty="0" smtClean="0">
                <a:solidFill>
                  <a:schemeClr val="accent1"/>
                </a:solidFill>
              </a:rPr>
              <a:t>Central Valley Flood Protection Board Meeting – Agenda Item No. 6B</a:t>
            </a:r>
            <a:endParaRPr lang="en-US" sz="1200" dirty="0">
              <a:solidFill>
                <a:schemeClr val="accent1"/>
              </a:solidFill>
            </a:endParaRPr>
          </a:p>
        </p:txBody>
      </p:sp>
      <p:sp>
        <p:nvSpPr>
          <p:cNvPr id="9" name="Rectangle 8">
            <a:hlinkClick r:id="rId16" action="ppaction://hlinkfile"/>
          </p:cNvPr>
          <p:cNvSpPr/>
          <p:nvPr userDrawn="1"/>
        </p:nvSpPr>
        <p:spPr>
          <a:xfrm>
            <a:off x="6781800" y="6553200"/>
            <a:ext cx="8382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00B050"/>
                </a:solidFill>
                <a:effectLst>
                  <a:outerShdw blurRad="50800" dist="39000" dir="5460000" algn="tl">
                    <a:srgbClr val="000000">
                      <a:alpha val="38000"/>
                    </a:srgbClr>
                  </a:outerShdw>
                </a:effectLst>
              </a:rPr>
              <a:t>SAFCA</a:t>
            </a:r>
            <a:endParaRPr lang="en-US" sz="1400" b="1" dirty="0">
              <a:ln w="11430"/>
              <a:solidFill>
                <a:srgbClr val="00B050"/>
              </a:solidFill>
              <a:effectLst>
                <a:outerShdw blurRad="50800" dist="39000" dir="5460000" algn="tl">
                  <a:srgbClr val="000000">
                    <a:alpha val="38000"/>
                  </a:srgbClr>
                </a:outerShdw>
              </a:effectLst>
            </a:endParaRPr>
          </a:p>
        </p:txBody>
      </p:sp>
      <p:sp>
        <p:nvSpPr>
          <p:cNvPr id="11" name="Rectangle 10">
            <a:hlinkClick r:id="rId17" action="ppaction://hlinkfile"/>
          </p:cNvPr>
          <p:cNvSpPr/>
          <p:nvPr userDrawn="1"/>
        </p:nvSpPr>
        <p:spPr>
          <a:xfrm>
            <a:off x="7772400" y="6553200"/>
            <a:ext cx="838200" cy="30777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uFont typeface="Wingdings" pitchFamily="2" charset="2"/>
              <a:buNone/>
              <a:defRPr/>
            </a:pPr>
            <a:r>
              <a:rPr lang="en-US" sz="1400" b="1" dirty="0" smtClean="0">
                <a:ln w="11430"/>
                <a:solidFill>
                  <a:srgbClr val="FFFF00"/>
                </a:solidFill>
                <a:effectLst>
                  <a:outerShdw blurRad="50800" dist="39000" dir="5460000" algn="tl">
                    <a:srgbClr val="000000">
                      <a:alpha val="38000"/>
                    </a:srgbClr>
                  </a:outerShdw>
                </a:effectLst>
              </a:rPr>
              <a:t>Protest</a:t>
            </a:r>
            <a:endParaRPr lang="en-US" sz="1400" b="1" dirty="0">
              <a:ln w="11430"/>
              <a:solidFill>
                <a:srgbClr val="FFFF00"/>
              </a:solidFill>
              <a:effectLst>
                <a:outerShdw blurRad="50800" dist="39000" dir="5460000" algn="tl">
                  <a:srgbClr val="000000">
                    <a:alpha val="38000"/>
                  </a:srgbClr>
                </a:outerShdw>
              </a:effectLst>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ctr" rtl="0" eaLnBrk="1" latinLnBrk="0" hangingPunct="1">
        <a:spcBef>
          <a:spcPct val="0"/>
        </a:spcBef>
        <a:buNone/>
        <a:defRPr kumimoji="0" sz="4500" b="1" u="none"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Blue Highway" pitchFamily="2" charset="0"/>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bwMode="auto">
          <a:xfrm>
            <a:off x="457200" y="2209800"/>
            <a:ext cx="8229600" cy="3810000"/>
          </a:xfrm>
          <a:prstGeom prst="rect">
            <a:avLst/>
          </a:prstGeom>
          <a:ln>
            <a:miter lim="800000"/>
            <a:headEnd/>
            <a:tailEnd/>
          </a:ln>
        </p:spPr>
        <p:txBody>
          <a:bodyPr>
            <a:normAutofit/>
          </a:bodyPr>
          <a:lstStyle/>
          <a:p>
            <a:pPr eaLnBrk="1" hangingPunct="1">
              <a:spcBef>
                <a:spcPts val="0"/>
              </a:spcBef>
              <a:defRPr/>
            </a:pPr>
            <a:r>
              <a:rPr lang="en-US" sz="3800" b="1" dirty="0" smtClean="0">
                <a:solidFill>
                  <a:schemeClr val="tx1"/>
                </a:solidFill>
                <a:latin typeface="Calibri" pitchFamily="34" charset="0"/>
              </a:rPr>
              <a:t>West Sacramento Area Flood Control Agency</a:t>
            </a:r>
            <a:br>
              <a:rPr lang="en-US" sz="3800" b="1" dirty="0" smtClean="0">
                <a:solidFill>
                  <a:schemeClr val="tx1"/>
                </a:solidFill>
                <a:latin typeface="Calibri" pitchFamily="34" charset="0"/>
              </a:rPr>
            </a:br>
            <a:r>
              <a:rPr lang="en-US" sz="4000" b="1" dirty="0" smtClean="0">
                <a:solidFill>
                  <a:schemeClr val="tx1"/>
                </a:solidFill>
                <a:latin typeface="Calibri" pitchFamily="34" charset="0"/>
              </a:rPr>
              <a:t/>
            </a:r>
            <a:br>
              <a:rPr lang="en-US" sz="4000" b="1" dirty="0" smtClean="0">
                <a:solidFill>
                  <a:schemeClr val="tx1"/>
                </a:solidFill>
                <a:latin typeface="Calibri" pitchFamily="34" charset="0"/>
              </a:rPr>
            </a:br>
            <a:r>
              <a:rPr lang="en-US" sz="2900" cap="none" dirty="0" smtClean="0">
                <a:solidFill>
                  <a:schemeClr val="tx1"/>
                </a:solidFill>
                <a:latin typeface="Calibri" pitchFamily="34" charset="0"/>
              </a:rPr>
              <a:t>Southport Levee Improvement Project, Yolo County</a:t>
            </a:r>
            <a:r>
              <a:rPr lang="en-US" sz="3200" cap="none" dirty="0" smtClean="0">
                <a:solidFill>
                  <a:schemeClr val="tx1"/>
                </a:solidFill>
                <a:latin typeface="Calibri" pitchFamily="34" charset="0"/>
              </a:rPr>
              <a:t/>
            </a:r>
            <a:br>
              <a:rPr lang="en-US" sz="3200" cap="none" dirty="0" smtClean="0">
                <a:solidFill>
                  <a:schemeClr val="tx1"/>
                </a:solidFill>
                <a:latin typeface="Calibri" pitchFamily="34" charset="0"/>
              </a:rPr>
            </a:br>
            <a:r>
              <a:rPr lang="en-US" sz="3200" cap="none" dirty="0" smtClean="0">
                <a:solidFill>
                  <a:schemeClr val="tx1"/>
                </a:solidFill>
                <a:latin typeface="Calibri" pitchFamily="34" charset="0"/>
              </a:rPr>
              <a:t/>
            </a:r>
            <a:br>
              <a:rPr lang="en-US" sz="3200" cap="none" dirty="0" smtClean="0">
                <a:solidFill>
                  <a:schemeClr val="tx1"/>
                </a:solidFill>
                <a:latin typeface="Calibri" pitchFamily="34" charset="0"/>
              </a:rPr>
            </a:br>
            <a:r>
              <a:rPr lang="en-US" sz="3200" cap="none" dirty="0" smtClean="0">
                <a:solidFill>
                  <a:schemeClr val="tx1"/>
                </a:solidFill>
                <a:latin typeface="Calibri" pitchFamily="34" charset="0"/>
              </a:rPr>
              <a:t>September 13, 2013</a:t>
            </a:r>
            <a:endParaRPr lang="en-US" sz="3200" b="1" cap="none" dirty="0" smtClean="0">
              <a:solidFill>
                <a:schemeClr val="tx1"/>
              </a:solidFill>
              <a:latin typeface="Calibri" pitchFamily="34" charset="0"/>
              <a:cs typeface="Arial" pitchFamily="34" charset="0"/>
            </a:endParaRPr>
          </a:p>
        </p:txBody>
      </p:sp>
      <p:sp>
        <p:nvSpPr>
          <p:cNvPr id="2054" name="Rectangle 6"/>
          <p:cNvSpPr>
            <a:spLocks noGrp="1" noChangeArrowheads="1"/>
          </p:cNvSpPr>
          <p:nvPr>
            <p:ph type="subTitle" idx="4294967295"/>
          </p:nvPr>
        </p:nvSpPr>
        <p:spPr>
          <a:xfrm>
            <a:off x="304800" y="304800"/>
            <a:ext cx="7620000" cy="762000"/>
          </a:xfrm>
          <a:noFill/>
        </p:spPr>
        <p:txBody>
          <a:bodyPr>
            <a:normAutofit/>
          </a:bodyPr>
          <a:lstStyle/>
          <a:p>
            <a:pPr marL="0" indent="0" algn="ctr" eaLnBrk="1" hangingPunct="1">
              <a:spcAft>
                <a:spcPts val="0"/>
              </a:spcAft>
              <a:buFont typeface="Wingdings" pitchFamily="2" charset="2"/>
              <a:buNone/>
              <a:defRPr/>
            </a:pPr>
            <a:r>
              <a:rPr lang="en-US" sz="4000" b="1" dirty="0" smtClean="0">
                <a:effectLst>
                  <a:outerShdw blurRad="38100" dist="38100" dir="2700000" algn="tl">
                    <a:srgbClr val="000000">
                      <a:alpha val="43137"/>
                    </a:srgbClr>
                  </a:outerShdw>
                </a:effectLst>
                <a:latin typeface="Blue Highway" pitchFamily="2" charset="0"/>
                <a:cs typeface="Arial" pitchFamily="34" charset="0"/>
              </a:rPr>
              <a:t>APPLICATION NO. 18313-3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PROJECT BENEFITS</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spcBef>
                <a:spcPts val="1600"/>
              </a:spcBef>
            </a:pPr>
            <a:r>
              <a:rPr lang="en-US" sz="1800" dirty="0" smtClean="0"/>
              <a:t>Reduces </a:t>
            </a:r>
            <a:r>
              <a:rPr lang="en-US" sz="1800" dirty="0"/>
              <a:t>flood risk for the </a:t>
            </a:r>
            <a:r>
              <a:rPr lang="en-US" sz="1800" dirty="0" smtClean="0"/>
              <a:t>City </a:t>
            </a:r>
            <a:r>
              <a:rPr lang="en-US" sz="1800" dirty="0"/>
              <a:t>by addressing known levee deficiencies along the Southport reach</a:t>
            </a:r>
          </a:p>
          <a:p>
            <a:pPr lvl="0">
              <a:spcBef>
                <a:spcPts val="1600"/>
              </a:spcBef>
            </a:pPr>
            <a:r>
              <a:rPr lang="en-US" sz="1800" dirty="0" smtClean="0"/>
              <a:t>Advances </a:t>
            </a:r>
            <a:r>
              <a:rPr lang="en-US" sz="1800" dirty="0"/>
              <a:t>WSAFCA’s goal to achieve a minimum </a:t>
            </a:r>
            <a:r>
              <a:rPr lang="en-US" sz="1800" dirty="0" smtClean="0"/>
              <a:t>200-year </a:t>
            </a:r>
            <a:r>
              <a:rPr lang="en-US" sz="1800" dirty="0"/>
              <a:t>flood protection </a:t>
            </a:r>
            <a:endParaRPr lang="en-US" sz="1800" dirty="0" smtClean="0"/>
          </a:p>
          <a:p>
            <a:pPr lvl="0">
              <a:spcBef>
                <a:spcPts val="1600"/>
              </a:spcBef>
            </a:pPr>
            <a:r>
              <a:rPr lang="en-US" sz="1800" dirty="0" smtClean="0"/>
              <a:t>Constructs </a:t>
            </a:r>
            <a:r>
              <a:rPr lang="en-US" sz="1800" dirty="0"/>
              <a:t>levee improvements quickly to reduce flood risk as soon as possible</a:t>
            </a:r>
          </a:p>
          <a:p>
            <a:pPr lvl="0">
              <a:spcBef>
                <a:spcPts val="1600"/>
              </a:spcBef>
            </a:pPr>
            <a:r>
              <a:rPr lang="en-US" sz="1800" dirty="0" smtClean="0"/>
              <a:t>Constructs </a:t>
            </a:r>
            <a:r>
              <a:rPr lang="en-US" sz="1800" dirty="0"/>
              <a:t>improvements that are consistent with the adopted 2012 Central Valley Flood Protection Plan (CVFPP)</a:t>
            </a:r>
          </a:p>
          <a:p>
            <a:pPr lvl="0">
              <a:spcBef>
                <a:spcPts val="1600"/>
              </a:spcBef>
            </a:pPr>
            <a:r>
              <a:rPr lang="en-US" sz="1800" dirty="0" smtClean="0"/>
              <a:t>Provides </a:t>
            </a:r>
            <a:r>
              <a:rPr lang="en-US" sz="1800" dirty="0"/>
              <a:t>multi-benefit uses, including ecosystem restoration and public recreation, that are consistent with CVFPP and regional flood-risk-reduction goals</a:t>
            </a:r>
          </a:p>
          <a:p>
            <a:pPr>
              <a:spcBef>
                <a:spcPts val="1600"/>
              </a:spcBef>
            </a:pPr>
            <a:r>
              <a:rPr lang="en-US" sz="1800" dirty="0" smtClean="0"/>
              <a:t>Allows for continuing </a:t>
            </a:r>
            <a:r>
              <a:rPr lang="en-US" sz="1800" dirty="0"/>
              <a:t>federal assistance for levee repairs and maintenance</a:t>
            </a:r>
          </a:p>
        </p:txBody>
      </p:sp>
      <p:sp>
        <p:nvSpPr>
          <p:cNvPr id="5" name="Slide Number Placeholder 4"/>
          <p:cNvSpPr>
            <a:spLocks noGrp="1"/>
          </p:cNvSpPr>
          <p:nvPr>
            <p:ph type="sldNum" sz="quarter" idx="4"/>
          </p:nvPr>
        </p:nvSpPr>
        <p:spPr/>
        <p:txBody>
          <a:bodyPr/>
          <a:lstStyle/>
          <a:p>
            <a:fld id="{9F1FB2E3-2BB6-40B9-8235-D524E987E6E0}" type="slidenum">
              <a:rPr lang="en-US" smtClean="0"/>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ADJACENT LANDOWNER PROTEST</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spcBef>
                <a:spcPts val="1600"/>
              </a:spcBef>
            </a:pPr>
            <a:r>
              <a:rPr lang="en-US" sz="1800" dirty="0" smtClean="0"/>
              <a:t>A protest letter was received on August 5, 2013 (as discussed in the staff report)</a:t>
            </a:r>
          </a:p>
          <a:p>
            <a:pPr lvl="0">
              <a:spcBef>
                <a:spcPts val="1600"/>
              </a:spcBef>
            </a:pPr>
            <a:r>
              <a:rPr lang="en-US" sz="1800" dirty="0" smtClean="0"/>
              <a:t>Board staff responded to the protestant by sending a letter to clarify the Board’s process for USC 408 major modification:</a:t>
            </a:r>
          </a:p>
          <a:p>
            <a:pPr lvl="1">
              <a:spcBef>
                <a:spcPts val="1600"/>
              </a:spcBef>
            </a:pPr>
            <a:r>
              <a:rPr lang="en-US" sz="1800" dirty="0" smtClean="0"/>
              <a:t>No construction permit is being considered in this action</a:t>
            </a:r>
          </a:p>
          <a:p>
            <a:pPr lvl="1">
              <a:spcBef>
                <a:spcPts val="1600"/>
              </a:spcBef>
            </a:pPr>
            <a:r>
              <a:rPr lang="en-US" sz="1800" dirty="0" smtClean="0"/>
              <a:t>Board staff will consider the protestant’s concerns that are of a flood control nature prior to a construction permit hearing</a:t>
            </a:r>
          </a:p>
          <a:p>
            <a:pPr lvl="1">
              <a:spcBef>
                <a:spcPts val="1600"/>
              </a:spcBef>
            </a:pPr>
            <a:r>
              <a:rPr lang="en-US" sz="1800" dirty="0" smtClean="0"/>
              <a:t>Board staff will notify the protestant when a construction permit hearing is scheduled</a:t>
            </a:r>
          </a:p>
          <a:p>
            <a:pPr lvl="1">
              <a:spcBef>
                <a:spcPts val="1600"/>
              </a:spcBef>
            </a:pPr>
            <a:r>
              <a:rPr lang="en-US" sz="1800" dirty="0" smtClean="0"/>
              <a:t>Protestant was notified that they may bring their concerns to either public action being taken by the Board (today’s 408 request and the future permit hearing)</a:t>
            </a:r>
          </a:p>
          <a:p>
            <a:pPr lvl="1">
              <a:spcBef>
                <a:spcPts val="1600"/>
              </a:spcBef>
            </a:pPr>
            <a:r>
              <a:rPr lang="en-US" sz="1800" dirty="0" smtClean="0"/>
              <a:t>Protestant was notified and encouraged to comment on the public draft of the EIS/EIR for this project, which is expected in October or November of this year</a:t>
            </a:r>
            <a:endParaRPr lang="en-US" sz="1800" dirty="0"/>
          </a:p>
        </p:txBody>
      </p:sp>
      <p:sp>
        <p:nvSpPr>
          <p:cNvPr id="6" name="Rectangle 5"/>
          <p:cNvSpPr/>
          <p:nvPr/>
        </p:nvSpPr>
        <p:spPr>
          <a:xfrm>
            <a:off x="8382000" y="1371600"/>
            <a:ext cx="381000" cy="22860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2" cstate="print"/>
          <a:srcRect t="25707"/>
          <a:stretch>
            <a:fillRect/>
          </a:stretch>
        </p:blipFill>
        <p:spPr bwMode="auto">
          <a:xfrm>
            <a:off x="3181350" y="990600"/>
            <a:ext cx="5124450" cy="5505450"/>
          </a:xfrm>
          <a:prstGeom prst="rect">
            <a:avLst/>
          </a:prstGeom>
          <a:noFill/>
          <a:ln w="9525">
            <a:noFill/>
            <a:miter lim="800000"/>
            <a:headEnd/>
            <a:tailEnd/>
          </a:ln>
        </p:spPr>
      </p:pic>
      <p:sp>
        <p:nvSpPr>
          <p:cNvPr id="8" name="Freeform 7"/>
          <p:cNvSpPr/>
          <p:nvPr/>
        </p:nvSpPr>
        <p:spPr>
          <a:xfrm>
            <a:off x="3256384" y="3377682"/>
            <a:ext cx="4777273" cy="298579"/>
          </a:xfrm>
          <a:custGeom>
            <a:avLst/>
            <a:gdLst>
              <a:gd name="connsiteX0" fmla="*/ 1903445 w 4777273"/>
              <a:gd name="connsiteY0" fmla="*/ 9330 h 298579"/>
              <a:gd name="connsiteX1" fmla="*/ 4777273 w 4777273"/>
              <a:gd name="connsiteY1" fmla="*/ 0 h 298579"/>
              <a:gd name="connsiteX2" fmla="*/ 4777273 w 4777273"/>
              <a:gd name="connsiteY2" fmla="*/ 298579 h 298579"/>
              <a:gd name="connsiteX3" fmla="*/ 0 w 4777273"/>
              <a:gd name="connsiteY3" fmla="*/ 298579 h 298579"/>
              <a:gd name="connsiteX4" fmla="*/ 0 w 4777273"/>
              <a:gd name="connsiteY4" fmla="*/ 139959 h 298579"/>
              <a:gd name="connsiteX5" fmla="*/ 1903445 w 4777273"/>
              <a:gd name="connsiteY5" fmla="*/ 149289 h 298579"/>
              <a:gd name="connsiteX6" fmla="*/ 1903445 w 4777273"/>
              <a:gd name="connsiteY6" fmla="*/ 9330 h 29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77273" h="298579">
                <a:moveTo>
                  <a:pt x="1903445" y="9330"/>
                </a:moveTo>
                <a:lnTo>
                  <a:pt x="4777273" y="0"/>
                </a:lnTo>
                <a:lnTo>
                  <a:pt x="4777273" y="298579"/>
                </a:lnTo>
                <a:lnTo>
                  <a:pt x="0" y="298579"/>
                </a:lnTo>
                <a:lnTo>
                  <a:pt x="0" y="139959"/>
                </a:lnTo>
                <a:lnTo>
                  <a:pt x="1903445" y="149289"/>
                </a:lnTo>
                <a:lnTo>
                  <a:pt x="1903445" y="9330"/>
                </a:lnTo>
                <a:close/>
              </a:path>
            </a:pathLst>
          </a:cu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247053" y="4683967"/>
            <a:ext cx="4935894" cy="447870"/>
          </a:xfrm>
          <a:custGeom>
            <a:avLst/>
            <a:gdLst>
              <a:gd name="connsiteX0" fmla="*/ 4786604 w 4935894"/>
              <a:gd name="connsiteY0" fmla="*/ 0 h 447870"/>
              <a:gd name="connsiteX1" fmla="*/ 4786604 w 4935894"/>
              <a:gd name="connsiteY1" fmla="*/ 158621 h 447870"/>
              <a:gd name="connsiteX2" fmla="*/ 0 w 4935894"/>
              <a:gd name="connsiteY2" fmla="*/ 149290 h 447870"/>
              <a:gd name="connsiteX3" fmla="*/ 0 w 4935894"/>
              <a:gd name="connsiteY3" fmla="*/ 447870 h 447870"/>
              <a:gd name="connsiteX4" fmla="*/ 4935894 w 4935894"/>
              <a:gd name="connsiteY4" fmla="*/ 438539 h 447870"/>
              <a:gd name="connsiteX5" fmla="*/ 4935894 w 4935894"/>
              <a:gd name="connsiteY5" fmla="*/ 0 h 447870"/>
              <a:gd name="connsiteX6" fmla="*/ 4786604 w 4935894"/>
              <a:gd name="connsiteY6" fmla="*/ 0 h 447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5894" h="447870">
                <a:moveTo>
                  <a:pt x="4786604" y="0"/>
                </a:moveTo>
                <a:lnTo>
                  <a:pt x="4786604" y="158621"/>
                </a:lnTo>
                <a:lnTo>
                  <a:pt x="0" y="149290"/>
                </a:lnTo>
                <a:lnTo>
                  <a:pt x="0" y="447870"/>
                </a:lnTo>
                <a:lnTo>
                  <a:pt x="4935894" y="438539"/>
                </a:lnTo>
                <a:lnTo>
                  <a:pt x="4935894" y="0"/>
                </a:lnTo>
                <a:lnTo>
                  <a:pt x="4786604" y="0"/>
                </a:lnTo>
                <a:close/>
              </a:path>
            </a:pathLst>
          </a:cu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 y="4038600"/>
            <a:ext cx="2819400" cy="1015663"/>
          </a:xfrm>
          <a:prstGeom prst="rect">
            <a:avLst/>
          </a:prstGeom>
          <a:solidFill>
            <a:srgbClr val="C00000">
              <a:alpha val="90000"/>
            </a:srgbClr>
          </a:solidFill>
        </p:spPr>
        <p:txBody>
          <a:bodyPr wrap="square" rtlCol="0">
            <a:spAutoFit/>
          </a:bodyPr>
          <a:lstStyle/>
          <a:p>
            <a:r>
              <a:rPr lang="en-US" sz="1200" dirty="0" smtClean="0">
                <a:latin typeface="Calibri" pitchFamily="34" charset="0"/>
                <a:cs typeface="Calibri" pitchFamily="34" charset="0"/>
              </a:rPr>
              <a:t>65% is a preliminary design and is the typical stage at which we engage in the USC 408 Request and often the Environmental Documents have not yet been finalized</a:t>
            </a:r>
            <a:endParaRPr lang="en-US" sz="1200" dirty="0">
              <a:latin typeface="Calibri" pitchFamily="34" charset="0"/>
              <a:cs typeface="Calibri" pitchFamily="34" charset="0"/>
            </a:endParaRPr>
          </a:p>
        </p:txBody>
      </p:sp>
      <p:sp>
        <p:nvSpPr>
          <p:cNvPr id="11" name="Freeform 10"/>
          <p:cNvSpPr/>
          <p:nvPr/>
        </p:nvSpPr>
        <p:spPr>
          <a:xfrm>
            <a:off x="3265714" y="6008914"/>
            <a:ext cx="4991878" cy="457200"/>
          </a:xfrm>
          <a:custGeom>
            <a:avLst/>
            <a:gdLst>
              <a:gd name="connsiteX0" fmla="*/ 4982547 w 4991878"/>
              <a:gd name="connsiteY0" fmla="*/ 0 h 457200"/>
              <a:gd name="connsiteX1" fmla="*/ 2547257 w 4991878"/>
              <a:gd name="connsiteY1" fmla="*/ 9331 h 457200"/>
              <a:gd name="connsiteX2" fmla="*/ 2547257 w 4991878"/>
              <a:gd name="connsiteY2" fmla="*/ 149290 h 457200"/>
              <a:gd name="connsiteX3" fmla="*/ 0 w 4991878"/>
              <a:gd name="connsiteY3" fmla="*/ 158621 h 457200"/>
              <a:gd name="connsiteX4" fmla="*/ 0 w 4991878"/>
              <a:gd name="connsiteY4" fmla="*/ 447870 h 457200"/>
              <a:gd name="connsiteX5" fmla="*/ 4991878 w 4991878"/>
              <a:gd name="connsiteY5" fmla="*/ 457200 h 457200"/>
              <a:gd name="connsiteX6" fmla="*/ 4982547 w 4991878"/>
              <a:gd name="connsiteY6"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878" h="457200">
                <a:moveTo>
                  <a:pt x="4982547" y="0"/>
                </a:moveTo>
                <a:lnTo>
                  <a:pt x="2547257" y="9331"/>
                </a:lnTo>
                <a:lnTo>
                  <a:pt x="2547257" y="149290"/>
                </a:lnTo>
                <a:lnTo>
                  <a:pt x="0" y="158621"/>
                </a:lnTo>
                <a:lnTo>
                  <a:pt x="0" y="447870"/>
                </a:lnTo>
                <a:lnTo>
                  <a:pt x="4991878" y="457200"/>
                </a:lnTo>
                <a:lnTo>
                  <a:pt x="4982547" y="0"/>
                </a:lnTo>
                <a:close/>
              </a:path>
            </a:pathLst>
          </a:cu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04800" y="5105400"/>
            <a:ext cx="2819400" cy="1384995"/>
          </a:xfrm>
          <a:prstGeom prst="rect">
            <a:avLst/>
          </a:prstGeom>
          <a:solidFill>
            <a:srgbClr val="FFC000">
              <a:alpha val="90000"/>
            </a:srgbClr>
          </a:solidFill>
        </p:spPr>
        <p:txBody>
          <a:bodyPr wrap="square" rtlCol="0">
            <a:spAutoFit/>
          </a:bodyPr>
          <a:lstStyle/>
          <a:p>
            <a:r>
              <a:rPr lang="en-US" sz="1200" dirty="0" smtClean="0">
                <a:latin typeface="Calibri" pitchFamily="34" charset="0"/>
                <a:cs typeface="Calibri" pitchFamily="34" charset="0"/>
              </a:rPr>
              <a:t>These letters are in reference to federal permits to be obtained by the USACE.  At  the hearing for a construction permit, a DRAFT permit that may be proposed will contain language stating that these permits must be obtained.  No further jurisdiction by this Board.</a:t>
            </a:r>
            <a:endParaRPr lang="en-US" sz="1200" dirty="0">
              <a:latin typeface="Calibri" pitchFamily="34" charset="0"/>
              <a:cs typeface="Calibri" pitchFamily="34" charset="0"/>
            </a:endParaRPr>
          </a:p>
        </p:txBody>
      </p:sp>
      <p:pic>
        <p:nvPicPr>
          <p:cNvPr id="1028" name="Picture 4"/>
          <p:cNvPicPr>
            <a:picLocks noChangeAspect="1" noChangeArrowheads="1"/>
          </p:cNvPicPr>
          <p:nvPr/>
        </p:nvPicPr>
        <p:blipFill>
          <a:blip r:embed="rId3" cstate="print"/>
          <a:srcRect/>
          <a:stretch>
            <a:fillRect/>
          </a:stretch>
        </p:blipFill>
        <p:spPr bwMode="auto">
          <a:xfrm>
            <a:off x="3200400" y="119063"/>
            <a:ext cx="5067300" cy="6619875"/>
          </a:xfrm>
          <a:prstGeom prst="rect">
            <a:avLst/>
          </a:prstGeom>
          <a:noFill/>
          <a:ln w="9525">
            <a:noFill/>
            <a:miter lim="800000"/>
            <a:headEnd/>
            <a:tailEnd/>
          </a:ln>
        </p:spPr>
      </p:pic>
      <p:sp>
        <p:nvSpPr>
          <p:cNvPr id="14" name="Freeform 13"/>
          <p:cNvSpPr/>
          <p:nvPr/>
        </p:nvSpPr>
        <p:spPr>
          <a:xfrm>
            <a:off x="3228392" y="429208"/>
            <a:ext cx="5001208" cy="774441"/>
          </a:xfrm>
          <a:custGeom>
            <a:avLst/>
            <a:gdLst>
              <a:gd name="connsiteX0" fmla="*/ 1959428 w 5001208"/>
              <a:gd name="connsiteY0" fmla="*/ 9331 h 774441"/>
              <a:gd name="connsiteX1" fmla="*/ 1959428 w 5001208"/>
              <a:gd name="connsiteY1" fmla="*/ 158621 h 774441"/>
              <a:gd name="connsiteX2" fmla="*/ 0 w 5001208"/>
              <a:gd name="connsiteY2" fmla="*/ 149290 h 774441"/>
              <a:gd name="connsiteX3" fmla="*/ 9330 w 5001208"/>
              <a:gd name="connsiteY3" fmla="*/ 765110 h 774441"/>
              <a:gd name="connsiteX4" fmla="*/ 5001208 w 5001208"/>
              <a:gd name="connsiteY4" fmla="*/ 774441 h 774441"/>
              <a:gd name="connsiteX5" fmla="*/ 4991877 w 5001208"/>
              <a:gd name="connsiteY5" fmla="*/ 0 h 774441"/>
              <a:gd name="connsiteX6" fmla="*/ 1959428 w 5001208"/>
              <a:gd name="connsiteY6" fmla="*/ 9331 h 77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1208" h="774441">
                <a:moveTo>
                  <a:pt x="1959428" y="9331"/>
                </a:moveTo>
                <a:lnTo>
                  <a:pt x="1959428" y="158621"/>
                </a:lnTo>
                <a:lnTo>
                  <a:pt x="0" y="149290"/>
                </a:lnTo>
                <a:lnTo>
                  <a:pt x="9330" y="765110"/>
                </a:lnTo>
                <a:lnTo>
                  <a:pt x="5001208" y="774441"/>
                </a:lnTo>
                <a:lnTo>
                  <a:pt x="4991877" y="0"/>
                </a:lnTo>
                <a:lnTo>
                  <a:pt x="1959428" y="9331"/>
                </a:lnTo>
                <a:close/>
              </a:path>
            </a:pathLst>
          </a:cu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04800" y="62805"/>
            <a:ext cx="2819400" cy="1384995"/>
          </a:xfrm>
          <a:prstGeom prst="rect">
            <a:avLst/>
          </a:prstGeom>
          <a:solidFill>
            <a:srgbClr val="92D050">
              <a:alpha val="90000"/>
            </a:srgbClr>
          </a:solidFill>
        </p:spPr>
        <p:txBody>
          <a:bodyPr wrap="square" rtlCol="0">
            <a:spAutoFit/>
          </a:bodyPr>
          <a:lstStyle/>
          <a:p>
            <a:r>
              <a:rPr lang="en-US" sz="1200" dirty="0" smtClean="0">
                <a:latin typeface="Calibri" pitchFamily="34" charset="0"/>
                <a:cs typeface="Calibri" pitchFamily="34" charset="0"/>
              </a:rPr>
              <a:t>Environmental Impacts will be addressed during the EIS/EIR public process (Oct-Nov) and must be finalized prior to a permit hearing.  Levee Improvement Projects typically go through stages of refinement, but when a permit is considered design will be finalized.</a:t>
            </a:r>
            <a:endParaRPr lang="en-US" sz="1200" dirty="0">
              <a:latin typeface="Calibri" pitchFamily="34" charset="0"/>
              <a:cs typeface="Calibri" pitchFamily="34" charset="0"/>
            </a:endParaRPr>
          </a:p>
        </p:txBody>
      </p:sp>
      <p:sp>
        <p:nvSpPr>
          <p:cNvPr id="16" name="Freeform 15"/>
          <p:cNvSpPr/>
          <p:nvPr/>
        </p:nvSpPr>
        <p:spPr>
          <a:xfrm>
            <a:off x="3219061" y="1315616"/>
            <a:ext cx="4991878" cy="615821"/>
          </a:xfrm>
          <a:custGeom>
            <a:avLst/>
            <a:gdLst>
              <a:gd name="connsiteX0" fmla="*/ 4973217 w 4991878"/>
              <a:gd name="connsiteY0" fmla="*/ 0 h 615821"/>
              <a:gd name="connsiteX1" fmla="*/ 391886 w 4991878"/>
              <a:gd name="connsiteY1" fmla="*/ 0 h 615821"/>
              <a:gd name="connsiteX2" fmla="*/ 391886 w 4991878"/>
              <a:gd name="connsiteY2" fmla="*/ 158621 h 615821"/>
              <a:gd name="connsiteX3" fmla="*/ 0 w 4991878"/>
              <a:gd name="connsiteY3" fmla="*/ 158621 h 615821"/>
              <a:gd name="connsiteX4" fmla="*/ 0 w 4991878"/>
              <a:gd name="connsiteY4" fmla="*/ 615821 h 615821"/>
              <a:gd name="connsiteX5" fmla="*/ 4991878 w 4991878"/>
              <a:gd name="connsiteY5" fmla="*/ 606490 h 615821"/>
              <a:gd name="connsiteX6" fmla="*/ 4973217 w 4991878"/>
              <a:gd name="connsiteY6" fmla="*/ 0 h 61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878" h="615821">
                <a:moveTo>
                  <a:pt x="4973217" y="0"/>
                </a:moveTo>
                <a:lnTo>
                  <a:pt x="391886" y="0"/>
                </a:lnTo>
                <a:lnTo>
                  <a:pt x="391886" y="158621"/>
                </a:lnTo>
                <a:lnTo>
                  <a:pt x="0" y="158621"/>
                </a:lnTo>
                <a:lnTo>
                  <a:pt x="0" y="615821"/>
                </a:lnTo>
                <a:lnTo>
                  <a:pt x="4991878" y="606490"/>
                </a:lnTo>
                <a:lnTo>
                  <a:pt x="4973217"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1434405"/>
            <a:ext cx="2819400" cy="646331"/>
          </a:xfrm>
          <a:prstGeom prst="rect">
            <a:avLst/>
          </a:prstGeom>
          <a:solidFill>
            <a:srgbClr val="00B050">
              <a:alpha val="90000"/>
            </a:srgbClr>
          </a:solidFill>
        </p:spPr>
        <p:txBody>
          <a:bodyPr wrap="square" rtlCol="0">
            <a:spAutoFit/>
          </a:bodyPr>
          <a:lstStyle/>
          <a:p>
            <a:r>
              <a:rPr lang="en-US" sz="1200" dirty="0" smtClean="0">
                <a:latin typeface="Calibri" pitchFamily="34" charset="0"/>
                <a:cs typeface="Calibri" pitchFamily="34" charset="0"/>
              </a:rPr>
              <a:t>Costs of alternatives and which is chosen is not the Board’s jurisdiction and is not a flood control issue.  Handled in EIS/EIR.</a:t>
            </a:r>
            <a:endParaRPr lang="en-US" sz="1200" dirty="0">
              <a:latin typeface="Calibri" pitchFamily="34" charset="0"/>
              <a:cs typeface="Calibri" pitchFamily="34" charset="0"/>
            </a:endParaRPr>
          </a:p>
        </p:txBody>
      </p:sp>
      <p:sp>
        <p:nvSpPr>
          <p:cNvPr id="18" name="Freeform 17"/>
          <p:cNvSpPr/>
          <p:nvPr/>
        </p:nvSpPr>
        <p:spPr>
          <a:xfrm>
            <a:off x="3219061" y="2202024"/>
            <a:ext cx="5019870" cy="606490"/>
          </a:xfrm>
          <a:custGeom>
            <a:avLst/>
            <a:gdLst>
              <a:gd name="connsiteX0" fmla="*/ 5019870 w 5019870"/>
              <a:gd name="connsiteY0" fmla="*/ 0 h 606490"/>
              <a:gd name="connsiteX1" fmla="*/ 0 w 5019870"/>
              <a:gd name="connsiteY1" fmla="*/ 0 h 606490"/>
              <a:gd name="connsiteX2" fmla="*/ 0 w 5019870"/>
              <a:gd name="connsiteY2" fmla="*/ 606490 h 606490"/>
              <a:gd name="connsiteX3" fmla="*/ 5010539 w 5019870"/>
              <a:gd name="connsiteY3" fmla="*/ 606490 h 606490"/>
              <a:gd name="connsiteX4" fmla="*/ 5019870 w 5019870"/>
              <a:gd name="connsiteY4" fmla="*/ 0 h 606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9870" h="606490">
                <a:moveTo>
                  <a:pt x="5019870" y="0"/>
                </a:moveTo>
                <a:lnTo>
                  <a:pt x="0" y="0"/>
                </a:lnTo>
                <a:lnTo>
                  <a:pt x="0" y="606490"/>
                </a:lnTo>
                <a:lnTo>
                  <a:pt x="5010539" y="606490"/>
                </a:lnTo>
                <a:lnTo>
                  <a:pt x="5019870" y="0"/>
                </a:lnTo>
                <a:close/>
              </a:path>
            </a:pathLst>
          </a:custGeom>
          <a:solidFill>
            <a:srgbClr val="00B0F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4800" y="2057400"/>
            <a:ext cx="2819400" cy="830997"/>
          </a:xfrm>
          <a:prstGeom prst="rect">
            <a:avLst/>
          </a:prstGeom>
          <a:solidFill>
            <a:srgbClr val="00B0F0">
              <a:alpha val="90000"/>
            </a:srgbClr>
          </a:solidFill>
        </p:spPr>
        <p:txBody>
          <a:bodyPr wrap="square" rtlCol="0">
            <a:spAutoFit/>
          </a:bodyPr>
          <a:lstStyle/>
          <a:p>
            <a:r>
              <a:rPr lang="en-US" sz="1200" dirty="0" smtClean="0">
                <a:latin typeface="Calibri" pitchFamily="34" charset="0"/>
                <a:cs typeface="Calibri" pitchFamily="34" charset="0"/>
              </a:rPr>
              <a:t>SAFCA staff (flood control agency responsible for the Pocket area) has sent a letter in support of the Southport project (should have handout)</a:t>
            </a:r>
            <a:endParaRPr lang="en-US" sz="1200" dirty="0">
              <a:latin typeface="Calibri" pitchFamily="34" charset="0"/>
              <a:cs typeface="Calibri" pitchFamily="34" charset="0"/>
            </a:endParaRPr>
          </a:p>
        </p:txBody>
      </p:sp>
      <p:sp>
        <p:nvSpPr>
          <p:cNvPr id="20" name="Freeform 19"/>
          <p:cNvSpPr/>
          <p:nvPr/>
        </p:nvSpPr>
        <p:spPr>
          <a:xfrm>
            <a:off x="3228392" y="2939143"/>
            <a:ext cx="4954555" cy="914400"/>
          </a:xfrm>
          <a:custGeom>
            <a:avLst/>
            <a:gdLst>
              <a:gd name="connsiteX0" fmla="*/ 4954555 w 4954555"/>
              <a:gd name="connsiteY0" fmla="*/ 9330 h 914400"/>
              <a:gd name="connsiteX1" fmla="*/ 354563 w 4954555"/>
              <a:gd name="connsiteY1" fmla="*/ 0 h 914400"/>
              <a:gd name="connsiteX2" fmla="*/ 354563 w 4954555"/>
              <a:gd name="connsiteY2" fmla="*/ 139959 h 914400"/>
              <a:gd name="connsiteX3" fmla="*/ 0 w 4954555"/>
              <a:gd name="connsiteY3" fmla="*/ 139959 h 914400"/>
              <a:gd name="connsiteX4" fmla="*/ 0 w 4954555"/>
              <a:gd name="connsiteY4" fmla="*/ 914400 h 914400"/>
              <a:gd name="connsiteX5" fmla="*/ 4954555 w 4954555"/>
              <a:gd name="connsiteY5" fmla="*/ 914400 h 914400"/>
              <a:gd name="connsiteX6" fmla="*/ 4954555 w 4954555"/>
              <a:gd name="connsiteY6" fmla="*/ 933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4555" h="914400">
                <a:moveTo>
                  <a:pt x="4954555" y="9330"/>
                </a:moveTo>
                <a:lnTo>
                  <a:pt x="354563" y="0"/>
                </a:lnTo>
                <a:lnTo>
                  <a:pt x="354563" y="139959"/>
                </a:lnTo>
                <a:lnTo>
                  <a:pt x="0" y="139959"/>
                </a:lnTo>
                <a:lnTo>
                  <a:pt x="0" y="914400"/>
                </a:lnTo>
                <a:lnTo>
                  <a:pt x="4954555" y="914400"/>
                </a:lnTo>
                <a:lnTo>
                  <a:pt x="4954555" y="9330"/>
                </a:lnTo>
                <a:close/>
              </a:path>
            </a:pathLst>
          </a:cu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04800" y="2935069"/>
            <a:ext cx="2819400" cy="646331"/>
          </a:xfrm>
          <a:prstGeom prst="rect">
            <a:avLst/>
          </a:prstGeom>
          <a:solidFill>
            <a:srgbClr val="0070C0">
              <a:alpha val="90000"/>
            </a:srgbClr>
          </a:solidFill>
        </p:spPr>
        <p:txBody>
          <a:bodyPr wrap="square" rtlCol="0">
            <a:spAutoFit/>
          </a:bodyPr>
          <a:lstStyle/>
          <a:p>
            <a:r>
              <a:rPr lang="en-US" sz="1200" dirty="0" smtClean="0">
                <a:latin typeface="Calibri" pitchFamily="34" charset="0"/>
                <a:cs typeface="Calibri" pitchFamily="34" charset="0"/>
              </a:rPr>
              <a:t>Environmental impacts and impacts on private property should be addressed in public EIS/EIR process.</a:t>
            </a:r>
            <a:endParaRPr lang="en-US" sz="1200" dirty="0">
              <a:latin typeface="Calibri" pitchFamily="34" charset="0"/>
              <a:cs typeface="Calibri" pitchFamily="34" charset="0"/>
            </a:endParaRPr>
          </a:p>
        </p:txBody>
      </p:sp>
      <p:sp>
        <p:nvSpPr>
          <p:cNvPr id="22" name="Freeform 21"/>
          <p:cNvSpPr/>
          <p:nvPr/>
        </p:nvSpPr>
        <p:spPr>
          <a:xfrm>
            <a:off x="3219061" y="3965510"/>
            <a:ext cx="4954555" cy="783772"/>
          </a:xfrm>
          <a:custGeom>
            <a:avLst/>
            <a:gdLst>
              <a:gd name="connsiteX0" fmla="*/ 4954555 w 4954555"/>
              <a:gd name="connsiteY0" fmla="*/ 9331 h 783772"/>
              <a:gd name="connsiteX1" fmla="*/ 363894 w 4954555"/>
              <a:gd name="connsiteY1" fmla="*/ 0 h 783772"/>
              <a:gd name="connsiteX2" fmla="*/ 363894 w 4954555"/>
              <a:gd name="connsiteY2" fmla="*/ 149290 h 783772"/>
              <a:gd name="connsiteX3" fmla="*/ 0 w 4954555"/>
              <a:gd name="connsiteY3" fmla="*/ 149290 h 783772"/>
              <a:gd name="connsiteX4" fmla="*/ 0 w 4954555"/>
              <a:gd name="connsiteY4" fmla="*/ 783772 h 783772"/>
              <a:gd name="connsiteX5" fmla="*/ 4954555 w 4954555"/>
              <a:gd name="connsiteY5" fmla="*/ 783772 h 783772"/>
              <a:gd name="connsiteX6" fmla="*/ 4954555 w 4954555"/>
              <a:gd name="connsiteY6" fmla="*/ 9331 h 78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4555" h="783772">
                <a:moveTo>
                  <a:pt x="4954555" y="9331"/>
                </a:moveTo>
                <a:lnTo>
                  <a:pt x="363894" y="0"/>
                </a:lnTo>
                <a:lnTo>
                  <a:pt x="363894" y="149290"/>
                </a:lnTo>
                <a:lnTo>
                  <a:pt x="0" y="149290"/>
                </a:lnTo>
                <a:lnTo>
                  <a:pt x="0" y="783772"/>
                </a:lnTo>
                <a:lnTo>
                  <a:pt x="4954555" y="783772"/>
                </a:lnTo>
                <a:lnTo>
                  <a:pt x="4954555" y="9331"/>
                </a:lnTo>
                <a:close/>
              </a:path>
            </a:pathLst>
          </a:cu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04800" y="3733800"/>
            <a:ext cx="2819400" cy="1015663"/>
          </a:xfrm>
          <a:prstGeom prst="rect">
            <a:avLst/>
          </a:prstGeom>
          <a:solidFill>
            <a:srgbClr val="7030A0">
              <a:alpha val="90000"/>
            </a:srgbClr>
          </a:solidFill>
        </p:spPr>
        <p:txBody>
          <a:bodyPr wrap="square" rtlCol="0">
            <a:spAutoFit/>
          </a:bodyPr>
          <a:lstStyle/>
          <a:p>
            <a:r>
              <a:rPr lang="en-US" sz="1200" dirty="0" smtClean="0">
                <a:latin typeface="Calibri" pitchFamily="34" charset="0"/>
                <a:cs typeface="Calibri" pitchFamily="34" charset="0"/>
              </a:rPr>
              <a:t>Costs and alternatives are not within the Board’s jurisdiction to dictate.  Review of the project is based on public safety and compliance with State and federal regulations.</a:t>
            </a:r>
            <a:endParaRPr lang="en-US" sz="1200" dirty="0">
              <a:latin typeface="Calibri" pitchFamily="34" charset="0"/>
              <a:cs typeface="Calibri" pitchFamily="34" charset="0"/>
            </a:endParaRPr>
          </a:p>
        </p:txBody>
      </p:sp>
      <p:sp>
        <p:nvSpPr>
          <p:cNvPr id="24" name="Freeform 23"/>
          <p:cNvSpPr/>
          <p:nvPr/>
        </p:nvSpPr>
        <p:spPr>
          <a:xfrm>
            <a:off x="3228392" y="5896947"/>
            <a:ext cx="5010539" cy="755780"/>
          </a:xfrm>
          <a:custGeom>
            <a:avLst/>
            <a:gdLst>
              <a:gd name="connsiteX0" fmla="*/ 5010539 w 5010539"/>
              <a:gd name="connsiteY0" fmla="*/ 9331 h 755780"/>
              <a:gd name="connsiteX1" fmla="*/ 382555 w 5010539"/>
              <a:gd name="connsiteY1" fmla="*/ 0 h 755780"/>
              <a:gd name="connsiteX2" fmla="*/ 382555 w 5010539"/>
              <a:gd name="connsiteY2" fmla="*/ 130629 h 755780"/>
              <a:gd name="connsiteX3" fmla="*/ 0 w 5010539"/>
              <a:gd name="connsiteY3" fmla="*/ 130629 h 755780"/>
              <a:gd name="connsiteX4" fmla="*/ 0 w 5010539"/>
              <a:gd name="connsiteY4" fmla="*/ 737118 h 755780"/>
              <a:gd name="connsiteX5" fmla="*/ 4982547 w 5010539"/>
              <a:gd name="connsiteY5" fmla="*/ 755780 h 755780"/>
              <a:gd name="connsiteX6" fmla="*/ 5010539 w 5010539"/>
              <a:gd name="connsiteY6" fmla="*/ 9331 h 75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0539" h="755780">
                <a:moveTo>
                  <a:pt x="5010539" y="9331"/>
                </a:moveTo>
                <a:lnTo>
                  <a:pt x="382555" y="0"/>
                </a:lnTo>
                <a:lnTo>
                  <a:pt x="382555" y="130629"/>
                </a:lnTo>
                <a:lnTo>
                  <a:pt x="0" y="130629"/>
                </a:lnTo>
                <a:lnTo>
                  <a:pt x="0" y="737118"/>
                </a:lnTo>
                <a:lnTo>
                  <a:pt x="4982547" y="755780"/>
                </a:lnTo>
                <a:lnTo>
                  <a:pt x="5010539" y="9331"/>
                </a:lnTo>
                <a:close/>
              </a:path>
            </a:pathLst>
          </a:custGeom>
          <a:solidFill>
            <a:srgbClr val="FF66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04800" y="5105400"/>
            <a:ext cx="2819400" cy="1569660"/>
          </a:xfrm>
          <a:prstGeom prst="rect">
            <a:avLst/>
          </a:prstGeom>
          <a:solidFill>
            <a:srgbClr val="FF66FF">
              <a:alpha val="90000"/>
            </a:srgbClr>
          </a:solidFill>
        </p:spPr>
        <p:txBody>
          <a:bodyPr wrap="square" rtlCol="0">
            <a:spAutoFit/>
          </a:bodyPr>
          <a:lstStyle/>
          <a:p>
            <a:r>
              <a:rPr lang="en-US" sz="1200" dirty="0" smtClean="0">
                <a:latin typeface="Calibri" pitchFamily="34" charset="0"/>
                <a:cs typeface="Calibri" pitchFamily="34" charset="0"/>
              </a:rPr>
              <a:t>Staff has read the letter referenced and will consider the comments raised concerning flood control in our review and advancement of this project toward a construction permit hearing.  Staff has encouraged the protestant to be involved in the EIR/EIS public process and will notify the protestant of upcoming actions.</a:t>
            </a:r>
            <a:endParaRPr lang="en-US" sz="1200" dirty="0">
              <a:latin typeface="Calibri" pitchFamily="34" charset="0"/>
              <a:cs typeface="Calibri" pitchFamily="34" charset="0"/>
            </a:endParaRPr>
          </a:p>
        </p:txBody>
      </p:sp>
      <p:pic>
        <p:nvPicPr>
          <p:cNvPr id="1029" name="Picture 5"/>
          <p:cNvPicPr>
            <a:picLocks noChangeAspect="1" noChangeArrowheads="1"/>
          </p:cNvPicPr>
          <p:nvPr/>
        </p:nvPicPr>
        <p:blipFill>
          <a:blip r:embed="rId4" cstate="print"/>
          <a:srcRect/>
          <a:stretch>
            <a:fillRect/>
          </a:stretch>
        </p:blipFill>
        <p:spPr bwMode="auto">
          <a:xfrm>
            <a:off x="3228975" y="1371600"/>
            <a:ext cx="4924425" cy="2571750"/>
          </a:xfrm>
          <a:prstGeom prst="rect">
            <a:avLst/>
          </a:prstGeom>
          <a:noFill/>
          <a:ln w="9525">
            <a:noFill/>
            <a:miter lim="800000"/>
            <a:headEnd/>
            <a:tailEnd/>
          </a:ln>
        </p:spPr>
      </p:pic>
      <p:sp>
        <p:nvSpPr>
          <p:cNvPr id="27" name="Freeform 26"/>
          <p:cNvSpPr/>
          <p:nvPr/>
        </p:nvSpPr>
        <p:spPr>
          <a:xfrm>
            <a:off x="3256384" y="1408922"/>
            <a:ext cx="4842587" cy="326572"/>
          </a:xfrm>
          <a:custGeom>
            <a:avLst/>
            <a:gdLst>
              <a:gd name="connsiteX0" fmla="*/ 4833257 w 4842587"/>
              <a:gd name="connsiteY0" fmla="*/ 0 h 326572"/>
              <a:gd name="connsiteX1" fmla="*/ 363894 w 4842587"/>
              <a:gd name="connsiteY1" fmla="*/ 0 h 326572"/>
              <a:gd name="connsiteX2" fmla="*/ 363894 w 4842587"/>
              <a:gd name="connsiteY2" fmla="*/ 121298 h 326572"/>
              <a:gd name="connsiteX3" fmla="*/ 0 w 4842587"/>
              <a:gd name="connsiteY3" fmla="*/ 121298 h 326572"/>
              <a:gd name="connsiteX4" fmla="*/ 9330 w 4842587"/>
              <a:gd name="connsiteY4" fmla="*/ 326572 h 326572"/>
              <a:gd name="connsiteX5" fmla="*/ 4842587 w 4842587"/>
              <a:gd name="connsiteY5" fmla="*/ 326572 h 326572"/>
              <a:gd name="connsiteX6" fmla="*/ 4833257 w 4842587"/>
              <a:gd name="connsiteY6" fmla="*/ 0 h 326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2587" h="326572">
                <a:moveTo>
                  <a:pt x="4833257" y="0"/>
                </a:moveTo>
                <a:lnTo>
                  <a:pt x="363894" y="0"/>
                </a:lnTo>
                <a:lnTo>
                  <a:pt x="363894" y="121298"/>
                </a:lnTo>
                <a:lnTo>
                  <a:pt x="0" y="121298"/>
                </a:lnTo>
                <a:lnTo>
                  <a:pt x="9330" y="326572"/>
                </a:lnTo>
                <a:lnTo>
                  <a:pt x="4842587" y="326572"/>
                </a:lnTo>
                <a:lnTo>
                  <a:pt x="4833257" y="0"/>
                </a:lnTo>
                <a:close/>
              </a:path>
            </a:pathLst>
          </a:custGeom>
          <a:solidFill>
            <a:srgbClr val="99663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04800" y="1358205"/>
            <a:ext cx="2819400" cy="1200329"/>
          </a:xfrm>
          <a:prstGeom prst="rect">
            <a:avLst/>
          </a:prstGeom>
          <a:solidFill>
            <a:srgbClr val="996633">
              <a:alpha val="89804"/>
            </a:srgbClr>
          </a:solidFill>
        </p:spPr>
        <p:txBody>
          <a:bodyPr wrap="square" rtlCol="0">
            <a:spAutoFit/>
          </a:bodyPr>
          <a:lstStyle/>
          <a:p>
            <a:r>
              <a:rPr lang="en-US" sz="1200" dirty="0" smtClean="0">
                <a:latin typeface="Calibri" pitchFamily="34" charset="0"/>
                <a:cs typeface="Calibri" pitchFamily="34" charset="0"/>
              </a:rPr>
              <a:t>Do to the late receipt of this letter, staff decided it should be included in the public record to address this request, since it was not included in the Staff Report like the protest package and staff’s response was (public record).</a:t>
            </a:r>
            <a:endParaRPr lang="en-US" sz="1200" dirty="0">
              <a:latin typeface="Calibri" pitchFamily="34" charset="0"/>
              <a:cs typeface="Calibri" pitchFamily="34" charset="0"/>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11</a:t>
            </a:fld>
            <a:endParaRPr lang="en-US"/>
          </a:p>
        </p:txBody>
      </p:sp>
    </p:spTree>
    <p:extLst>
      <p:ext uri="{BB962C8B-B14F-4D97-AF65-F5344CB8AC3E}">
        <p14:creationId xmlns:p14="http://schemas.microsoft.com/office/powerpoint/2010/main" xmlns="" val="304455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28"/>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29"/>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4" presetClass="entr" presetSubtype="32" fill="hold" nodeType="clickEffect">
                                  <p:stCondLst>
                                    <p:cond delay="0"/>
                                  </p:stCondLst>
                                  <p:childTnLst>
                                    <p:set>
                                      <p:cBhvr>
                                        <p:cTn id="83" dur="1" fill="hold">
                                          <p:stCondLst>
                                            <p:cond delay="0"/>
                                          </p:stCondLst>
                                        </p:cTn>
                                        <p:tgtEl>
                                          <p:spTgt spid="1027"/>
                                        </p:tgtEl>
                                        <p:attrNameLst>
                                          <p:attrName>style.visibility</p:attrName>
                                        </p:attrNameLst>
                                      </p:cBhvr>
                                      <p:to>
                                        <p:strVal val="visible"/>
                                      </p:to>
                                    </p:set>
                                    <p:animEffect transition="in" filter="box(out)">
                                      <p:cBhvr>
                                        <p:cTn id="84" dur="500"/>
                                        <p:tgtEl>
                                          <p:spTgt spid="102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2" nodeType="clickEffect">
                                  <p:stCondLst>
                                    <p:cond delay="0"/>
                                  </p:stCondLst>
                                  <p:childTnLst>
                                    <p:set>
                                      <p:cBhvr>
                                        <p:cTn id="88" dur="1" fill="hold">
                                          <p:stCondLst>
                                            <p:cond delay="0"/>
                                          </p:stCondLst>
                                        </p:cTn>
                                        <p:tgtEl>
                                          <p:spTgt spid="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2" nodeType="clickEffect">
                                  <p:stCondLst>
                                    <p:cond delay="0"/>
                                  </p:stCondLst>
                                  <p:childTnLst>
                                    <p:set>
                                      <p:cBhvr>
                                        <p:cTn id="92" dur="1" fill="hold">
                                          <p:stCondLst>
                                            <p:cond delay="0"/>
                                          </p:stCondLst>
                                        </p:cTn>
                                        <p:tgtEl>
                                          <p:spTgt spid="9"/>
                                        </p:tgtEl>
                                        <p:attrNameLst>
                                          <p:attrName>style.visibility</p:attrName>
                                        </p:attrNameLst>
                                      </p:cBhvr>
                                      <p:to>
                                        <p:strVal val="visible"/>
                                      </p:to>
                                    </p:set>
                                  </p:childTnLst>
                                </p:cTn>
                              </p:par>
                              <p:par>
                                <p:cTn id="93" presetID="1" presetClass="entr" presetSubtype="0" fill="hold" grpId="2" nodeType="withEffect">
                                  <p:stCondLst>
                                    <p:cond delay="0"/>
                                  </p:stCondLst>
                                  <p:childTnLst>
                                    <p:set>
                                      <p:cBhvr>
                                        <p:cTn id="94" dur="1" fill="hold">
                                          <p:stCondLst>
                                            <p:cond delay="0"/>
                                          </p:stCondLst>
                                        </p:cTn>
                                        <p:tgtEl>
                                          <p:spTgt spid="1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2" nodeType="clickEffect">
                                  <p:stCondLst>
                                    <p:cond delay="0"/>
                                  </p:stCondLst>
                                  <p:childTnLst>
                                    <p:set>
                                      <p:cBhvr>
                                        <p:cTn id="98" dur="1" fill="hold">
                                          <p:stCondLst>
                                            <p:cond delay="0"/>
                                          </p:stCondLst>
                                        </p:cTn>
                                        <p:tgtEl>
                                          <p:spTgt spid="11"/>
                                        </p:tgtEl>
                                        <p:attrNameLst>
                                          <p:attrName>style.visibility</p:attrName>
                                        </p:attrNameLst>
                                      </p:cBhvr>
                                      <p:to>
                                        <p:strVal val="visible"/>
                                      </p:to>
                                    </p:set>
                                  </p:childTnLst>
                                </p:cTn>
                              </p:par>
                              <p:par>
                                <p:cTn id="99" presetID="1" presetClass="entr" presetSubtype="0" fill="hold" grpId="2" nodeType="withEffect">
                                  <p:stCondLst>
                                    <p:cond delay="0"/>
                                  </p:stCondLst>
                                  <p:childTnLst>
                                    <p:set>
                                      <p:cBhvr>
                                        <p:cTn id="100" dur="1" fill="hold">
                                          <p:stCondLst>
                                            <p:cond delay="0"/>
                                          </p:stCondLst>
                                        </p:cTn>
                                        <p:tgtEl>
                                          <p:spTgt spid="1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1027"/>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8"/>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9"/>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0"/>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1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2"/>
                                        </p:tgtEl>
                                        <p:attrNameLst>
                                          <p:attrName>style.visibility</p:attrName>
                                        </p:attrNameLst>
                                      </p:cBhvr>
                                      <p:to>
                                        <p:strVal val="hidden"/>
                                      </p:to>
                                    </p:set>
                                  </p:childTnLst>
                                </p:cTn>
                              </p:par>
                              <p:par>
                                <p:cTn id="115" presetID="1" presetClass="entr" presetSubtype="0" fill="hold" nodeType="withEffect">
                                  <p:stCondLst>
                                    <p:cond delay="0"/>
                                  </p:stCondLst>
                                  <p:childTnLst>
                                    <p:set>
                                      <p:cBhvr>
                                        <p:cTn id="116" dur="1" fill="hold">
                                          <p:stCondLst>
                                            <p:cond delay="0"/>
                                          </p:stCondLst>
                                        </p:cTn>
                                        <p:tgtEl>
                                          <p:spTgt spid="102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2" nodeType="clickEffect">
                                  <p:stCondLst>
                                    <p:cond delay="0"/>
                                  </p:stCondLst>
                                  <p:childTnLst>
                                    <p:set>
                                      <p:cBhvr>
                                        <p:cTn id="120" dur="1" fill="hold">
                                          <p:stCondLst>
                                            <p:cond delay="0"/>
                                          </p:stCondLst>
                                        </p:cTn>
                                        <p:tgtEl>
                                          <p:spTgt spid="14"/>
                                        </p:tgtEl>
                                        <p:attrNameLst>
                                          <p:attrName>style.visibility</p:attrName>
                                        </p:attrNameLst>
                                      </p:cBhvr>
                                      <p:to>
                                        <p:strVal val="visible"/>
                                      </p:to>
                                    </p:set>
                                  </p:childTnLst>
                                </p:cTn>
                              </p:par>
                              <p:par>
                                <p:cTn id="121" presetID="1" presetClass="entr"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2" nodeType="clickEffect">
                                  <p:stCondLst>
                                    <p:cond delay="0"/>
                                  </p:stCondLst>
                                  <p:childTnLst>
                                    <p:set>
                                      <p:cBhvr>
                                        <p:cTn id="126" dur="1" fill="hold">
                                          <p:stCondLst>
                                            <p:cond delay="0"/>
                                          </p:stCondLst>
                                        </p:cTn>
                                        <p:tgtEl>
                                          <p:spTgt spid="16"/>
                                        </p:tgtEl>
                                        <p:attrNameLst>
                                          <p:attrName>style.visibility</p:attrName>
                                        </p:attrNameLst>
                                      </p:cBhvr>
                                      <p:to>
                                        <p:strVal val="visible"/>
                                      </p:to>
                                    </p:set>
                                  </p:childTnLst>
                                </p:cTn>
                              </p:par>
                              <p:par>
                                <p:cTn id="127" presetID="1" presetClass="entr" presetSubtype="0" fill="hold" grpId="2" nodeType="withEffect">
                                  <p:stCondLst>
                                    <p:cond delay="0"/>
                                  </p:stCondLst>
                                  <p:childTnLst>
                                    <p:set>
                                      <p:cBhvr>
                                        <p:cTn id="128" dur="1" fill="hold">
                                          <p:stCondLst>
                                            <p:cond delay="0"/>
                                          </p:stCondLst>
                                        </p:cTn>
                                        <p:tgtEl>
                                          <p:spTgt spid="1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2" nodeType="clickEffect">
                                  <p:stCondLst>
                                    <p:cond delay="0"/>
                                  </p:stCondLst>
                                  <p:childTnLst>
                                    <p:set>
                                      <p:cBhvr>
                                        <p:cTn id="132" dur="1" fill="hold">
                                          <p:stCondLst>
                                            <p:cond delay="0"/>
                                          </p:stCondLst>
                                        </p:cTn>
                                        <p:tgtEl>
                                          <p:spTgt spid="18"/>
                                        </p:tgtEl>
                                        <p:attrNameLst>
                                          <p:attrName>style.visibility</p:attrName>
                                        </p:attrNameLst>
                                      </p:cBhvr>
                                      <p:to>
                                        <p:strVal val="visible"/>
                                      </p:to>
                                    </p:set>
                                  </p:childTnLst>
                                </p:cTn>
                              </p:par>
                              <p:par>
                                <p:cTn id="133" presetID="1" presetClass="entr" presetSubtype="0" fill="hold" grpId="2" nodeType="withEffect">
                                  <p:stCondLst>
                                    <p:cond delay="0"/>
                                  </p:stCondLst>
                                  <p:childTnLst>
                                    <p:set>
                                      <p:cBhvr>
                                        <p:cTn id="134" dur="1" fill="hold">
                                          <p:stCondLst>
                                            <p:cond delay="0"/>
                                          </p:stCondLst>
                                        </p:cTn>
                                        <p:tgtEl>
                                          <p:spTgt spid="1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2" nodeType="clickEffect">
                                  <p:stCondLst>
                                    <p:cond delay="0"/>
                                  </p:stCondLst>
                                  <p:childTnLst>
                                    <p:set>
                                      <p:cBhvr>
                                        <p:cTn id="138" dur="1" fill="hold">
                                          <p:stCondLst>
                                            <p:cond delay="0"/>
                                          </p:stCondLst>
                                        </p:cTn>
                                        <p:tgtEl>
                                          <p:spTgt spid="20"/>
                                        </p:tgtEl>
                                        <p:attrNameLst>
                                          <p:attrName>style.visibility</p:attrName>
                                        </p:attrNameLst>
                                      </p:cBhvr>
                                      <p:to>
                                        <p:strVal val="visible"/>
                                      </p:to>
                                    </p:set>
                                  </p:childTnLst>
                                </p:cTn>
                              </p:par>
                              <p:par>
                                <p:cTn id="139" presetID="1" presetClass="entr" presetSubtype="0" fill="hold" grpId="2" nodeType="withEffect">
                                  <p:stCondLst>
                                    <p:cond delay="0"/>
                                  </p:stCondLst>
                                  <p:childTnLst>
                                    <p:set>
                                      <p:cBhvr>
                                        <p:cTn id="140" dur="1" fill="hold">
                                          <p:stCondLst>
                                            <p:cond delay="0"/>
                                          </p:stCondLst>
                                        </p:cTn>
                                        <p:tgtEl>
                                          <p:spTgt spid="2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2" nodeType="clickEffect">
                                  <p:stCondLst>
                                    <p:cond delay="0"/>
                                  </p:stCondLst>
                                  <p:childTnLst>
                                    <p:set>
                                      <p:cBhvr>
                                        <p:cTn id="144" dur="1" fill="hold">
                                          <p:stCondLst>
                                            <p:cond delay="0"/>
                                          </p:stCondLst>
                                        </p:cTn>
                                        <p:tgtEl>
                                          <p:spTgt spid="22"/>
                                        </p:tgtEl>
                                        <p:attrNameLst>
                                          <p:attrName>style.visibility</p:attrName>
                                        </p:attrNameLst>
                                      </p:cBhvr>
                                      <p:to>
                                        <p:strVal val="visible"/>
                                      </p:to>
                                    </p:set>
                                  </p:childTnLst>
                                </p:cTn>
                              </p:par>
                              <p:par>
                                <p:cTn id="145" presetID="1" presetClass="entr" presetSubtype="0" fill="hold" grpId="2" nodeType="withEffect">
                                  <p:stCondLst>
                                    <p:cond delay="0"/>
                                  </p:stCondLst>
                                  <p:childTnLst>
                                    <p:set>
                                      <p:cBhvr>
                                        <p:cTn id="146" dur="1" fill="hold">
                                          <p:stCondLst>
                                            <p:cond delay="0"/>
                                          </p:stCondLst>
                                        </p:cTn>
                                        <p:tgtEl>
                                          <p:spTgt spid="23"/>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2" nodeType="clickEffect">
                                  <p:stCondLst>
                                    <p:cond delay="0"/>
                                  </p:stCondLst>
                                  <p:childTnLst>
                                    <p:set>
                                      <p:cBhvr>
                                        <p:cTn id="150" dur="1" fill="hold">
                                          <p:stCondLst>
                                            <p:cond delay="0"/>
                                          </p:stCondLst>
                                        </p:cTn>
                                        <p:tgtEl>
                                          <p:spTgt spid="24"/>
                                        </p:tgtEl>
                                        <p:attrNameLst>
                                          <p:attrName>style.visibility</p:attrName>
                                        </p:attrNameLst>
                                      </p:cBhvr>
                                      <p:to>
                                        <p:strVal val="visible"/>
                                      </p:to>
                                    </p:set>
                                  </p:childTnLst>
                                </p:cTn>
                              </p:par>
                              <p:par>
                                <p:cTn id="151" presetID="1" presetClass="entr" presetSubtype="0" fill="hold" grpId="2" nodeType="withEffect">
                                  <p:stCondLst>
                                    <p:cond delay="0"/>
                                  </p:stCondLst>
                                  <p:childTnLst>
                                    <p:set>
                                      <p:cBhvr>
                                        <p:cTn id="152" dur="1" fill="hold">
                                          <p:stCondLst>
                                            <p:cond delay="0"/>
                                          </p:stCondLst>
                                        </p:cTn>
                                        <p:tgtEl>
                                          <p:spTgt spid="25"/>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xit" presetSubtype="0" fill="hold" nodeType="clickEffect">
                                  <p:stCondLst>
                                    <p:cond delay="0"/>
                                  </p:stCondLst>
                                  <p:childTnLst>
                                    <p:set>
                                      <p:cBhvr>
                                        <p:cTn id="156" dur="1" fill="hold">
                                          <p:stCondLst>
                                            <p:cond delay="0"/>
                                          </p:stCondLst>
                                        </p:cTn>
                                        <p:tgtEl>
                                          <p:spTgt spid="1028"/>
                                        </p:tgtEl>
                                        <p:attrNameLst>
                                          <p:attrName>style.visibility</p:attrName>
                                        </p:attrNameLst>
                                      </p:cBhvr>
                                      <p:to>
                                        <p:strVal val="hidden"/>
                                      </p:to>
                                    </p:set>
                                  </p:childTnLst>
                                </p:cTn>
                              </p:par>
                              <p:par>
                                <p:cTn id="157" presetID="1" presetClass="exit" presetSubtype="0" fill="hold" grpId="0" nodeType="withEffect">
                                  <p:stCondLst>
                                    <p:cond delay="0"/>
                                  </p:stCondLst>
                                  <p:childTnLst>
                                    <p:set>
                                      <p:cBhvr>
                                        <p:cTn id="158" dur="1" fill="hold">
                                          <p:stCondLst>
                                            <p:cond delay="0"/>
                                          </p:stCondLst>
                                        </p:cTn>
                                        <p:tgtEl>
                                          <p:spTgt spid="14"/>
                                        </p:tgtEl>
                                        <p:attrNameLst>
                                          <p:attrName>style.visibility</p:attrName>
                                        </p:attrNameLst>
                                      </p:cBhvr>
                                      <p:to>
                                        <p:strVal val="hidden"/>
                                      </p:to>
                                    </p:set>
                                  </p:childTnLst>
                                </p:cTn>
                              </p:par>
                              <p:par>
                                <p:cTn id="159" presetID="1" presetClass="exit" presetSubtype="0" fill="hold" grpId="0" nodeType="withEffect">
                                  <p:stCondLst>
                                    <p:cond delay="0"/>
                                  </p:stCondLst>
                                  <p:childTnLst>
                                    <p:set>
                                      <p:cBhvr>
                                        <p:cTn id="160" dur="1" fill="hold">
                                          <p:stCondLst>
                                            <p:cond delay="0"/>
                                          </p:stCondLst>
                                        </p:cTn>
                                        <p:tgtEl>
                                          <p:spTgt spid="15"/>
                                        </p:tgtEl>
                                        <p:attrNameLst>
                                          <p:attrName>style.visibility</p:attrName>
                                        </p:attrNameLst>
                                      </p:cBhvr>
                                      <p:to>
                                        <p:strVal val="hidden"/>
                                      </p:to>
                                    </p:set>
                                  </p:childTnLst>
                                </p:cTn>
                              </p:par>
                              <p:par>
                                <p:cTn id="161" presetID="1" presetClass="exit" presetSubtype="0" fill="hold" grpId="0" nodeType="withEffect">
                                  <p:stCondLst>
                                    <p:cond delay="0"/>
                                  </p:stCondLst>
                                  <p:childTnLst>
                                    <p:set>
                                      <p:cBhvr>
                                        <p:cTn id="162" dur="1" fill="hold">
                                          <p:stCondLst>
                                            <p:cond delay="0"/>
                                          </p:stCondLst>
                                        </p:cTn>
                                        <p:tgtEl>
                                          <p:spTgt spid="16"/>
                                        </p:tgtEl>
                                        <p:attrNameLst>
                                          <p:attrName>style.visibility</p:attrName>
                                        </p:attrNameLst>
                                      </p:cBhvr>
                                      <p:to>
                                        <p:strVal val="hidden"/>
                                      </p:to>
                                    </p:set>
                                  </p:childTnLst>
                                </p:cTn>
                              </p:par>
                              <p:par>
                                <p:cTn id="163" presetID="1" presetClass="exit" presetSubtype="0" fill="hold" grpId="0" nodeType="withEffect">
                                  <p:stCondLst>
                                    <p:cond delay="0"/>
                                  </p:stCondLst>
                                  <p:childTnLst>
                                    <p:set>
                                      <p:cBhvr>
                                        <p:cTn id="164" dur="1" fill="hold">
                                          <p:stCondLst>
                                            <p:cond delay="0"/>
                                          </p:stCondLst>
                                        </p:cTn>
                                        <p:tgtEl>
                                          <p:spTgt spid="17"/>
                                        </p:tgtEl>
                                        <p:attrNameLst>
                                          <p:attrName>style.visibility</p:attrName>
                                        </p:attrNameLst>
                                      </p:cBhvr>
                                      <p:to>
                                        <p:strVal val="hidden"/>
                                      </p:to>
                                    </p:set>
                                  </p:childTnLst>
                                </p:cTn>
                              </p:par>
                              <p:par>
                                <p:cTn id="165" presetID="1" presetClass="exit" presetSubtype="0" fill="hold" grpId="0" nodeType="withEffect">
                                  <p:stCondLst>
                                    <p:cond delay="0"/>
                                  </p:stCondLst>
                                  <p:childTnLst>
                                    <p:set>
                                      <p:cBhvr>
                                        <p:cTn id="166" dur="1" fill="hold">
                                          <p:stCondLst>
                                            <p:cond delay="0"/>
                                          </p:stCondLst>
                                        </p:cTn>
                                        <p:tgtEl>
                                          <p:spTgt spid="18"/>
                                        </p:tgtEl>
                                        <p:attrNameLst>
                                          <p:attrName>style.visibility</p:attrName>
                                        </p:attrNameLst>
                                      </p:cBhvr>
                                      <p:to>
                                        <p:strVal val="hidden"/>
                                      </p:to>
                                    </p:set>
                                  </p:childTnLst>
                                </p:cTn>
                              </p:par>
                              <p:par>
                                <p:cTn id="167" presetID="1" presetClass="exit" presetSubtype="0" fill="hold" grpId="0" nodeType="withEffect">
                                  <p:stCondLst>
                                    <p:cond delay="0"/>
                                  </p:stCondLst>
                                  <p:childTnLst>
                                    <p:set>
                                      <p:cBhvr>
                                        <p:cTn id="168" dur="1" fill="hold">
                                          <p:stCondLst>
                                            <p:cond delay="0"/>
                                          </p:stCondLst>
                                        </p:cTn>
                                        <p:tgtEl>
                                          <p:spTgt spid="19"/>
                                        </p:tgtEl>
                                        <p:attrNameLst>
                                          <p:attrName>style.visibility</p:attrName>
                                        </p:attrNameLst>
                                      </p:cBhvr>
                                      <p:to>
                                        <p:strVal val="hidden"/>
                                      </p:to>
                                    </p:set>
                                  </p:childTnLst>
                                </p:cTn>
                              </p:par>
                              <p:par>
                                <p:cTn id="169" presetID="1" presetClass="exit" presetSubtype="0" fill="hold" grpId="0" nodeType="withEffect">
                                  <p:stCondLst>
                                    <p:cond delay="0"/>
                                  </p:stCondLst>
                                  <p:childTnLst>
                                    <p:set>
                                      <p:cBhvr>
                                        <p:cTn id="170" dur="1" fill="hold">
                                          <p:stCondLst>
                                            <p:cond delay="0"/>
                                          </p:stCondLst>
                                        </p:cTn>
                                        <p:tgtEl>
                                          <p:spTgt spid="20"/>
                                        </p:tgtEl>
                                        <p:attrNameLst>
                                          <p:attrName>style.visibility</p:attrName>
                                        </p:attrNameLst>
                                      </p:cBhvr>
                                      <p:to>
                                        <p:strVal val="hidden"/>
                                      </p:to>
                                    </p:set>
                                  </p:childTnLst>
                                </p:cTn>
                              </p:par>
                              <p:par>
                                <p:cTn id="171" presetID="1" presetClass="exit" presetSubtype="0" fill="hold" grpId="0" nodeType="withEffect">
                                  <p:stCondLst>
                                    <p:cond delay="0"/>
                                  </p:stCondLst>
                                  <p:childTnLst>
                                    <p:set>
                                      <p:cBhvr>
                                        <p:cTn id="172" dur="1" fill="hold">
                                          <p:stCondLst>
                                            <p:cond delay="0"/>
                                          </p:stCondLst>
                                        </p:cTn>
                                        <p:tgtEl>
                                          <p:spTgt spid="21"/>
                                        </p:tgtEl>
                                        <p:attrNameLst>
                                          <p:attrName>style.visibility</p:attrName>
                                        </p:attrNameLst>
                                      </p:cBhvr>
                                      <p:to>
                                        <p:strVal val="hidden"/>
                                      </p:to>
                                    </p:set>
                                  </p:childTnLst>
                                </p:cTn>
                              </p:par>
                              <p:par>
                                <p:cTn id="173" presetID="1" presetClass="exit" presetSubtype="0" fill="hold" grpId="0" nodeType="withEffect">
                                  <p:stCondLst>
                                    <p:cond delay="0"/>
                                  </p:stCondLst>
                                  <p:childTnLst>
                                    <p:set>
                                      <p:cBhvr>
                                        <p:cTn id="174" dur="1" fill="hold">
                                          <p:stCondLst>
                                            <p:cond delay="0"/>
                                          </p:stCondLst>
                                        </p:cTn>
                                        <p:tgtEl>
                                          <p:spTgt spid="22"/>
                                        </p:tgtEl>
                                        <p:attrNameLst>
                                          <p:attrName>style.visibility</p:attrName>
                                        </p:attrNameLst>
                                      </p:cBhvr>
                                      <p:to>
                                        <p:strVal val="hidden"/>
                                      </p:to>
                                    </p:set>
                                  </p:childTnLst>
                                </p:cTn>
                              </p:par>
                              <p:par>
                                <p:cTn id="175" presetID="1" presetClass="exit" presetSubtype="0" fill="hold" grpId="0" nodeType="withEffect">
                                  <p:stCondLst>
                                    <p:cond delay="0"/>
                                  </p:stCondLst>
                                  <p:childTnLst>
                                    <p:set>
                                      <p:cBhvr>
                                        <p:cTn id="176" dur="1" fill="hold">
                                          <p:stCondLst>
                                            <p:cond delay="0"/>
                                          </p:stCondLst>
                                        </p:cTn>
                                        <p:tgtEl>
                                          <p:spTgt spid="23"/>
                                        </p:tgtEl>
                                        <p:attrNameLst>
                                          <p:attrName>style.visibility</p:attrName>
                                        </p:attrNameLst>
                                      </p:cBhvr>
                                      <p:to>
                                        <p:strVal val="hidden"/>
                                      </p:to>
                                    </p:set>
                                  </p:childTnLst>
                                </p:cTn>
                              </p:par>
                              <p:par>
                                <p:cTn id="177" presetID="1" presetClass="exit" presetSubtype="0" fill="hold" grpId="0" nodeType="withEffect">
                                  <p:stCondLst>
                                    <p:cond delay="0"/>
                                  </p:stCondLst>
                                  <p:childTnLst>
                                    <p:set>
                                      <p:cBhvr>
                                        <p:cTn id="178" dur="1" fill="hold">
                                          <p:stCondLst>
                                            <p:cond delay="0"/>
                                          </p:stCondLst>
                                        </p:cTn>
                                        <p:tgtEl>
                                          <p:spTgt spid="24"/>
                                        </p:tgtEl>
                                        <p:attrNameLst>
                                          <p:attrName>style.visibility</p:attrName>
                                        </p:attrNameLst>
                                      </p:cBhvr>
                                      <p:to>
                                        <p:strVal val="hidden"/>
                                      </p:to>
                                    </p:set>
                                  </p:childTnLst>
                                </p:cTn>
                              </p:par>
                              <p:par>
                                <p:cTn id="179" presetID="1" presetClass="exit" presetSubtype="0" fill="hold" grpId="0" nodeType="withEffect">
                                  <p:stCondLst>
                                    <p:cond delay="0"/>
                                  </p:stCondLst>
                                  <p:childTnLst>
                                    <p:set>
                                      <p:cBhvr>
                                        <p:cTn id="180" dur="1" fill="hold">
                                          <p:stCondLst>
                                            <p:cond delay="0"/>
                                          </p:stCondLst>
                                        </p:cTn>
                                        <p:tgtEl>
                                          <p:spTgt spid="25"/>
                                        </p:tgtEl>
                                        <p:attrNameLst>
                                          <p:attrName>style.visibility</p:attrName>
                                        </p:attrNameLst>
                                      </p:cBhvr>
                                      <p:to>
                                        <p:strVal val="hidden"/>
                                      </p:to>
                                    </p:set>
                                  </p:childTnLst>
                                </p:cTn>
                              </p:par>
                              <p:par>
                                <p:cTn id="181" presetID="1" presetClass="entr" presetSubtype="0" fill="hold" nodeType="withEffect">
                                  <p:stCondLst>
                                    <p:cond delay="0"/>
                                  </p:stCondLst>
                                  <p:childTnLst>
                                    <p:set>
                                      <p:cBhvr>
                                        <p:cTn id="182" dur="1" fill="hold">
                                          <p:stCondLst>
                                            <p:cond delay="0"/>
                                          </p:stCondLst>
                                        </p:cTn>
                                        <p:tgtEl>
                                          <p:spTgt spid="1029"/>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2" nodeType="clickEffect">
                                  <p:stCondLst>
                                    <p:cond delay="0"/>
                                  </p:stCondLst>
                                  <p:childTnLst>
                                    <p:set>
                                      <p:cBhvr>
                                        <p:cTn id="186" dur="1" fill="hold">
                                          <p:stCondLst>
                                            <p:cond delay="0"/>
                                          </p:stCondLst>
                                        </p:cTn>
                                        <p:tgtEl>
                                          <p:spTgt spid="27"/>
                                        </p:tgtEl>
                                        <p:attrNameLst>
                                          <p:attrName>style.visibility</p:attrName>
                                        </p:attrNameLst>
                                      </p:cBhvr>
                                      <p:to>
                                        <p:strVal val="visible"/>
                                      </p:to>
                                    </p:set>
                                  </p:childTnLst>
                                </p:cTn>
                              </p:par>
                              <p:par>
                                <p:cTn id="187" presetID="1" presetClass="entr" presetSubtype="0" fill="hold" grpId="2" nodeType="withEffect">
                                  <p:stCondLst>
                                    <p:cond delay="0"/>
                                  </p:stCondLst>
                                  <p:childTnLst>
                                    <p:set>
                                      <p:cBhvr>
                                        <p:cTn id="188" dur="1" fill="hold">
                                          <p:stCondLst>
                                            <p:cond delay="0"/>
                                          </p:stCondLst>
                                        </p:cTn>
                                        <p:tgtEl>
                                          <p:spTgt spid="28"/>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xit" presetSubtype="0" fill="hold" nodeType="clickEffect">
                                  <p:stCondLst>
                                    <p:cond delay="0"/>
                                  </p:stCondLst>
                                  <p:childTnLst>
                                    <p:set>
                                      <p:cBhvr>
                                        <p:cTn id="192" dur="1" fill="hold">
                                          <p:stCondLst>
                                            <p:cond delay="0"/>
                                          </p:stCondLst>
                                        </p:cTn>
                                        <p:tgtEl>
                                          <p:spTgt spid="1029"/>
                                        </p:tgtEl>
                                        <p:attrNameLst>
                                          <p:attrName>style.visibility</p:attrName>
                                        </p:attrNameLst>
                                      </p:cBhvr>
                                      <p:to>
                                        <p:strVal val="hidden"/>
                                      </p:to>
                                    </p:set>
                                  </p:childTnLst>
                                </p:cTn>
                              </p:par>
                              <p:par>
                                <p:cTn id="193" presetID="1" presetClass="exit" presetSubtype="0" fill="hold" grpId="1" nodeType="withEffect">
                                  <p:stCondLst>
                                    <p:cond delay="0"/>
                                  </p:stCondLst>
                                  <p:childTnLst>
                                    <p:set>
                                      <p:cBhvr>
                                        <p:cTn id="194" dur="1" fill="hold">
                                          <p:stCondLst>
                                            <p:cond delay="0"/>
                                          </p:stCondLst>
                                        </p:cTn>
                                        <p:tgtEl>
                                          <p:spTgt spid="27"/>
                                        </p:tgtEl>
                                        <p:attrNameLst>
                                          <p:attrName>style.visibility</p:attrName>
                                        </p:attrNameLst>
                                      </p:cBhvr>
                                      <p:to>
                                        <p:strVal val="hidden"/>
                                      </p:to>
                                    </p:set>
                                  </p:childTnLst>
                                </p:cTn>
                              </p:par>
                              <p:par>
                                <p:cTn id="195" presetID="1" presetClass="exit" presetSubtype="0" fill="hold" grpId="1" nodeType="withEffect">
                                  <p:stCondLst>
                                    <p:cond delay="0"/>
                                  </p:stCondLst>
                                  <p:childTnLst>
                                    <p:set>
                                      <p:cBhvr>
                                        <p:cTn id="196"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3" grpId="0" uiExpand="1" build="p"/>
      <p:bldP spid="6" grpId="0"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2" grpId="2" animBg="1"/>
      <p:bldP spid="14" grpId="0" animBg="1"/>
      <p:bldP spid="14" grpId="1" animBg="1"/>
      <p:bldP spid="14" grpId="2" animBg="1"/>
      <p:bldP spid="15" grpId="0" animBg="1"/>
      <p:bldP spid="15" grpId="1" animBg="1"/>
      <p:bldP spid="15"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7" grpId="0" animBg="1"/>
      <p:bldP spid="27" grpId="1" animBg="1"/>
      <p:bldP spid="27" grpId="2" animBg="1"/>
      <p:bldP spid="28" grpId="0" animBg="1"/>
      <p:bldP spid="28" grpId="1" animBg="1"/>
      <p:bldP spid="2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RECOMMENDATION</a:t>
            </a:r>
            <a:endParaRPr lang="en-US" dirty="0"/>
          </a:p>
        </p:txBody>
      </p:sp>
      <p:sp>
        <p:nvSpPr>
          <p:cNvPr id="3" name="Content Placeholder 2"/>
          <p:cNvSpPr>
            <a:spLocks noGrp="1"/>
          </p:cNvSpPr>
          <p:nvPr>
            <p:ph idx="1"/>
          </p:nvPr>
        </p:nvSpPr>
        <p:spPr/>
        <p:txBody>
          <a:bodyPr>
            <a:normAutofit/>
          </a:bodyPr>
          <a:lstStyle/>
          <a:p>
            <a:pPr>
              <a:spcBef>
                <a:spcPts val="1800"/>
              </a:spcBef>
              <a:buNone/>
            </a:pPr>
            <a:r>
              <a:rPr lang="en-US" sz="1800" u="sng" dirty="0" smtClean="0">
                <a:solidFill>
                  <a:srgbClr val="FFC000"/>
                </a:solidFill>
              </a:rPr>
              <a:t>Board Staff is Recommending that the Board</a:t>
            </a:r>
            <a:r>
              <a:rPr lang="en-US" sz="1800" dirty="0" smtClean="0">
                <a:solidFill>
                  <a:srgbClr val="FFC000"/>
                </a:solidFill>
              </a:rPr>
              <a:t>:</a:t>
            </a:r>
          </a:p>
          <a:p>
            <a:pPr lvl="0">
              <a:spcBef>
                <a:spcPts val="1800"/>
              </a:spcBef>
            </a:pPr>
            <a:r>
              <a:rPr lang="en-US" sz="1800" dirty="0" smtClean="0"/>
              <a:t>approve </a:t>
            </a:r>
            <a:r>
              <a:rPr lang="en-US" sz="1800" dirty="0"/>
              <a:t>sending the </a:t>
            </a:r>
            <a:r>
              <a:rPr lang="en-US" sz="1800" dirty="0" smtClean="0"/>
              <a:t>draft letter to </a:t>
            </a:r>
            <a:r>
              <a:rPr lang="en-US" sz="1800" dirty="0"/>
              <a:t>the </a:t>
            </a:r>
            <a:r>
              <a:rPr lang="en-US" sz="1800" dirty="0" smtClean="0"/>
              <a:t>USACE, </a:t>
            </a:r>
            <a:r>
              <a:rPr lang="en-US" sz="1800" dirty="0"/>
              <a:t>Sacramento District requesting permission pursuant to U. S. Title 33, Section 408 to alter a portion of the Sacramento River Flood Control Project levee along the right (west) bank of the Sacramento River as proposed in Application No. 18313-3 submitted by the West Sacramento Area Flood Control Agency.</a:t>
            </a:r>
            <a:endParaRPr lang="en-US" sz="1800" dirty="0" smtClean="0"/>
          </a:p>
        </p:txBody>
      </p:sp>
      <p:sp>
        <p:nvSpPr>
          <p:cNvPr id="5" name="Slide Number Placeholder 4"/>
          <p:cNvSpPr>
            <a:spLocks noGrp="1"/>
          </p:cNvSpPr>
          <p:nvPr>
            <p:ph type="sldNum" sz="quarter" idx="4"/>
          </p:nvPr>
        </p:nvSpPr>
        <p:spPr/>
        <p:txBody>
          <a:bodyPr/>
          <a:lstStyle/>
          <a:p>
            <a:fld id="{9F1FB2E3-2BB6-40B9-8235-D524E987E6E0}" type="slidenum">
              <a:rPr lang="en-US" smtClean="0"/>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7975" y="1295400"/>
            <a:ext cx="3629025" cy="4811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219200"/>
            <a:ext cx="8686800" cy="5257800"/>
          </a:xfrm>
          <a:solidFill>
            <a:srgbClr val="03187F">
              <a:alpha val="50000"/>
            </a:srgbClr>
          </a:solidFill>
        </p:spPr>
        <p:txBody>
          <a:bodyPr>
            <a:normAutofit/>
          </a:bodyPr>
          <a:lstStyle/>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400" dirty="0" smtClean="0">
              <a:latin typeface="Arial" charset="0"/>
            </a:endParaRPr>
          </a:p>
          <a:p>
            <a:pPr eaLnBrk="1" hangingPunct="1">
              <a:spcBef>
                <a:spcPts val="0"/>
              </a:spcBef>
              <a:buNone/>
              <a:defRPr/>
            </a:pPr>
            <a:endParaRPr lang="en-US" sz="1200" dirty="0" smtClean="0">
              <a:latin typeface="Arial" charset="0"/>
            </a:endParaRPr>
          </a:p>
          <a:p>
            <a:pPr eaLnBrk="1" hangingPunct="1">
              <a:spcBef>
                <a:spcPts val="0"/>
              </a:spcBef>
              <a:buNone/>
              <a:defRPr/>
            </a:pPr>
            <a:endParaRPr lang="en-US" sz="12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endParaRPr lang="en-US" sz="1100" dirty="0" smtClean="0">
              <a:latin typeface="Arial" charset="0"/>
            </a:endParaRPr>
          </a:p>
          <a:p>
            <a:pPr eaLnBrk="1" hangingPunct="1">
              <a:spcBef>
                <a:spcPts val="0"/>
              </a:spcBef>
              <a:buNone/>
              <a:tabLst>
                <a:tab pos="2062163" algn="l"/>
              </a:tabLst>
              <a:defRPr/>
            </a:pPr>
            <a:r>
              <a:rPr lang="en-US" sz="1100" dirty="0" smtClean="0">
                <a:latin typeface="Arial" charset="0"/>
              </a:rPr>
              <a:t>Presented/prep/reviewed:	Nancy C. Moricz, P.E. – Senior Engineer</a:t>
            </a:r>
          </a:p>
        </p:txBody>
      </p:sp>
      <p:sp>
        <p:nvSpPr>
          <p:cNvPr id="2" name="Title 1"/>
          <p:cNvSpPr>
            <a:spLocks noGrp="1"/>
          </p:cNvSpPr>
          <p:nvPr>
            <p:ph type="title"/>
          </p:nvPr>
        </p:nvSpPr>
        <p:spPr/>
        <p:txBody>
          <a:bodyPr/>
          <a:lstStyle/>
          <a:p>
            <a:r>
              <a:rPr lang="en-US" dirty="0" smtClean="0">
                <a:solidFill>
                  <a:schemeClr val="tx1"/>
                </a:solidFill>
              </a:rPr>
              <a:t>QUESTIONS</a:t>
            </a:r>
            <a:endParaRPr lang="en-US" dirty="0">
              <a:solidFill>
                <a:schemeClr val="tx1"/>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BOARD ACTION</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eaLnBrk="1" hangingPunct="1">
              <a:spcBef>
                <a:spcPts val="2400"/>
              </a:spcBef>
              <a:buFont typeface="Wingdings" pitchFamily="2" charset="2"/>
              <a:buNone/>
              <a:defRPr/>
            </a:pPr>
            <a:r>
              <a:rPr lang="en-US" sz="1800" u="sng" dirty="0" smtClean="0">
                <a:solidFill>
                  <a:srgbClr val="FFC000"/>
                </a:solidFill>
                <a:latin typeface="Calibri" pitchFamily="34" charset="0"/>
              </a:rPr>
              <a:t>Consider approval to:</a:t>
            </a:r>
          </a:p>
          <a:p>
            <a:r>
              <a:rPr lang="en-US" sz="1800" dirty="0" smtClean="0"/>
              <a:t>send </a:t>
            </a:r>
            <a:r>
              <a:rPr lang="en-US" sz="1800" dirty="0"/>
              <a:t>a letter </a:t>
            </a:r>
            <a:r>
              <a:rPr lang="en-US" sz="1800" dirty="0" smtClean="0"/>
              <a:t>to </a:t>
            </a:r>
            <a:r>
              <a:rPr lang="en-US" sz="1800" dirty="0"/>
              <a:t>the U.S. Army Corps of Engineers (USACE), Sacramento District requesting permission to alter a portion of the Sacramento River Flood Control Project (SRFCP) based on Application No. 18313-3 and pursuant to U.S. Title 33, Section 408 (USC 408).</a:t>
            </a:r>
          </a:p>
          <a:p>
            <a:pPr marL="137160" indent="0">
              <a:buNone/>
            </a:pPr>
            <a:endParaRPr lang="en-US" sz="1800" dirty="0" smtClean="0"/>
          </a:p>
          <a:p>
            <a:pPr marL="457200" lvl="1" indent="0">
              <a:buNone/>
            </a:pPr>
            <a:r>
              <a:rPr lang="en-US" sz="1800" u="sng" dirty="0" smtClean="0"/>
              <a:t>Notes</a:t>
            </a:r>
            <a:r>
              <a:rPr lang="en-US" sz="1800" dirty="0" smtClean="0"/>
              <a:t>:  </a:t>
            </a:r>
          </a:p>
          <a:p>
            <a:pPr marL="742950" lvl="1" indent="-285750"/>
            <a:r>
              <a:rPr lang="en-US" sz="1800" dirty="0" smtClean="0"/>
              <a:t>This </a:t>
            </a:r>
            <a:r>
              <a:rPr lang="en-US" sz="1800" dirty="0"/>
              <a:t>is </a:t>
            </a:r>
            <a:r>
              <a:rPr lang="en-US" sz="1800" dirty="0">
                <a:solidFill>
                  <a:srgbClr val="FFFF00"/>
                </a:solidFill>
              </a:rPr>
              <a:t>not a flood system improvement project hearing</a:t>
            </a:r>
            <a:r>
              <a:rPr lang="en-US" sz="1800" dirty="0"/>
              <a:t>, and no construction permit is being considered for issuance at this time.  </a:t>
            </a:r>
            <a:endParaRPr lang="en-US" sz="1800" dirty="0" smtClean="0"/>
          </a:p>
          <a:p>
            <a:pPr marL="742950" lvl="1" indent="-285750">
              <a:spcBef>
                <a:spcPts val="2400"/>
              </a:spcBef>
            </a:pPr>
            <a:r>
              <a:rPr lang="en-US" sz="1800" dirty="0" smtClean="0"/>
              <a:t>Board </a:t>
            </a:r>
            <a:r>
              <a:rPr lang="en-US" sz="1800" dirty="0"/>
              <a:t>staff is requesting that the proposed letter </a:t>
            </a:r>
            <a:r>
              <a:rPr lang="en-US" sz="1800" dirty="0" smtClean="0"/>
              <a:t>be </a:t>
            </a:r>
            <a:r>
              <a:rPr lang="en-US" sz="1800" dirty="0"/>
              <a:t>sent to USACE </a:t>
            </a:r>
            <a:r>
              <a:rPr lang="en-US" sz="1800" dirty="0" smtClean="0"/>
              <a:t>Sacramento District to </a:t>
            </a:r>
            <a:r>
              <a:rPr lang="en-US" sz="1800" dirty="0">
                <a:solidFill>
                  <a:srgbClr val="FFFF00"/>
                </a:solidFill>
              </a:rPr>
              <a:t>initiate the review process for the proposed project alteration</a:t>
            </a:r>
            <a:r>
              <a:rPr lang="en-US" sz="1800" dirty="0"/>
              <a:t>. </a:t>
            </a:r>
            <a:endParaRPr lang="en-US" sz="1800" dirty="0" smtClean="0"/>
          </a:p>
        </p:txBody>
      </p:sp>
      <p:sp>
        <p:nvSpPr>
          <p:cNvPr id="5" name="Slide Number Placeholder 4"/>
          <p:cNvSpPr>
            <a:spLocks noGrp="1"/>
          </p:cNvSpPr>
          <p:nvPr>
            <p:ph type="sldNum" sz="quarter" idx="4"/>
          </p:nvPr>
        </p:nvSpPr>
        <p:spPr/>
        <p:txBody>
          <a:bodyPr/>
          <a:lstStyle/>
          <a:p>
            <a:fld id="{9F1FB2E3-2BB6-40B9-8235-D524E987E6E0}"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AUTHORITY OF THE BOARD</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marL="401638" lvl="0" indent="-265113">
              <a:spcBef>
                <a:spcPts val="1600"/>
              </a:spcBef>
            </a:pPr>
            <a:r>
              <a:rPr lang="en-US" sz="1800" dirty="0" smtClean="0"/>
              <a:t>California Code of Regulations, Title 23, Division 1 (CCR 23) § 6 – </a:t>
            </a:r>
            <a:r>
              <a:rPr lang="en-US" sz="1800" dirty="0" smtClean="0">
                <a:solidFill>
                  <a:srgbClr val="FFFF00"/>
                </a:solidFill>
              </a:rPr>
              <a:t>Need for a Permit</a:t>
            </a:r>
          </a:p>
          <a:p>
            <a:pPr marL="401638" lvl="0" indent="-265113">
              <a:spcBef>
                <a:spcPts val="1600"/>
              </a:spcBef>
            </a:pPr>
            <a:r>
              <a:rPr lang="en-US" sz="1800" dirty="0" smtClean="0"/>
              <a:t>CCR 23 § 106 – </a:t>
            </a:r>
            <a:r>
              <a:rPr lang="en-US" sz="1800" dirty="0" smtClean="0">
                <a:solidFill>
                  <a:srgbClr val="FFFF00"/>
                </a:solidFill>
              </a:rPr>
              <a:t>Existing Encroachments within an Adopted Plan of Flood Control</a:t>
            </a:r>
          </a:p>
          <a:p>
            <a:pPr marL="401638" lvl="0" indent="-265113">
              <a:spcBef>
                <a:spcPts val="1600"/>
              </a:spcBef>
            </a:pPr>
            <a:r>
              <a:rPr lang="en-US" sz="1800" dirty="0" smtClean="0"/>
              <a:t>CCR 23 § 116 – </a:t>
            </a:r>
            <a:r>
              <a:rPr lang="en-US" sz="1800" dirty="0" smtClean="0">
                <a:solidFill>
                  <a:srgbClr val="FFFF00"/>
                </a:solidFill>
              </a:rPr>
              <a:t>Borrow and Excavation</a:t>
            </a:r>
          </a:p>
          <a:p>
            <a:pPr marL="401638" indent="-265113">
              <a:spcBef>
                <a:spcPts val="1600"/>
              </a:spcBef>
            </a:pPr>
            <a:r>
              <a:rPr lang="en-US" sz="1800" dirty="0" smtClean="0"/>
              <a:t>CCR 23 § 120 – </a:t>
            </a:r>
            <a:r>
              <a:rPr lang="en-US" sz="1800" dirty="0" smtClean="0">
                <a:solidFill>
                  <a:srgbClr val="FFFF00"/>
                </a:solidFill>
              </a:rPr>
              <a:t>Levees</a:t>
            </a:r>
            <a:endParaRPr lang="en-US" sz="1800" dirty="0" smtClean="0">
              <a:solidFill>
                <a:schemeClr val="tx1">
                  <a:lumMod val="85000"/>
                </a:schemeClr>
              </a:solidFill>
            </a:endParaRPr>
          </a:p>
          <a:p>
            <a:pPr marL="401638" lvl="0" indent="-265113">
              <a:spcBef>
                <a:spcPts val="1600"/>
              </a:spcBef>
            </a:pPr>
            <a:r>
              <a:rPr lang="en-US" sz="1800" dirty="0" smtClean="0"/>
              <a:t>CCR 23 § 121 – </a:t>
            </a:r>
            <a:r>
              <a:rPr lang="en-US" sz="1800" dirty="0" smtClean="0">
                <a:solidFill>
                  <a:srgbClr val="FFFF00"/>
                </a:solidFill>
              </a:rPr>
              <a:t>Erosion Control</a:t>
            </a:r>
          </a:p>
          <a:p>
            <a:pPr marL="401638" indent="-265113">
              <a:spcBef>
                <a:spcPts val="1600"/>
              </a:spcBef>
            </a:pPr>
            <a:r>
              <a:rPr lang="en-US" sz="1800" dirty="0" smtClean="0"/>
              <a:t>CCR 23 § 123 – </a:t>
            </a:r>
            <a:r>
              <a:rPr lang="en-US" sz="1800" dirty="0" smtClean="0">
                <a:solidFill>
                  <a:srgbClr val="FFFF00"/>
                </a:solidFill>
              </a:rPr>
              <a:t>Pipelines, Conduits, and Utility Lines</a:t>
            </a:r>
          </a:p>
          <a:p>
            <a:pPr marL="401638" indent="-265113">
              <a:spcBef>
                <a:spcPts val="1600"/>
              </a:spcBef>
            </a:pPr>
            <a:r>
              <a:rPr lang="en-US" sz="1800" dirty="0" smtClean="0"/>
              <a:t>CCR 23 § 124 – </a:t>
            </a:r>
            <a:r>
              <a:rPr lang="en-US" sz="1800" dirty="0" smtClean="0">
                <a:solidFill>
                  <a:srgbClr val="FFFF00"/>
                </a:solidFill>
              </a:rPr>
              <a:t>Abandonment of Pipelines</a:t>
            </a:r>
          </a:p>
          <a:p>
            <a:pPr marL="401638" indent="-265113">
              <a:spcBef>
                <a:spcPts val="1600"/>
              </a:spcBef>
            </a:pPr>
            <a:r>
              <a:rPr lang="en-US" sz="1800" dirty="0" smtClean="0"/>
              <a:t>CCR 23 § 130 – </a:t>
            </a:r>
            <a:r>
              <a:rPr lang="en-US" sz="1800" dirty="0" smtClean="0">
                <a:solidFill>
                  <a:srgbClr val="FFFF00"/>
                </a:solidFill>
              </a:rPr>
              <a:t>Patrol Roads and Access Ramps</a:t>
            </a:r>
            <a:endParaRPr lang="en-US" sz="1800" dirty="0">
              <a:solidFill>
                <a:srgbClr val="FFFF00"/>
              </a:solidFill>
            </a:endParaRPr>
          </a:p>
          <a:p>
            <a:pPr marL="401638" indent="-265113">
              <a:spcBef>
                <a:spcPts val="1600"/>
              </a:spcBef>
            </a:pPr>
            <a:r>
              <a:rPr lang="en-US" sz="1800" dirty="0" smtClean="0"/>
              <a:t>CCR 23 § 131 </a:t>
            </a:r>
            <a:r>
              <a:rPr lang="en-US" sz="1800" dirty="0"/>
              <a:t>– </a:t>
            </a:r>
            <a:r>
              <a:rPr lang="en-US" sz="1800" dirty="0" smtClean="0">
                <a:solidFill>
                  <a:srgbClr val="FFFF00"/>
                </a:solidFill>
              </a:rPr>
              <a:t>Vegetation</a:t>
            </a:r>
          </a:p>
          <a:p>
            <a:pPr marL="401638" indent="-265113">
              <a:spcBef>
                <a:spcPts val="1600"/>
              </a:spcBef>
            </a:pPr>
            <a:r>
              <a:rPr lang="en-US" sz="1800" dirty="0" smtClean="0"/>
              <a:t>Rivers and Harbors Act of 1899, Title 23, Section 408 (USC 408)</a:t>
            </a:r>
            <a:endParaRPr lang="en-US" sz="1800" dirty="0"/>
          </a:p>
          <a:p>
            <a:pPr marL="401638" indent="-265113">
              <a:spcBef>
                <a:spcPts val="2400"/>
              </a:spcBef>
            </a:pPr>
            <a:endParaRPr lang="en-US" sz="1800" dirty="0" smtClean="0">
              <a:solidFill>
                <a:srgbClr val="FFFF00"/>
              </a:solidFill>
            </a:endParaRPr>
          </a:p>
          <a:p>
            <a:pPr marL="401638" indent="-265113">
              <a:spcBef>
                <a:spcPts val="2400"/>
              </a:spcBef>
            </a:pPr>
            <a:endParaRPr lang="en-US" sz="1800" dirty="0" smtClean="0">
              <a:solidFill>
                <a:srgbClr val="FFFF00"/>
              </a:solidFill>
            </a:endParaRPr>
          </a:p>
        </p:txBody>
      </p:sp>
      <p:sp>
        <p:nvSpPr>
          <p:cNvPr id="5" name="Slide Number Placeholder 4"/>
          <p:cNvSpPr>
            <a:spLocks noGrp="1"/>
          </p:cNvSpPr>
          <p:nvPr>
            <p:ph type="sldNum" sz="quarter" idx="4"/>
          </p:nvPr>
        </p:nvSpPr>
        <p:spPr/>
        <p:txBody>
          <a:bodyPr/>
          <a:lstStyle/>
          <a:p>
            <a:fld id="{9F1FB2E3-2BB6-40B9-8235-D524E987E6E0}" type="slidenum">
              <a:rPr lang="en-US" smtClean="0"/>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7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721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721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2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721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21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US" b="1" dirty="0" smtClean="0">
                <a:solidFill>
                  <a:schemeClr val="tx1"/>
                </a:solidFill>
              </a:rPr>
              <a:t>PROJECT LOCATION</a:t>
            </a:r>
            <a:endParaRPr lang="en-US" b="1" dirty="0">
              <a:solidFill>
                <a:schemeClr val="tx1"/>
              </a:solidFill>
            </a:endParaRPr>
          </a:p>
        </p:txBody>
      </p:sp>
      <p:sp>
        <p:nvSpPr>
          <p:cNvPr id="7" name="Slide Number Placeholder 6"/>
          <p:cNvSpPr>
            <a:spLocks noGrp="1"/>
          </p:cNvSpPr>
          <p:nvPr>
            <p:ph type="sldNum" sz="quarter" idx="4"/>
          </p:nvPr>
        </p:nvSpPr>
        <p:spPr/>
        <p:txBody>
          <a:bodyPr/>
          <a:lstStyle/>
          <a:p>
            <a:fld id="{9F1FB2E3-2BB6-40B9-8235-D524E987E6E0}" type="slidenum">
              <a:rPr lang="en-US" smtClean="0"/>
              <a:pPr/>
              <a:t>4</a:t>
            </a:fld>
            <a:endParaRPr lang="en-US" dirty="0"/>
          </a:p>
        </p:txBody>
      </p:sp>
      <p:sp>
        <p:nvSpPr>
          <p:cNvPr id="8" name="Rectangle 3"/>
          <p:cNvSpPr>
            <a:spLocks noGrp="1" noChangeArrowheads="1"/>
          </p:cNvSpPr>
          <p:nvPr>
            <p:ph sz="half" idx="2"/>
          </p:nvPr>
        </p:nvSpPr>
        <p:spPr>
          <a:xfrm>
            <a:off x="152400" y="1295400"/>
            <a:ext cx="3733800" cy="5181600"/>
          </a:xfrm>
          <a:solidFill>
            <a:srgbClr val="03187F">
              <a:alpha val="70000"/>
            </a:srgbClr>
          </a:solidFill>
        </p:spPr>
        <p:txBody>
          <a:bodyPr tIns="91440">
            <a:normAutofit/>
          </a:bodyPr>
          <a:lstStyle/>
          <a:p>
            <a:pPr marL="401638" indent="-265113" eaLnBrk="1" hangingPunct="1">
              <a:spcBef>
                <a:spcPts val="8000"/>
              </a:spcBef>
              <a:buClr>
                <a:srgbClr val="FFFF00"/>
              </a:buClr>
              <a:buFont typeface="Wingdings" pitchFamily="2" charset="2"/>
              <a:buChar char="§"/>
              <a:defRPr/>
            </a:pPr>
            <a:r>
              <a:rPr lang="en-US" sz="1800" dirty="0" smtClean="0"/>
              <a:t>In Yolo County</a:t>
            </a:r>
          </a:p>
          <a:p>
            <a:pPr marL="401638" indent="-265113" eaLnBrk="1" hangingPunct="1">
              <a:spcBef>
                <a:spcPts val="8000"/>
              </a:spcBef>
              <a:buClr>
                <a:srgbClr val="FFFF00"/>
              </a:buClr>
              <a:buFont typeface="Wingdings" pitchFamily="2" charset="2"/>
              <a:buChar char="§"/>
              <a:defRPr/>
            </a:pPr>
            <a:r>
              <a:rPr lang="en-US" sz="1800" dirty="0" smtClean="0"/>
              <a:t>South of Interstate-80</a:t>
            </a:r>
          </a:p>
          <a:p>
            <a:pPr marL="401638" indent="-265113" eaLnBrk="1" hangingPunct="1">
              <a:spcBef>
                <a:spcPts val="8000"/>
              </a:spcBef>
              <a:buClr>
                <a:srgbClr val="FFFF00"/>
              </a:buClr>
              <a:buFont typeface="Wingdings" pitchFamily="2" charset="2"/>
              <a:buChar char="§"/>
              <a:defRPr/>
            </a:pPr>
            <a:r>
              <a:rPr lang="en-US" sz="1800" dirty="0" smtClean="0"/>
              <a:t>West of Interstate 5</a:t>
            </a:r>
          </a:p>
          <a:p>
            <a:pPr marL="401638" indent="-265113" eaLnBrk="1" hangingPunct="1">
              <a:spcBef>
                <a:spcPts val="8000"/>
              </a:spcBef>
              <a:buClr>
                <a:srgbClr val="FFFF00"/>
              </a:buClr>
              <a:buFont typeface="Wingdings" pitchFamily="2" charset="2"/>
              <a:buChar char="§"/>
              <a:defRPr/>
            </a:pPr>
            <a:r>
              <a:rPr lang="en-US" sz="1800" dirty="0" smtClean="0"/>
              <a:t>Along right (west) bank of the Sacramento River</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1360352"/>
            <a:ext cx="4724400" cy="5116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5084618" y="4879777"/>
            <a:ext cx="1524000" cy="307777"/>
          </a:xfrm>
          <a:prstGeom prst="rect">
            <a:avLst/>
          </a:prstGeom>
          <a:solidFill>
            <a:srgbClr val="7030A0">
              <a:alpha val="70000"/>
            </a:srgbClr>
          </a:solidFill>
        </p:spPr>
        <p:txBody>
          <a:bodyPr wrap="square" rtlCol="0">
            <a:spAutoFit/>
          </a:bodyPr>
          <a:lstStyle/>
          <a:p>
            <a:pPr algn="ctr"/>
            <a:r>
              <a:rPr lang="en-US" sz="1400" b="1" dirty="0" smtClean="0">
                <a:latin typeface="Calibri" pitchFamily="34" charset="0"/>
              </a:rPr>
              <a:t>Yolo County</a:t>
            </a:r>
            <a:endParaRPr lang="en-US" sz="1400" b="1" dirty="0">
              <a:latin typeface="Calibri" pitchFamily="34" charset="0"/>
            </a:endParaRPr>
          </a:p>
        </p:txBody>
      </p:sp>
      <p:sp>
        <p:nvSpPr>
          <p:cNvPr id="16" name="TextBox 15"/>
          <p:cNvSpPr txBox="1"/>
          <p:nvPr/>
        </p:nvSpPr>
        <p:spPr>
          <a:xfrm rot="20614611">
            <a:off x="4217834" y="3690676"/>
            <a:ext cx="817418" cy="307777"/>
          </a:xfrm>
          <a:prstGeom prst="rect">
            <a:avLst/>
          </a:prstGeom>
          <a:solidFill>
            <a:srgbClr val="7030A0">
              <a:alpha val="70000"/>
            </a:srgbClr>
          </a:solidFill>
        </p:spPr>
        <p:txBody>
          <a:bodyPr wrap="square" rtlCol="0">
            <a:spAutoFit/>
          </a:bodyPr>
          <a:lstStyle/>
          <a:p>
            <a:pPr algn="ctr"/>
            <a:r>
              <a:rPr lang="en-US" sz="1400" b="1" dirty="0" smtClean="0">
                <a:latin typeface="Calibri" pitchFamily="34" charset="0"/>
              </a:rPr>
              <a:t>I-80</a:t>
            </a:r>
            <a:endParaRPr lang="en-US" sz="1400" b="1" dirty="0">
              <a:latin typeface="Calibri" pitchFamily="34" charset="0"/>
            </a:endParaRPr>
          </a:p>
        </p:txBody>
      </p:sp>
      <p:sp>
        <p:nvSpPr>
          <p:cNvPr id="17" name="TextBox 16"/>
          <p:cNvSpPr txBox="1"/>
          <p:nvPr/>
        </p:nvSpPr>
        <p:spPr>
          <a:xfrm>
            <a:off x="6705600" y="5867400"/>
            <a:ext cx="685800" cy="307777"/>
          </a:xfrm>
          <a:prstGeom prst="rect">
            <a:avLst/>
          </a:prstGeom>
          <a:solidFill>
            <a:srgbClr val="7030A0">
              <a:alpha val="70000"/>
            </a:srgbClr>
          </a:solidFill>
        </p:spPr>
        <p:txBody>
          <a:bodyPr wrap="square" rtlCol="0">
            <a:spAutoFit/>
          </a:bodyPr>
          <a:lstStyle/>
          <a:p>
            <a:pPr algn="ctr"/>
            <a:r>
              <a:rPr lang="en-US" sz="1400" b="1" dirty="0" smtClean="0">
                <a:latin typeface="Calibri" pitchFamily="34" charset="0"/>
              </a:rPr>
              <a:t>I-5</a:t>
            </a:r>
            <a:endParaRPr lang="en-US" sz="1400" b="1" dirty="0">
              <a:latin typeface="Calibri" pitchFamily="34" charset="0"/>
            </a:endParaRPr>
          </a:p>
        </p:txBody>
      </p:sp>
      <p:sp>
        <p:nvSpPr>
          <p:cNvPr id="18" name="TextBox 17"/>
          <p:cNvSpPr txBox="1"/>
          <p:nvPr/>
        </p:nvSpPr>
        <p:spPr>
          <a:xfrm rot="18008853">
            <a:off x="6053133" y="3847511"/>
            <a:ext cx="923933" cy="432704"/>
          </a:xfrm>
          <a:prstGeom prst="rect">
            <a:avLst/>
          </a:prstGeom>
          <a:solidFill>
            <a:srgbClr val="C00000">
              <a:alpha val="70000"/>
            </a:srgbClr>
          </a:solidFill>
        </p:spPr>
        <p:txBody>
          <a:bodyPr wrap="square" rtlCol="0">
            <a:spAutoFit/>
          </a:bodyPr>
          <a:lstStyle/>
          <a:p>
            <a:pPr algn="ctr"/>
            <a:endParaRPr lang="en-US" sz="1400" b="1" dirty="0">
              <a:latin typeface="Calibri" pitchFamily="34"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86000" y="352338"/>
            <a:ext cx="4619625" cy="6124661"/>
          </a:xfrm>
          <a:prstGeom prst="rect">
            <a:avLst/>
          </a:prstGeom>
          <a:noFill/>
          <a:ln w="63500">
            <a:solidFill>
              <a:srgbClr val="C00000">
                <a:alpha val="50000"/>
              </a:srgb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Freeform 13"/>
          <p:cNvSpPr/>
          <p:nvPr/>
        </p:nvSpPr>
        <p:spPr>
          <a:xfrm>
            <a:off x="3265714" y="671804"/>
            <a:ext cx="3405674" cy="3051110"/>
          </a:xfrm>
          <a:custGeom>
            <a:avLst/>
            <a:gdLst>
              <a:gd name="connsiteX0" fmla="*/ 1212980 w 3405674"/>
              <a:gd name="connsiteY0" fmla="*/ 0 h 3051110"/>
              <a:gd name="connsiteX1" fmla="*/ 233266 w 3405674"/>
              <a:gd name="connsiteY1" fmla="*/ 345233 h 3051110"/>
              <a:gd name="connsiteX2" fmla="*/ 681135 w 3405674"/>
              <a:gd name="connsiteY2" fmla="*/ 1296955 h 3051110"/>
              <a:gd name="connsiteX3" fmla="*/ 0 w 3405674"/>
              <a:gd name="connsiteY3" fmla="*/ 1754155 h 3051110"/>
              <a:gd name="connsiteX4" fmla="*/ 27992 w 3405674"/>
              <a:gd name="connsiteY4" fmla="*/ 3051110 h 3051110"/>
              <a:gd name="connsiteX5" fmla="*/ 354564 w 3405674"/>
              <a:gd name="connsiteY5" fmla="*/ 2677886 h 3051110"/>
              <a:gd name="connsiteX6" fmla="*/ 699796 w 3405674"/>
              <a:gd name="connsiteY6" fmla="*/ 2444620 h 3051110"/>
              <a:gd name="connsiteX7" fmla="*/ 1110343 w 3405674"/>
              <a:gd name="connsiteY7" fmla="*/ 2369976 h 3051110"/>
              <a:gd name="connsiteX8" fmla="*/ 1035698 w 3405674"/>
              <a:gd name="connsiteY8" fmla="*/ 2155372 h 3051110"/>
              <a:gd name="connsiteX9" fmla="*/ 951723 w 3405674"/>
              <a:gd name="connsiteY9" fmla="*/ 1754155 h 3051110"/>
              <a:gd name="connsiteX10" fmla="*/ 1063690 w 3405674"/>
              <a:gd name="connsiteY10" fmla="*/ 1726163 h 3051110"/>
              <a:gd name="connsiteX11" fmla="*/ 1184988 w 3405674"/>
              <a:gd name="connsiteY11" fmla="*/ 1744825 h 3051110"/>
              <a:gd name="connsiteX12" fmla="*/ 2015413 w 3405674"/>
              <a:gd name="connsiteY12" fmla="*/ 2397967 h 3051110"/>
              <a:gd name="connsiteX13" fmla="*/ 2537927 w 3405674"/>
              <a:gd name="connsiteY13" fmla="*/ 2407298 h 3051110"/>
              <a:gd name="connsiteX14" fmla="*/ 2715208 w 3405674"/>
              <a:gd name="connsiteY14" fmla="*/ 2369976 h 3051110"/>
              <a:gd name="connsiteX15" fmla="*/ 2780523 w 3405674"/>
              <a:gd name="connsiteY15" fmla="*/ 2332653 h 3051110"/>
              <a:gd name="connsiteX16" fmla="*/ 2733870 w 3405674"/>
              <a:gd name="connsiteY16" fmla="*/ 2192694 h 3051110"/>
              <a:gd name="connsiteX17" fmla="*/ 2733870 w 3405674"/>
              <a:gd name="connsiteY17" fmla="*/ 2108718 h 3051110"/>
              <a:gd name="connsiteX18" fmla="*/ 2845837 w 3405674"/>
              <a:gd name="connsiteY18" fmla="*/ 1903445 h 3051110"/>
              <a:gd name="connsiteX19" fmla="*/ 3191070 w 3405674"/>
              <a:gd name="connsiteY19" fmla="*/ 1558212 h 3051110"/>
              <a:gd name="connsiteX20" fmla="*/ 3293706 w 3405674"/>
              <a:gd name="connsiteY20" fmla="*/ 1250302 h 3051110"/>
              <a:gd name="connsiteX21" fmla="*/ 3405674 w 3405674"/>
              <a:gd name="connsiteY21" fmla="*/ 942392 h 3051110"/>
              <a:gd name="connsiteX22" fmla="*/ 3340359 w 3405674"/>
              <a:gd name="connsiteY22" fmla="*/ 765110 h 3051110"/>
              <a:gd name="connsiteX23" fmla="*/ 3191070 w 3405674"/>
              <a:gd name="connsiteY23" fmla="*/ 653143 h 3051110"/>
              <a:gd name="connsiteX24" fmla="*/ 3116425 w 3405674"/>
              <a:gd name="connsiteY24" fmla="*/ 391886 h 3051110"/>
              <a:gd name="connsiteX25" fmla="*/ 3153747 w 3405674"/>
              <a:gd name="connsiteY25" fmla="*/ 298580 h 3051110"/>
              <a:gd name="connsiteX26" fmla="*/ 3060441 w 3405674"/>
              <a:gd name="connsiteY26" fmla="*/ 139959 h 3051110"/>
              <a:gd name="connsiteX27" fmla="*/ 2640564 w 3405674"/>
              <a:gd name="connsiteY27" fmla="*/ 27992 h 3051110"/>
              <a:gd name="connsiteX28" fmla="*/ 2313992 w 3405674"/>
              <a:gd name="connsiteY28" fmla="*/ 46653 h 3051110"/>
              <a:gd name="connsiteX29" fmla="*/ 2043404 w 3405674"/>
              <a:gd name="connsiteY29" fmla="*/ 139959 h 3051110"/>
              <a:gd name="connsiteX30" fmla="*/ 1800808 w 3405674"/>
              <a:gd name="connsiteY30" fmla="*/ 363894 h 3051110"/>
              <a:gd name="connsiteX31" fmla="*/ 1698172 w 3405674"/>
              <a:gd name="connsiteY31" fmla="*/ 419878 h 3051110"/>
              <a:gd name="connsiteX32" fmla="*/ 1530221 w 3405674"/>
              <a:gd name="connsiteY32" fmla="*/ 354563 h 3051110"/>
              <a:gd name="connsiteX33" fmla="*/ 1334278 w 3405674"/>
              <a:gd name="connsiteY33" fmla="*/ 205274 h 3051110"/>
              <a:gd name="connsiteX34" fmla="*/ 1212980 w 3405674"/>
              <a:gd name="connsiteY34" fmla="*/ 0 h 305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405674" h="3051110">
                <a:moveTo>
                  <a:pt x="1212980" y="0"/>
                </a:moveTo>
                <a:lnTo>
                  <a:pt x="233266" y="345233"/>
                </a:lnTo>
                <a:lnTo>
                  <a:pt x="681135" y="1296955"/>
                </a:lnTo>
                <a:lnTo>
                  <a:pt x="0" y="1754155"/>
                </a:lnTo>
                <a:lnTo>
                  <a:pt x="27992" y="3051110"/>
                </a:lnTo>
                <a:lnTo>
                  <a:pt x="354564" y="2677886"/>
                </a:lnTo>
                <a:lnTo>
                  <a:pt x="699796" y="2444620"/>
                </a:lnTo>
                <a:lnTo>
                  <a:pt x="1110343" y="2369976"/>
                </a:lnTo>
                <a:lnTo>
                  <a:pt x="1035698" y="2155372"/>
                </a:lnTo>
                <a:lnTo>
                  <a:pt x="951723" y="1754155"/>
                </a:lnTo>
                <a:lnTo>
                  <a:pt x="1063690" y="1726163"/>
                </a:lnTo>
                <a:lnTo>
                  <a:pt x="1184988" y="1744825"/>
                </a:lnTo>
                <a:lnTo>
                  <a:pt x="2015413" y="2397967"/>
                </a:lnTo>
                <a:lnTo>
                  <a:pt x="2537927" y="2407298"/>
                </a:lnTo>
                <a:lnTo>
                  <a:pt x="2715208" y="2369976"/>
                </a:lnTo>
                <a:lnTo>
                  <a:pt x="2780523" y="2332653"/>
                </a:lnTo>
                <a:lnTo>
                  <a:pt x="2733870" y="2192694"/>
                </a:lnTo>
                <a:lnTo>
                  <a:pt x="2733870" y="2108718"/>
                </a:lnTo>
                <a:lnTo>
                  <a:pt x="2845837" y="1903445"/>
                </a:lnTo>
                <a:lnTo>
                  <a:pt x="3191070" y="1558212"/>
                </a:lnTo>
                <a:lnTo>
                  <a:pt x="3293706" y="1250302"/>
                </a:lnTo>
                <a:lnTo>
                  <a:pt x="3405674" y="942392"/>
                </a:lnTo>
                <a:lnTo>
                  <a:pt x="3340359" y="765110"/>
                </a:lnTo>
                <a:lnTo>
                  <a:pt x="3191070" y="653143"/>
                </a:lnTo>
                <a:lnTo>
                  <a:pt x="3116425" y="391886"/>
                </a:lnTo>
                <a:lnTo>
                  <a:pt x="3153747" y="298580"/>
                </a:lnTo>
                <a:lnTo>
                  <a:pt x="3060441" y="139959"/>
                </a:lnTo>
                <a:lnTo>
                  <a:pt x="2640564" y="27992"/>
                </a:lnTo>
                <a:lnTo>
                  <a:pt x="2313992" y="46653"/>
                </a:lnTo>
                <a:lnTo>
                  <a:pt x="2043404" y="139959"/>
                </a:lnTo>
                <a:lnTo>
                  <a:pt x="1800808" y="363894"/>
                </a:lnTo>
                <a:lnTo>
                  <a:pt x="1698172" y="419878"/>
                </a:lnTo>
                <a:lnTo>
                  <a:pt x="1530221" y="354563"/>
                </a:lnTo>
                <a:lnTo>
                  <a:pt x="1334278" y="205274"/>
                </a:lnTo>
                <a:lnTo>
                  <a:pt x="1212980" y="0"/>
                </a:lnTo>
                <a:close/>
              </a:path>
            </a:pathLst>
          </a:custGeom>
          <a:solidFill>
            <a:srgbClr val="00B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Calibri" pitchFamily="34" charset="0"/>
                <a:cs typeface="Calibri" pitchFamily="34" charset="0"/>
              </a:rPr>
              <a:t>North Basin</a:t>
            </a:r>
            <a:endParaRPr lang="en-US" b="1" dirty="0">
              <a:latin typeface="Calibri" pitchFamily="34" charset="0"/>
              <a:cs typeface="Calibri" pitchFamily="34" charset="0"/>
            </a:endParaRPr>
          </a:p>
        </p:txBody>
      </p:sp>
      <p:sp>
        <p:nvSpPr>
          <p:cNvPr id="19" name="TextBox 18"/>
          <p:cNvSpPr txBox="1"/>
          <p:nvPr/>
        </p:nvSpPr>
        <p:spPr>
          <a:xfrm>
            <a:off x="2324100" y="609600"/>
            <a:ext cx="952500" cy="461665"/>
          </a:xfrm>
          <a:prstGeom prst="rect">
            <a:avLst/>
          </a:prstGeom>
          <a:solidFill>
            <a:srgbClr val="00B050">
              <a:alpha val="80000"/>
            </a:srgbClr>
          </a:solidFill>
        </p:spPr>
        <p:txBody>
          <a:bodyPr wrap="square" rtlCol="0">
            <a:spAutoFit/>
          </a:bodyPr>
          <a:lstStyle/>
          <a:p>
            <a:pPr algn="ctr"/>
            <a:r>
              <a:rPr lang="en-US" sz="1200" b="1" dirty="0" smtClean="0">
                <a:latin typeface="Calibri" pitchFamily="34" charset="0"/>
              </a:rPr>
              <a:t>CHP EIP</a:t>
            </a:r>
          </a:p>
          <a:p>
            <a:pPr algn="ctr"/>
            <a:r>
              <a:rPr lang="en-US" sz="1200" b="1" dirty="0" smtClean="0">
                <a:latin typeface="Calibri" pitchFamily="34" charset="0"/>
              </a:rPr>
              <a:t>(18313-1)</a:t>
            </a:r>
            <a:endParaRPr lang="en-US" sz="1200" b="1" dirty="0">
              <a:latin typeface="Calibri" pitchFamily="34" charset="0"/>
            </a:endParaRPr>
          </a:p>
        </p:txBody>
      </p:sp>
      <p:sp>
        <p:nvSpPr>
          <p:cNvPr id="20" name="TextBox 19"/>
          <p:cNvSpPr txBox="1"/>
          <p:nvPr/>
        </p:nvSpPr>
        <p:spPr>
          <a:xfrm>
            <a:off x="5181600" y="990600"/>
            <a:ext cx="952500" cy="461665"/>
          </a:xfrm>
          <a:prstGeom prst="rect">
            <a:avLst/>
          </a:prstGeom>
          <a:solidFill>
            <a:srgbClr val="00B050">
              <a:alpha val="80000"/>
            </a:srgbClr>
          </a:solidFill>
        </p:spPr>
        <p:txBody>
          <a:bodyPr wrap="square" rtlCol="0">
            <a:spAutoFit/>
          </a:bodyPr>
          <a:lstStyle/>
          <a:p>
            <a:pPr algn="ctr"/>
            <a:r>
              <a:rPr lang="en-US" sz="1200" b="1" dirty="0" smtClean="0">
                <a:latin typeface="Calibri" pitchFamily="34" charset="0"/>
              </a:rPr>
              <a:t>Rivers EIP</a:t>
            </a:r>
          </a:p>
          <a:p>
            <a:pPr algn="ctr"/>
            <a:r>
              <a:rPr lang="en-US" sz="1200" b="1" dirty="0" smtClean="0">
                <a:latin typeface="Calibri" pitchFamily="34" charset="0"/>
              </a:rPr>
              <a:t>(18313-2)</a:t>
            </a:r>
            <a:endParaRPr lang="en-US" sz="1200" b="1" dirty="0">
              <a:latin typeface="Calibri" pitchFamily="34" charset="0"/>
            </a:endParaRPr>
          </a:p>
        </p:txBody>
      </p:sp>
      <p:sp>
        <p:nvSpPr>
          <p:cNvPr id="15" name="TextBox 14"/>
          <p:cNvSpPr txBox="1"/>
          <p:nvPr/>
        </p:nvSpPr>
        <p:spPr>
          <a:xfrm>
            <a:off x="5295900" y="1595735"/>
            <a:ext cx="952500" cy="461665"/>
          </a:xfrm>
          <a:prstGeom prst="rect">
            <a:avLst/>
          </a:prstGeom>
          <a:solidFill>
            <a:srgbClr val="00B050">
              <a:alpha val="80000"/>
            </a:srgbClr>
          </a:solidFill>
        </p:spPr>
        <p:txBody>
          <a:bodyPr wrap="square" rtlCol="0">
            <a:spAutoFit/>
          </a:bodyPr>
          <a:lstStyle/>
          <a:p>
            <a:pPr algn="ctr"/>
            <a:r>
              <a:rPr lang="en-US" sz="1200" b="1" dirty="0" smtClean="0">
                <a:latin typeface="Calibri" pitchFamily="34" charset="0"/>
              </a:rPr>
              <a:t>I Street</a:t>
            </a:r>
          </a:p>
          <a:p>
            <a:pPr algn="ctr"/>
            <a:r>
              <a:rPr lang="en-US" sz="1200" b="1" dirty="0" smtClean="0">
                <a:latin typeface="Calibri" pitchFamily="34" charset="0"/>
              </a:rPr>
              <a:t>(18336)</a:t>
            </a:r>
            <a:endParaRPr lang="en-US" sz="1200" b="1" dirty="0">
              <a:latin typeface="Calibri" pitchFamily="34" charset="0"/>
            </a:endParaRPr>
          </a:p>
        </p:txBody>
      </p:sp>
      <p:cxnSp>
        <p:nvCxnSpPr>
          <p:cNvPr id="23" name="Straight Arrow Connector 22"/>
          <p:cNvCxnSpPr/>
          <p:nvPr/>
        </p:nvCxnSpPr>
        <p:spPr>
          <a:xfrm>
            <a:off x="3276600" y="762000"/>
            <a:ext cx="381000" cy="228600"/>
          </a:xfrm>
          <a:prstGeom prst="straightConnector1">
            <a:avLst/>
          </a:prstGeom>
          <a:ln w="38100">
            <a:solidFill>
              <a:schemeClr val="bg1">
                <a:alpha val="7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6248400" y="1676400"/>
            <a:ext cx="342900" cy="150168"/>
          </a:xfrm>
          <a:prstGeom prst="straightConnector1">
            <a:avLst/>
          </a:prstGeom>
          <a:ln w="38100">
            <a:solidFill>
              <a:schemeClr val="bg1">
                <a:alpha val="7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303037" y="3125755"/>
            <a:ext cx="3163077" cy="3312367"/>
          </a:xfrm>
          <a:custGeom>
            <a:avLst/>
            <a:gdLst>
              <a:gd name="connsiteX0" fmla="*/ 2864498 w 3163077"/>
              <a:gd name="connsiteY0" fmla="*/ 27992 h 3312367"/>
              <a:gd name="connsiteX1" fmla="*/ 2341983 w 3163077"/>
              <a:gd name="connsiteY1" fmla="*/ 0 h 3312367"/>
              <a:gd name="connsiteX2" fmla="*/ 1194318 w 3163077"/>
              <a:gd name="connsiteY2" fmla="*/ 27992 h 3312367"/>
              <a:gd name="connsiteX3" fmla="*/ 643812 w 3163077"/>
              <a:gd name="connsiteY3" fmla="*/ 149290 h 3312367"/>
              <a:gd name="connsiteX4" fmla="*/ 345232 w 3163077"/>
              <a:gd name="connsiteY4" fmla="*/ 363894 h 3312367"/>
              <a:gd name="connsiteX5" fmla="*/ 121298 w 3163077"/>
              <a:gd name="connsiteY5" fmla="*/ 671804 h 3312367"/>
              <a:gd name="connsiteX6" fmla="*/ 0 w 3163077"/>
              <a:gd name="connsiteY6" fmla="*/ 979714 h 3312367"/>
              <a:gd name="connsiteX7" fmla="*/ 18661 w 3163077"/>
              <a:gd name="connsiteY7" fmla="*/ 3209731 h 3312367"/>
              <a:gd name="connsiteX8" fmla="*/ 671804 w 3163077"/>
              <a:gd name="connsiteY8" fmla="*/ 3209731 h 3312367"/>
              <a:gd name="connsiteX9" fmla="*/ 1035698 w 3163077"/>
              <a:gd name="connsiteY9" fmla="*/ 3312367 h 3312367"/>
              <a:gd name="connsiteX10" fmla="*/ 1306285 w 3163077"/>
              <a:gd name="connsiteY10" fmla="*/ 2677886 h 3312367"/>
              <a:gd name="connsiteX11" fmla="*/ 1614196 w 3163077"/>
              <a:gd name="connsiteY11" fmla="*/ 2519265 h 3312367"/>
              <a:gd name="connsiteX12" fmla="*/ 1987420 w 3163077"/>
              <a:gd name="connsiteY12" fmla="*/ 2453951 h 3312367"/>
              <a:gd name="connsiteX13" fmla="*/ 2258008 w 3163077"/>
              <a:gd name="connsiteY13" fmla="*/ 2453951 h 3312367"/>
              <a:gd name="connsiteX14" fmla="*/ 2444620 w 3163077"/>
              <a:gd name="connsiteY14" fmla="*/ 2416629 h 3312367"/>
              <a:gd name="connsiteX15" fmla="*/ 2584579 w 3163077"/>
              <a:gd name="connsiteY15" fmla="*/ 2304661 h 3312367"/>
              <a:gd name="connsiteX16" fmla="*/ 2575249 w 3163077"/>
              <a:gd name="connsiteY16" fmla="*/ 2174033 h 3312367"/>
              <a:gd name="connsiteX17" fmla="*/ 2491273 w 3163077"/>
              <a:gd name="connsiteY17" fmla="*/ 2136710 h 3312367"/>
              <a:gd name="connsiteX18" fmla="*/ 2304661 w 3163077"/>
              <a:gd name="connsiteY18" fmla="*/ 1912776 h 3312367"/>
              <a:gd name="connsiteX19" fmla="*/ 2295330 w 3163077"/>
              <a:gd name="connsiteY19" fmla="*/ 1670180 h 3312367"/>
              <a:gd name="connsiteX20" fmla="*/ 2444620 w 3163077"/>
              <a:gd name="connsiteY20" fmla="*/ 1567543 h 3312367"/>
              <a:gd name="connsiteX21" fmla="*/ 2771192 w 3163077"/>
              <a:gd name="connsiteY21" fmla="*/ 1418253 h 3312367"/>
              <a:gd name="connsiteX22" fmla="*/ 3041779 w 3163077"/>
              <a:gd name="connsiteY22" fmla="*/ 1212980 h 3312367"/>
              <a:gd name="connsiteX23" fmla="*/ 3163077 w 3163077"/>
              <a:gd name="connsiteY23" fmla="*/ 1007706 h 3312367"/>
              <a:gd name="connsiteX24" fmla="*/ 3163077 w 3163077"/>
              <a:gd name="connsiteY24" fmla="*/ 802433 h 3312367"/>
              <a:gd name="connsiteX25" fmla="*/ 3060441 w 3163077"/>
              <a:gd name="connsiteY25" fmla="*/ 634482 h 3312367"/>
              <a:gd name="connsiteX26" fmla="*/ 2957804 w 3163077"/>
              <a:gd name="connsiteY26" fmla="*/ 223935 h 3312367"/>
              <a:gd name="connsiteX27" fmla="*/ 2864498 w 3163077"/>
              <a:gd name="connsiteY27" fmla="*/ 27992 h 3312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63077" h="3312367">
                <a:moveTo>
                  <a:pt x="2864498" y="27992"/>
                </a:moveTo>
                <a:lnTo>
                  <a:pt x="2341983" y="0"/>
                </a:lnTo>
                <a:lnTo>
                  <a:pt x="1194318" y="27992"/>
                </a:lnTo>
                <a:lnTo>
                  <a:pt x="643812" y="149290"/>
                </a:lnTo>
                <a:lnTo>
                  <a:pt x="345232" y="363894"/>
                </a:lnTo>
                <a:lnTo>
                  <a:pt x="121298" y="671804"/>
                </a:lnTo>
                <a:lnTo>
                  <a:pt x="0" y="979714"/>
                </a:lnTo>
                <a:lnTo>
                  <a:pt x="18661" y="3209731"/>
                </a:lnTo>
                <a:lnTo>
                  <a:pt x="671804" y="3209731"/>
                </a:lnTo>
                <a:lnTo>
                  <a:pt x="1035698" y="3312367"/>
                </a:lnTo>
                <a:lnTo>
                  <a:pt x="1306285" y="2677886"/>
                </a:lnTo>
                <a:lnTo>
                  <a:pt x="1614196" y="2519265"/>
                </a:lnTo>
                <a:lnTo>
                  <a:pt x="1987420" y="2453951"/>
                </a:lnTo>
                <a:lnTo>
                  <a:pt x="2258008" y="2453951"/>
                </a:lnTo>
                <a:lnTo>
                  <a:pt x="2444620" y="2416629"/>
                </a:lnTo>
                <a:lnTo>
                  <a:pt x="2584579" y="2304661"/>
                </a:lnTo>
                <a:lnTo>
                  <a:pt x="2575249" y="2174033"/>
                </a:lnTo>
                <a:lnTo>
                  <a:pt x="2491273" y="2136710"/>
                </a:lnTo>
                <a:lnTo>
                  <a:pt x="2304661" y="1912776"/>
                </a:lnTo>
                <a:lnTo>
                  <a:pt x="2295330" y="1670180"/>
                </a:lnTo>
                <a:lnTo>
                  <a:pt x="2444620" y="1567543"/>
                </a:lnTo>
                <a:lnTo>
                  <a:pt x="2771192" y="1418253"/>
                </a:lnTo>
                <a:lnTo>
                  <a:pt x="3041779" y="1212980"/>
                </a:lnTo>
                <a:lnTo>
                  <a:pt x="3163077" y="1007706"/>
                </a:lnTo>
                <a:lnTo>
                  <a:pt x="3163077" y="802433"/>
                </a:lnTo>
                <a:lnTo>
                  <a:pt x="3060441" y="634482"/>
                </a:lnTo>
                <a:lnTo>
                  <a:pt x="2957804" y="223935"/>
                </a:lnTo>
                <a:lnTo>
                  <a:pt x="2864498" y="27992"/>
                </a:lnTo>
                <a:close/>
              </a:path>
            </a:pathLst>
          </a:cu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b="1" dirty="0" smtClean="0">
              <a:latin typeface="Calibri" pitchFamily="34" charset="0"/>
              <a:cs typeface="Calibri" pitchFamily="34" charset="0"/>
            </a:endParaRPr>
          </a:p>
          <a:p>
            <a:pPr algn="ctr">
              <a:spcBef>
                <a:spcPts val="1200"/>
              </a:spcBef>
            </a:pPr>
            <a:r>
              <a:rPr lang="en-US" b="1" dirty="0" smtClean="0">
                <a:latin typeface="Calibri" pitchFamily="34" charset="0"/>
                <a:cs typeface="Calibri" pitchFamily="34" charset="0"/>
              </a:rPr>
              <a:t>South Basin</a:t>
            </a:r>
            <a:endParaRPr lang="en-US" b="1" dirty="0">
              <a:latin typeface="Calibri" pitchFamily="34" charset="0"/>
              <a:cs typeface="Calibri" pitchFamily="34" charset="0"/>
            </a:endParaRPr>
          </a:p>
        </p:txBody>
      </p:sp>
      <p:cxnSp>
        <p:nvCxnSpPr>
          <p:cNvPr id="34" name="Straight Arrow Connector 33"/>
          <p:cNvCxnSpPr>
            <a:endCxn id="33" idx="12"/>
          </p:cNvCxnSpPr>
          <p:nvPr/>
        </p:nvCxnSpPr>
        <p:spPr>
          <a:xfrm>
            <a:off x="4876800" y="5181600"/>
            <a:ext cx="413658" cy="398106"/>
          </a:xfrm>
          <a:prstGeom prst="straightConnector1">
            <a:avLst/>
          </a:prstGeom>
          <a:ln w="38100">
            <a:solidFill>
              <a:schemeClr val="bg1">
                <a:alpha val="7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Freeform 35"/>
          <p:cNvSpPr/>
          <p:nvPr/>
        </p:nvSpPr>
        <p:spPr>
          <a:xfrm>
            <a:off x="4301412" y="391886"/>
            <a:ext cx="2388637" cy="6074228"/>
          </a:xfrm>
          <a:custGeom>
            <a:avLst/>
            <a:gdLst>
              <a:gd name="connsiteX0" fmla="*/ 0 w 2388637"/>
              <a:gd name="connsiteY0" fmla="*/ 0 h 6074228"/>
              <a:gd name="connsiteX1" fmla="*/ 373225 w 2388637"/>
              <a:gd name="connsiteY1" fmla="*/ 457200 h 6074228"/>
              <a:gd name="connsiteX2" fmla="*/ 522515 w 2388637"/>
              <a:gd name="connsiteY2" fmla="*/ 597159 h 6074228"/>
              <a:gd name="connsiteX3" fmla="*/ 634482 w 2388637"/>
              <a:gd name="connsiteY3" fmla="*/ 653143 h 6074228"/>
              <a:gd name="connsiteX4" fmla="*/ 802433 w 2388637"/>
              <a:gd name="connsiteY4" fmla="*/ 513183 h 6074228"/>
              <a:gd name="connsiteX5" fmla="*/ 1045029 w 2388637"/>
              <a:gd name="connsiteY5" fmla="*/ 317241 h 6074228"/>
              <a:gd name="connsiteX6" fmla="*/ 1268964 w 2388637"/>
              <a:gd name="connsiteY6" fmla="*/ 233265 h 6074228"/>
              <a:gd name="connsiteX7" fmla="*/ 1558212 w 2388637"/>
              <a:gd name="connsiteY7" fmla="*/ 233265 h 6074228"/>
              <a:gd name="connsiteX8" fmla="*/ 1847461 w 2388637"/>
              <a:gd name="connsiteY8" fmla="*/ 289249 h 6074228"/>
              <a:gd name="connsiteX9" fmla="*/ 2108719 w 2388637"/>
              <a:gd name="connsiteY9" fmla="*/ 410547 h 6074228"/>
              <a:gd name="connsiteX10" fmla="*/ 2304661 w 2388637"/>
              <a:gd name="connsiteY10" fmla="*/ 690465 h 6074228"/>
              <a:gd name="connsiteX11" fmla="*/ 2351315 w 2388637"/>
              <a:gd name="connsiteY11" fmla="*/ 905069 h 6074228"/>
              <a:gd name="connsiteX12" fmla="*/ 2388637 w 2388637"/>
              <a:gd name="connsiteY12" fmla="*/ 1175657 h 6074228"/>
              <a:gd name="connsiteX13" fmla="*/ 2332653 w 2388637"/>
              <a:gd name="connsiteY13" fmla="*/ 1511559 h 6074228"/>
              <a:gd name="connsiteX14" fmla="*/ 2230017 w 2388637"/>
              <a:gd name="connsiteY14" fmla="*/ 1847461 h 6074228"/>
              <a:gd name="connsiteX15" fmla="*/ 2052735 w 2388637"/>
              <a:gd name="connsiteY15" fmla="*/ 2034073 h 6074228"/>
              <a:gd name="connsiteX16" fmla="*/ 1875453 w 2388637"/>
              <a:gd name="connsiteY16" fmla="*/ 2239347 h 6074228"/>
              <a:gd name="connsiteX17" fmla="*/ 1744825 w 2388637"/>
              <a:gd name="connsiteY17" fmla="*/ 2416628 h 6074228"/>
              <a:gd name="connsiteX18" fmla="*/ 1782147 w 2388637"/>
              <a:gd name="connsiteY18" fmla="*/ 2687216 h 6074228"/>
              <a:gd name="connsiteX19" fmla="*/ 1866123 w 2388637"/>
              <a:gd name="connsiteY19" fmla="*/ 2743200 h 6074228"/>
              <a:gd name="connsiteX20" fmla="*/ 1940768 w 2388637"/>
              <a:gd name="connsiteY20" fmla="*/ 2789853 h 6074228"/>
              <a:gd name="connsiteX21" fmla="*/ 2043404 w 2388637"/>
              <a:gd name="connsiteY21" fmla="*/ 3097763 h 6074228"/>
              <a:gd name="connsiteX22" fmla="*/ 2192694 w 2388637"/>
              <a:gd name="connsiteY22" fmla="*/ 3573624 h 6074228"/>
              <a:gd name="connsiteX23" fmla="*/ 2183364 w 2388637"/>
              <a:gd name="connsiteY23" fmla="*/ 3769567 h 6074228"/>
              <a:gd name="connsiteX24" fmla="*/ 2043404 w 2388637"/>
              <a:gd name="connsiteY24" fmla="*/ 3993502 h 6074228"/>
              <a:gd name="connsiteX25" fmla="*/ 1782147 w 2388637"/>
              <a:gd name="connsiteY25" fmla="*/ 4208106 h 6074228"/>
              <a:gd name="connsiteX26" fmla="*/ 1436915 w 2388637"/>
              <a:gd name="connsiteY26" fmla="*/ 4366726 h 6074228"/>
              <a:gd name="connsiteX27" fmla="*/ 1334278 w 2388637"/>
              <a:gd name="connsiteY27" fmla="*/ 4497355 h 6074228"/>
              <a:gd name="connsiteX28" fmla="*/ 1352939 w 2388637"/>
              <a:gd name="connsiteY28" fmla="*/ 4693298 h 6074228"/>
              <a:gd name="connsiteX29" fmla="*/ 1530221 w 2388637"/>
              <a:gd name="connsiteY29" fmla="*/ 4851918 h 6074228"/>
              <a:gd name="connsiteX30" fmla="*/ 1604866 w 2388637"/>
              <a:gd name="connsiteY30" fmla="*/ 4935894 h 6074228"/>
              <a:gd name="connsiteX31" fmla="*/ 1623527 w 2388637"/>
              <a:gd name="connsiteY31" fmla="*/ 5057192 h 6074228"/>
              <a:gd name="connsiteX32" fmla="*/ 1530221 w 2388637"/>
              <a:gd name="connsiteY32" fmla="*/ 5178490 h 6074228"/>
              <a:gd name="connsiteX33" fmla="*/ 914400 w 2388637"/>
              <a:gd name="connsiteY33" fmla="*/ 5271796 h 6074228"/>
              <a:gd name="connsiteX34" fmla="*/ 485192 w 2388637"/>
              <a:gd name="connsiteY34" fmla="*/ 5393094 h 6074228"/>
              <a:gd name="connsiteX35" fmla="*/ 298580 w 2388637"/>
              <a:gd name="connsiteY35" fmla="*/ 5523722 h 6074228"/>
              <a:gd name="connsiteX36" fmla="*/ 111968 w 2388637"/>
              <a:gd name="connsiteY36" fmla="*/ 5896947 h 6074228"/>
              <a:gd name="connsiteX37" fmla="*/ 83976 w 2388637"/>
              <a:gd name="connsiteY37" fmla="*/ 6074228 h 6074228"/>
              <a:gd name="connsiteX38" fmla="*/ 83976 w 2388637"/>
              <a:gd name="connsiteY38" fmla="*/ 6074228 h 607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88637" h="6074228">
                <a:moveTo>
                  <a:pt x="0" y="0"/>
                </a:moveTo>
                <a:lnTo>
                  <a:pt x="373225" y="457200"/>
                </a:lnTo>
                <a:lnTo>
                  <a:pt x="522515" y="597159"/>
                </a:lnTo>
                <a:lnTo>
                  <a:pt x="634482" y="653143"/>
                </a:lnTo>
                <a:lnTo>
                  <a:pt x="802433" y="513183"/>
                </a:lnTo>
                <a:lnTo>
                  <a:pt x="1045029" y="317241"/>
                </a:lnTo>
                <a:lnTo>
                  <a:pt x="1268964" y="233265"/>
                </a:lnTo>
                <a:lnTo>
                  <a:pt x="1558212" y="233265"/>
                </a:lnTo>
                <a:lnTo>
                  <a:pt x="1847461" y="289249"/>
                </a:lnTo>
                <a:lnTo>
                  <a:pt x="2108719" y="410547"/>
                </a:lnTo>
                <a:lnTo>
                  <a:pt x="2304661" y="690465"/>
                </a:lnTo>
                <a:lnTo>
                  <a:pt x="2351315" y="905069"/>
                </a:lnTo>
                <a:lnTo>
                  <a:pt x="2388637" y="1175657"/>
                </a:lnTo>
                <a:lnTo>
                  <a:pt x="2332653" y="1511559"/>
                </a:lnTo>
                <a:lnTo>
                  <a:pt x="2230017" y="1847461"/>
                </a:lnTo>
                <a:lnTo>
                  <a:pt x="2052735" y="2034073"/>
                </a:lnTo>
                <a:lnTo>
                  <a:pt x="1875453" y="2239347"/>
                </a:lnTo>
                <a:lnTo>
                  <a:pt x="1744825" y="2416628"/>
                </a:lnTo>
                <a:lnTo>
                  <a:pt x="1782147" y="2687216"/>
                </a:lnTo>
                <a:lnTo>
                  <a:pt x="1866123" y="2743200"/>
                </a:lnTo>
                <a:lnTo>
                  <a:pt x="1940768" y="2789853"/>
                </a:lnTo>
                <a:lnTo>
                  <a:pt x="2043404" y="3097763"/>
                </a:lnTo>
                <a:lnTo>
                  <a:pt x="2192694" y="3573624"/>
                </a:lnTo>
                <a:lnTo>
                  <a:pt x="2183364" y="3769567"/>
                </a:lnTo>
                <a:lnTo>
                  <a:pt x="2043404" y="3993502"/>
                </a:lnTo>
                <a:lnTo>
                  <a:pt x="1782147" y="4208106"/>
                </a:lnTo>
                <a:lnTo>
                  <a:pt x="1436915" y="4366726"/>
                </a:lnTo>
                <a:lnTo>
                  <a:pt x="1334278" y="4497355"/>
                </a:lnTo>
                <a:lnTo>
                  <a:pt x="1352939" y="4693298"/>
                </a:lnTo>
                <a:lnTo>
                  <a:pt x="1530221" y="4851918"/>
                </a:lnTo>
                <a:lnTo>
                  <a:pt x="1604866" y="4935894"/>
                </a:lnTo>
                <a:lnTo>
                  <a:pt x="1623527" y="5057192"/>
                </a:lnTo>
                <a:lnTo>
                  <a:pt x="1530221" y="5178490"/>
                </a:lnTo>
                <a:lnTo>
                  <a:pt x="914400" y="5271796"/>
                </a:lnTo>
                <a:lnTo>
                  <a:pt x="485192" y="5393094"/>
                </a:lnTo>
                <a:lnTo>
                  <a:pt x="298580" y="5523722"/>
                </a:lnTo>
                <a:lnTo>
                  <a:pt x="111968" y="5896947"/>
                </a:lnTo>
                <a:lnTo>
                  <a:pt x="83976" y="6074228"/>
                </a:lnTo>
                <a:lnTo>
                  <a:pt x="83976" y="6074228"/>
                </a:lnTo>
              </a:path>
            </a:pathLst>
          </a:custGeom>
          <a:ln w="101600">
            <a:solidFill>
              <a:srgbClr val="0070C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3191069" y="3088433"/>
            <a:ext cx="2845837" cy="3377681"/>
          </a:xfrm>
          <a:custGeom>
            <a:avLst/>
            <a:gdLst>
              <a:gd name="connsiteX0" fmla="*/ 2845837 w 2845837"/>
              <a:gd name="connsiteY0" fmla="*/ 0 h 3377681"/>
              <a:gd name="connsiteX1" fmla="*/ 2108719 w 2845837"/>
              <a:gd name="connsiteY1" fmla="*/ 9330 h 3377681"/>
              <a:gd name="connsiteX2" fmla="*/ 1567543 w 2845837"/>
              <a:gd name="connsiteY2" fmla="*/ 9330 h 3377681"/>
              <a:gd name="connsiteX3" fmla="*/ 1156996 w 2845837"/>
              <a:gd name="connsiteY3" fmla="*/ 27991 h 3377681"/>
              <a:gd name="connsiteX4" fmla="*/ 709127 w 2845837"/>
              <a:gd name="connsiteY4" fmla="*/ 149289 h 3377681"/>
              <a:gd name="connsiteX5" fmla="*/ 298580 w 2845837"/>
              <a:gd name="connsiteY5" fmla="*/ 475861 h 3377681"/>
              <a:gd name="connsiteX6" fmla="*/ 111968 w 2845837"/>
              <a:gd name="connsiteY6" fmla="*/ 830424 h 3377681"/>
              <a:gd name="connsiteX7" fmla="*/ 46653 w 2845837"/>
              <a:gd name="connsiteY7" fmla="*/ 1054359 h 3377681"/>
              <a:gd name="connsiteX8" fmla="*/ 0 w 2845837"/>
              <a:gd name="connsiteY8" fmla="*/ 1371600 h 3377681"/>
              <a:gd name="connsiteX9" fmla="*/ 37323 w 2845837"/>
              <a:gd name="connsiteY9" fmla="*/ 3377681 h 337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5837" h="3377681">
                <a:moveTo>
                  <a:pt x="2845837" y="0"/>
                </a:moveTo>
                <a:lnTo>
                  <a:pt x="2108719" y="9330"/>
                </a:lnTo>
                <a:lnTo>
                  <a:pt x="1567543" y="9330"/>
                </a:lnTo>
                <a:lnTo>
                  <a:pt x="1156996" y="27991"/>
                </a:lnTo>
                <a:lnTo>
                  <a:pt x="709127" y="149289"/>
                </a:lnTo>
                <a:lnTo>
                  <a:pt x="298580" y="475861"/>
                </a:lnTo>
                <a:lnTo>
                  <a:pt x="111968" y="830424"/>
                </a:lnTo>
                <a:lnTo>
                  <a:pt x="46653" y="1054359"/>
                </a:lnTo>
                <a:lnTo>
                  <a:pt x="0" y="1371600"/>
                </a:lnTo>
                <a:lnTo>
                  <a:pt x="37323" y="3377681"/>
                </a:lnTo>
              </a:path>
            </a:pathLst>
          </a:custGeom>
          <a:ln w="76200">
            <a:solidFill>
              <a:srgbClr val="0070C0">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a:off x="3517641" y="755780"/>
            <a:ext cx="1007706" cy="345232"/>
          </a:xfrm>
          <a:custGeom>
            <a:avLst/>
            <a:gdLst>
              <a:gd name="connsiteX0" fmla="*/ 0 w 1007706"/>
              <a:gd name="connsiteY0" fmla="*/ 345232 h 345232"/>
              <a:gd name="connsiteX1" fmla="*/ 1007706 w 1007706"/>
              <a:gd name="connsiteY1" fmla="*/ 0 h 345232"/>
            </a:gdLst>
            <a:ahLst/>
            <a:cxnLst>
              <a:cxn ang="0">
                <a:pos x="connsiteX0" y="connsiteY0"/>
              </a:cxn>
              <a:cxn ang="0">
                <a:pos x="connsiteX1" y="connsiteY1"/>
              </a:cxn>
            </a:cxnLst>
            <a:rect l="l" t="t" r="r" b="b"/>
            <a:pathLst>
              <a:path w="1007706" h="345232">
                <a:moveTo>
                  <a:pt x="0" y="345232"/>
                </a:moveTo>
                <a:lnTo>
                  <a:pt x="1007706" y="0"/>
                </a:ln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Freeform 38"/>
          <p:cNvSpPr/>
          <p:nvPr/>
        </p:nvSpPr>
        <p:spPr>
          <a:xfrm>
            <a:off x="3293706" y="1129004"/>
            <a:ext cx="671804" cy="2603241"/>
          </a:xfrm>
          <a:custGeom>
            <a:avLst/>
            <a:gdLst>
              <a:gd name="connsiteX0" fmla="*/ 233265 w 671804"/>
              <a:gd name="connsiteY0" fmla="*/ 0 h 2603241"/>
              <a:gd name="connsiteX1" fmla="*/ 615821 w 671804"/>
              <a:gd name="connsiteY1" fmla="*/ 783772 h 2603241"/>
              <a:gd name="connsiteX2" fmla="*/ 671804 w 671804"/>
              <a:gd name="connsiteY2" fmla="*/ 793102 h 2603241"/>
              <a:gd name="connsiteX3" fmla="*/ 643812 w 671804"/>
              <a:gd name="connsiteY3" fmla="*/ 849086 h 2603241"/>
              <a:gd name="connsiteX4" fmla="*/ 0 w 671804"/>
              <a:gd name="connsiteY4" fmla="*/ 1278294 h 2603241"/>
              <a:gd name="connsiteX5" fmla="*/ 0 w 671804"/>
              <a:gd name="connsiteY5" fmla="*/ 2603241 h 260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1804" h="2603241">
                <a:moveTo>
                  <a:pt x="233265" y="0"/>
                </a:moveTo>
                <a:lnTo>
                  <a:pt x="615821" y="783772"/>
                </a:lnTo>
                <a:lnTo>
                  <a:pt x="671804" y="793102"/>
                </a:lnTo>
                <a:lnTo>
                  <a:pt x="643812" y="849086"/>
                </a:lnTo>
                <a:lnTo>
                  <a:pt x="0" y="1278294"/>
                </a:lnTo>
                <a:lnTo>
                  <a:pt x="0" y="2603241"/>
                </a:ln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Freeform 39"/>
          <p:cNvSpPr/>
          <p:nvPr/>
        </p:nvSpPr>
        <p:spPr>
          <a:xfrm>
            <a:off x="3284376" y="2397967"/>
            <a:ext cx="2687216" cy="1362270"/>
          </a:xfrm>
          <a:custGeom>
            <a:avLst/>
            <a:gdLst>
              <a:gd name="connsiteX0" fmla="*/ 2687216 w 2687216"/>
              <a:gd name="connsiteY0" fmla="*/ 634482 h 1362270"/>
              <a:gd name="connsiteX1" fmla="*/ 2369975 w 2687216"/>
              <a:gd name="connsiteY1" fmla="*/ 662474 h 1362270"/>
              <a:gd name="connsiteX2" fmla="*/ 2024742 w 2687216"/>
              <a:gd name="connsiteY2" fmla="*/ 681135 h 1362270"/>
              <a:gd name="connsiteX3" fmla="*/ 1884783 w 2687216"/>
              <a:gd name="connsiteY3" fmla="*/ 578498 h 1362270"/>
              <a:gd name="connsiteX4" fmla="*/ 1184987 w 2687216"/>
              <a:gd name="connsiteY4" fmla="*/ 0 h 1362270"/>
              <a:gd name="connsiteX5" fmla="*/ 923730 w 2687216"/>
              <a:gd name="connsiteY5" fmla="*/ 0 h 1362270"/>
              <a:gd name="connsiteX6" fmla="*/ 1026367 w 2687216"/>
              <a:gd name="connsiteY6" fmla="*/ 447870 h 1362270"/>
              <a:gd name="connsiteX7" fmla="*/ 1101012 w 2687216"/>
              <a:gd name="connsiteY7" fmla="*/ 625151 h 1362270"/>
              <a:gd name="connsiteX8" fmla="*/ 1054359 w 2687216"/>
              <a:gd name="connsiteY8" fmla="*/ 653143 h 1362270"/>
              <a:gd name="connsiteX9" fmla="*/ 746448 w 2687216"/>
              <a:gd name="connsiteY9" fmla="*/ 699796 h 1362270"/>
              <a:gd name="connsiteX10" fmla="*/ 363893 w 2687216"/>
              <a:gd name="connsiteY10" fmla="*/ 905070 h 1362270"/>
              <a:gd name="connsiteX11" fmla="*/ 111967 w 2687216"/>
              <a:gd name="connsiteY11" fmla="*/ 1184988 h 1362270"/>
              <a:gd name="connsiteX12" fmla="*/ 0 w 2687216"/>
              <a:gd name="connsiteY12" fmla="*/ 1362270 h 1362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7216" h="1362270">
                <a:moveTo>
                  <a:pt x="2687216" y="634482"/>
                </a:moveTo>
                <a:lnTo>
                  <a:pt x="2369975" y="662474"/>
                </a:lnTo>
                <a:lnTo>
                  <a:pt x="2024742" y="681135"/>
                </a:lnTo>
                <a:lnTo>
                  <a:pt x="1884783" y="578498"/>
                </a:lnTo>
                <a:lnTo>
                  <a:pt x="1184987" y="0"/>
                </a:lnTo>
                <a:lnTo>
                  <a:pt x="923730" y="0"/>
                </a:lnTo>
                <a:lnTo>
                  <a:pt x="1026367" y="447870"/>
                </a:lnTo>
                <a:lnTo>
                  <a:pt x="1101012" y="625151"/>
                </a:lnTo>
                <a:lnTo>
                  <a:pt x="1054359" y="653143"/>
                </a:lnTo>
                <a:lnTo>
                  <a:pt x="746448" y="699796"/>
                </a:lnTo>
                <a:lnTo>
                  <a:pt x="363893" y="905070"/>
                </a:lnTo>
                <a:lnTo>
                  <a:pt x="111967" y="1184988"/>
                </a:lnTo>
                <a:lnTo>
                  <a:pt x="0" y="1362270"/>
                </a:ln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Freeform 40"/>
          <p:cNvSpPr/>
          <p:nvPr/>
        </p:nvSpPr>
        <p:spPr>
          <a:xfrm>
            <a:off x="4478694" y="727788"/>
            <a:ext cx="2164702" cy="2323322"/>
          </a:xfrm>
          <a:custGeom>
            <a:avLst/>
            <a:gdLst>
              <a:gd name="connsiteX0" fmla="*/ 0 w 2164702"/>
              <a:gd name="connsiteY0" fmla="*/ 9330 h 2323322"/>
              <a:gd name="connsiteX1" fmla="*/ 233265 w 2164702"/>
              <a:gd name="connsiteY1" fmla="*/ 233265 h 2323322"/>
              <a:gd name="connsiteX2" fmla="*/ 354563 w 2164702"/>
              <a:gd name="connsiteY2" fmla="*/ 354563 h 2323322"/>
              <a:gd name="connsiteX3" fmla="*/ 466530 w 2164702"/>
              <a:gd name="connsiteY3" fmla="*/ 363894 h 2323322"/>
              <a:gd name="connsiteX4" fmla="*/ 578498 w 2164702"/>
              <a:gd name="connsiteY4" fmla="*/ 354563 h 2323322"/>
              <a:gd name="connsiteX5" fmla="*/ 690465 w 2164702"/>
              <a:gd name="connsiteY5" fmla="*/ 233265 h 2323322"/>
              <a:gd name="connsiteX6" fmla="*/ 849086 w 2164702"/>
              <a:gd name="connsiteY6" fmla="*/ 74645 h 2323322"/>
              <a:gd name="connsiteX7" fmla="*/ 1464906 w 2164702"/>
              <a:gd name="connsiteY7" fmla="*/ 0 h 2323322"/>
              <a:gd name="connsiteX8" fmla="*/ 1744824 w 2164702"/>
              <a:gd name="connsiteY8" fmla="*/ 55983 h 2323322"/>
              <a:gd name="connsiteX9" fmla="*/ 1884784 w 2164702"/>
              <a:gd name="connsiteY9" fmla="*/ 149290 h 2323322"/>
              <a:gd name="connsiteX10" fmla="*/ 1950098 w 2164702"/>
              <a:gd name="connsiteY10" fmla="*/ 233265 h 2323322"/>
              <a:gd name="connsiteX11" fmla="*/ 1931437 w 2164702"/>
              <a:gd name="connsiteY11" fmla="*/ 317241 h 2323322"/>
              <a:gd name="connsiteX12" fmla="*/ 1968759 w 2164702"/>
              <a:gd name="connsiteY12" fmla="*/ 485192 h 2323322"/>
              <a:gd name="connsiteX13" fmla="*/ 1996751 w 2164702"/>
              <a:gd name="connsiteY13" fmla="*/ 615820 h 2323322"/>
              <a:gd name="connsiteX14" fmla="*/ 2090057 w 2164702"/>
              <a:gd name="connsiteY14" fmla="*/ 727788 h 2323322"/>
              <a:gd name="connsiteX15" fmla="*/ 2164702 w 2164702"/>
              <a:gd name="connsiteY15" fmla="*/ 774441 h 2323322"/>
              <a:gd name="connsiteX16" fmla="*/ 2052735 w 2164702"/>
              <a:gd name="connsiteY16" fmla="*/ 1278294 h 2323322"/>
              <a:gd name="connsiteX17" fmla="*/ 1922106 w 2164702"/>
              <a:gd name="connsiteY17" fmla="*/ 1586204 h 2323322"/>
              <a:gd name="connsiteX18" fmla="*/ 1614196 w 2164702"/>
              <a:gd name="connsiteY18" fmla="*/ 1894114 h 2323322"/>
              <a:gd name="connsiteX19" fmla="*/ 1502228 w 2164702"/>
              <a:gd name="connsiteY19" fmla="*/ 2071396 h 2323322"/>
              <a:gd name="connsiteX20" fmla="*/ 1520890 w 2164702"/>
              <a:gd name="connsiteY20" fmla="*/ 2192694 h 2323322"/>
              <a:gd name="connsiteX21" fmla="*/ 1567543 w 2164702"/>
              <a:gd name="connsiteY21" fmla="*/ 2286000 h 2323322"/>
              <a:gd name="connsiteX22" fmla="*/ 1502228 w 2164702"/>
              <a:gd name="connsiteY22" fmla="*/ 2323322 h 232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64702" h="2323322">
                <a:moveTo>
                  <a:pt x="0" y="9330"/>
                </a:moveTo>
                <a:lnTo>
                  <a:pt x="233265" y="233265"/>
                </a:lnTo>
                <a:lnTo>
                  <a:pt x="354563" y="354563"/>
                </a:lnTo>
                <a:lnTo>
                  <a:pt x="466530" y="363894"/>
                </a:lnTo>
                <a:lnTo>
                  <a:pt x="578498" y="354563"/>
                </a:lnTo>
                <a:lnTo>
                  <a:pt x="690465" y="233265"/>
                </a:lnTo>
                <a:lnTo>
                  <a:pt x="849086" y="74645"/>
                </a:lnTo>
                <a:lnTo>
                  <a:pt x="1464906" y="0"/>
                </a:lnTo>
                <a:lnTo>
                  <a:pt x="1744824" y="55983"/>
                </a:lnTo>
                <a:lnTo>
                  <a:pt x="1884784" y="149290"/>
                </a:lnTo>
                <a:lnTo>
                  <a:pt x="1950098" y="233265"/>
                </a:lnTo>
                <a:lnTo>
                  <a:pt x="1931437" y="317241"/>
                </a:lnTo>
                <a:lnTo>
                  <a:pt x="1968759" y="485192"/>
                </a:lnTo>
                <a:lnTo>
                  <a:pt x="1996751" y="615820"/>
                </a:lnTo>
                <a:lnTo>
                  <a:pt x="2090057" y="727788"/>
                </a:lnTo>
                <a:lnTo>
                  <a:pt x="2164702" y="774441"/>
                </a:lnTo>
                <a:lnTo>
                  <a:pt x="2052735" y="1278294"/>
                </a:lnTo>
                <a:lnTo>
                  <a:pt x="1922106" y="1586204"/>
                </a:lnTo>
                <a:lnTo>
                  <a:pt x="1614196" y="1894114"/>
                </a:lnTo>
                <a:lnTo>
                  <a:pt x="1502228" y="2071396"/>
                </a:lnTo>
                <a:lnTo>
                  <a:pt x="1520890" y="2192694"/>
                </a:lnTo>
                <a:lnTo>
                  <a:pt x="1567543" y="2286000"/>
                </a:lnTo>
                <a:lnTo>
                  <a:pt x="1502228" y="2323322"/>
                </a:lnTo>
              </a:path>
            </a:pathLst>
          </a:cu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Freeform 41"/>
          <p:cNvSpPr/>
          <p:nvPr/>
        </p:nvSpPr>
        <p:spPr>
          <a:xfrm>
            <a:off x="4301412" y="3191069"/>
            <a:ext cx="2118049" cy="3247053"/>
          </a:xfrm>
          <a:custGeom>
            <a:avLst/>
            <a:gdLst>
              <a:gd name="connsiteX0" fmla="*/ 1810139 w 2118049"/>
              <a:gd name="connsiteY0" fmla="*/ 0 h 3247053"/>
              <a:gd name="connsiteX1" fmla="*/ 1875453 w 2118049"/>
              <a:gd name="connsiteY1" fmla="*/ 27992 h 3247053"/>
              <a:gd name="connsiteX2" fmla="*/ 2062066 w 2118049"/>
              <a:gd name="connsiteY2" fmla="*/ 625151 h 3247053"/>
              <a:gd name="connsiteX3" fmla="*/ 2118049 w 2118049"/>
              <a:gd name="connsiteY3" fmla="*/ 774441 h 3247053"/>
              <a:gd name="connsiteX4" fmla="*/ 2090057 w 2118049"/>
              <a:gd name="connsiteY4" fmla="*/ 998376 h 3247053"/>
              <a:gd name="connsiteX5" fmla="*/ 1950098 w 2118049"/>
              <a:gd name="connsiteY5" fmla="*/ 1175658 h 3247053"/>
              <a:gd name="connsiteX6" fmla="*/ 1436915 w 2118049"/>
              <a:gd name="connsiteY6" fmla="*/ 1483568 h 3247053"/>
              <a:gd name="connsiteX7" fmla="*/ 1278294 w 2118049"/>
              <a:gd name="connsiteY7" fmla="*/ 1576874 h 3247053"/>
              <a:gd name="connsiteX8" fmla="*/ 1240972 w 2118049"/>
              <a:gd name="connsiteY8" fmla="*/ 1772817 h 3247053"/>
              <a:gd name="connsiteX9" fmla="*/ 1296955 w 2118049"/>
              <a:gd name="connsiteY9" fmla="*/ 1968760 h 3247053"/>
              <a:gd name="connsiteX10" fmla="*/ 1520890 w 2118049"/>
              <a:gd name="connsiteY10" fmla="*/ 2174033 h 3247053"/>
              <a:gd name="connsiteX11" fmla="*/ 1530221 w 2118049"/>
              <a:gd name="connsiteY11" fmla="*/ 2230017 h 3247053"/>
              <a:gd name="connsiteX12" fmla="*/ 1455576 w 2118049"/>
              <a:gd name="connsiteY12" fmla="*/ 2304662 h 3247053"/>
              <a:gd name="connsiteX13" fmla="*/ 1250302 w 2118049"/>
              <a:gd name="connsiteY13" fmla="*/ 2341984 h 3247053"/>
              <a:gd name="connsiteX14" fmla="*/ 839755 w 2118049"/>
              <a:gd name="connsiteY14" fmla="*/ 2379307 h 3247053"/>
              <a:gd name="connsiteX15" fmla="*/ 373225 w 2118049"/>
              <a:gd name="connsiteY15" fmla="*/ 2519266 h 3247053"/>
              <a:gd name="connsiteX16" fmla="*/ 205274 w 2118049"/>
              <a:gd name="connsiteY16" fmla="*/ 2649894 h 3247053"/>
              <a:gd name="connsiteX17" fmla="*/ 0 w 2118049"/>
              <a:gd name="connsiteY17" fmla="*/ 3247053 h 324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8049" h="3247053">
                <a:moveTo>
                  <a:pt x="1810139" y="0"/>
                </a:moveTo>
                <a:lnTo>
                  <a:pt x="1875453" y="27992"/>
                </a:lnTo>
                <a:lnTo>
                  <a:pt x="2062066" y="625151"/>
                </a:lnTo>
                <a:lnTo>
                  <a:pt x="2118049" y="774441"/>
                </a:lnTo>
                <a:lnTo>
                  <a:pt x="2090057" y="998376"/>
                </a:lnTo>
                <a:lnTo>
                  <a:pt x="1950098" y="1175658"/>
                </a:lnTo>
                <a:lnTo>
                  <a:pt x="1436915" y="1483568"/>
                </a:lnTo>
                <a:lnTo>
                  <a:pt x="1278294" y="1576874"/>
                </a:lnTo>
                <a:lnTo>
                  <a:pt x="1240972" y="1772817"/>
                </a:lnTo>
                <a:lnTo>
                  <a:pt x="1296955" y="1968760"/>
                </a:lnTo>
                <a:lnTo>
                  <a:pt x="1520890" y="2174033"/>
                </a:lnTo>
                <a:lnTo>
                  <a:pt x="1530221" y="2230017"/>
                </a:lnTo>
                <a:lnTo>
                  <a:pt x="1455576" y="2304662"/>
                </a:lnTo>
                <a:lnTo>
                  <a:pt x="1250302" y="2341984"/>
                </a:lnTo>
                <a:lnTo>
                  <a:pt x="839755" y="2379307"/>
                </a:lnTo>
                <a:lnTo>
                  <a:pt x="373225" y="2519266"/>
                </a:lnTo>
                <a:lnTo>
                  <a:pt x="205274" y="2649894"/>
                </a:lnTo>
                <a:lnTo>
                  <a:pt x="0" y="3247053"/>
                </a:lnTo>
              </a:path>
            </a:pathLst>
          </a:cu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3312367" y="6326155"/>
            <a:ext cx="1007706" cy="93306"/>
          </a:xfrm>
          <a:custGeom>
            <a:avLst/>
            <a:gdLst>
              <a:gd name="connsiteX0" fmla="*/ 0 w 1007706"/>
              <a:gd name="connsiteY0" fmla="*/ 18661 h 93306"/>
              <a:gd name="connsiteX1" fmla="*/ 662474 w 1007706"/>
              <a:gd name="connsiteY1" fmla="*/ 0 h 93306"/>
              <a:gd name="connsiteX2" fmla="*/ 1007706 w 1007706"/>
              <a:gd name="connsiteY2" fmla="*/ 93306 h 93306"/>
            </a:gdLst>
            <a:ahLst/>
            <a:cxnLst>
              <a:cxn ang="0">
                <a:pos x="connsiteX0" y="connsiteY0"/>
              </a:cxn>
              <a:cxn ang="0">
                <a:pos x="connsiteX1" y="connsiteY1"/>
              </a:cxn>
              <a:cxn ang="0">
                <a:pos x="connsiteX2" y="connsiteY2"/>
              </a:cxn>
            </a:cxnLst>
            <a:rect l="l" t="t" r="r" b="b"/>
            <a:pathLst>
              <a:path w="1007706" h="93306">
                <a:moveTo>
                  <a:pt x="0" y="18661"/>
                </a:moveTo>
                <a:lnTo>
                  <a:pt x="662474" y="0"/>
                </a:lnTo>
                <a:lnTo>
                  <a:pt x="1007706" y="93306"/>
                </a:lnTo>
              </a:path>
            </a:pathLst>
          </a:cu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a:off x="3303037" y="3144416"/>
            <a:ext cx="2752530" cy="942392"/>
          </a:xfrm>
          <a:custGeom>
            <a:avLst/>
            <a:gdLst>
              <a:gd name="connsiteX0" fmla="*/ 2752530 w 2752530"/>
              <a:gd name="connsiteY0" fmla="*/ 9331 h 942392"/>
              <a:gd name="connsiteX1" fmla="*/ 2230016 w 2752530"/>
              <a:gd name="connsiteY1" fmla="*/ 0 h 942392"/>
              <a:gd name="connsiteX2" fmla="*/ 1166326 w 2752530"/>
              <a:gd name="connsiteY2" fmla="*/ 18662 h 942392"/>
              <a:gd name="connsiteX3" fmla="*/ 774441 w 2752530"/>
              <a:gd name="connsiteY3" fmla="*/ 93306 h 942392"/>
              <a:gd name="connsiteX4" fmla="*/ 401216 w 2752530"/>
              <a:gd name="connsiteY4" fmla="*/ 298580 h 942392"/>
              <a:gd name="connsiteX5" fmla="*/ 195943 w 2752530"/>
              <a:gd name="connsiteY5" fmla="*/ 550506 h 942392"/>
              <a:gd name="connsiteX6" fmla="*/ 0 w 2752530"/>
              <a:gd name="connsiteY6" fmla="*/ 942392 h 9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2530" h="942392">
                <a:moveTo>
                  <a:pt x="2752530" y="9331"/>
                </a:moveTo>
                <a:lnTo>
                  <a:pt x="2230016" y="0"/>
                </a:lnTo>
                <a:lnTo>
                  <a:pt x="1166326" y="18662"/>
                </a:lnTo>
                <a:lnTo>
                  <a:pt x="774441" y="93306"/>
                </a:lnTo>
                <a:lnTo>
                  <a:pt x="401216" y="298580"/>
                </a:lnTo>
                <a:lnTo>
                  <a:pt x="195943" y="550506"/>
                </a:lnTo>
                <a:lnTo>
                  <a:pt x="0" y="942392"/>
                </a:lnTo>
              </a:path>
            </a:pathLst>
          </a:cu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3303037" y="4096139"/>
            <a:ext cx="18661" cy="2220685"/>
          </a:xfrm>
          <a:custGeom>
            <a:avLst/>
            <a:gdLst>
              <a:gd name="connsiteX0" fmla="*/ 18661 w 18661"/>
              <a:gd name="connsiteY0" fmla="*/ 2220685 h 2220685"/>
              <a:gd name="connsiteX1" fmla="*/ 0 w 18661"/>
              <a:gd name="connsiteY1" fmla="*/ 0 h 2220685"/>
            </a:gdLst>
            <a:ahLst/>
            <a:cxnLst>
              <a:cxn ang="0">
                <a:pos x="connsiteX0" y="connsiteY0"/>
              </a:cxn>
              <a:cxn ang="0">
                <a:pos x="connsiteX1" y="connsiteY1"/>
              </a:cxn>
            </a:cxnLst>
            <a:rect l="l" t="t" r="r" b="b"/>
            <a:pathLst>
              <a:path w="18661" h="2220685">
                <a:moveTo>
                  <a:pt x="18661" y="2220685"/>
                </a:moveTo>
                <a:lnTo>
                  <a:pt x="0" y="0"/>
                </a:lnTo>
              </a:path>
            </a:pathLst>
          </a:cu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2590800" y="5029200"/>
            <a:ext cx="2305050" cy="307777"/>
          </a:xfrm>
          <a:prstGeom prst="rect">
            <a:avLst/>
          </a:prstGeom>
          <a:solidFill>
            <a:srgbClr val="7030A0">
              <a:alpha val="70000"/>
            </a:srgbClr>
          </a:solidFill>
        </p:spPr>
        <p:txBody>
          <a:bodyPr wrap="square" rtlCol="0">
            <a:spAutoFit/>
          </a:bodyPr>
          <a:lstStyle/>
          <a:p>
            <a:pPr algn="ctr"/>
            <a:r>
              <a:rPr lang="en-US" sz="1400" b="1" dirty="0" smtClean="0">
                <a:latin typeface="Calibri" pitchFamily="34" charset="0"/>
              </a:rPr>
              <a:t>Proposed Southport Project</a:t>
            </a:r>
            <a:endParaRPr lang="en-US" sz="1400" b="1" dirty="0">
              <a:latin typeface="Calibri" pitchFamily="34" charset="0"/>
            </a:endParaRPr>
          </a:p>
        </p:txBody>
      </p:sp>
      <p:sp>
        <p:nvSpPr>
          <p:cNvPr id="32" name="Freeform 31"/>
          <p:cNvSpPr/>
          <p:nvPr/>
        </p:nvSpPr>
        <p:spPr>
          <a:xfrm>
            <a:off x="3508310" y="737118"/>
            <a:ext cx="933061" cy="298580"/>
          </a:xfrm>
          <a:custGeom>
            <a:avLst/>
            <a:gdLst>
              <a:gd name="connsiteX0" fmla="*/ 0 w 933061"/>
              <a:gd name="connsiteY0" fmla="*/ 298580 h 298580"/>
              <a:gd name="connsiteX1" fmla="*/ 307910 w 933061"/>
              <a:gd name="connsiteY1" fmla="*/ 214604 h 298580"/>
              <a:gd name="connsiteX2" fmla="*/ 550506 w 933061"/>
              <a:gd name="connsiteY2" fmla="*/ 139960 h 298580"/>
              <a:gd name="connsiteX3" fmla="*/ 933061 w 933061"/>
              <a:gd name="connsiteY3" fmla="*/ 0 h 298580"/>
            </a:gdLst>
            <a:ahLst/>
            <a:cxnLst>
              <a:cxn ang="0">
                <a:pos x="connsiteX0" y="connsiteY0"/>
              </a:cxn>
              <a:cxn ang="0">
                <a:pos x="connsiteX1" y="connsiteY1"/>
              </a:cxn>
              <a:cxn ang="0">
                <a:pos x="connsiteX2" y="connsiteY2"/>
              </a:cxn>
              <a:cxn ang="0">
                <a:pos x="connsiteX3" y="connsiteY3"/>
              </a:cxn>
            </a:cxnLst>
            <a:rect l="l" t="t" r="r" b="b"/>
            <a:pathLst>
              <a:path w="933061" h="298580">
                <a:moveTo>
                  <a:pt x="0" y="298580"/>
                </a:moveTo>
                <a:lnTo>
                  <a:pt x="307910" y="214604"/>
                </a:lnTo>
                <a:lnTo>
                  <a:pt x="550506" y="139960"/>
                </a:lnTo>
                <a:lnTo>
                  <a:pt x="933061" y="0"/>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5309118" y="709127"/>
            <a:ext cx="569168" cy="102636"/>
          </a:xfrm>
          <a:custGeom>
            <a:avLst/>
            <a:gdLst>
              <a:gd name="connsiteX0" fmla="*/ 569168 w 569168"/>
              <a:gd name="connsiteY0" fmla="*/ 0 h 102636"/>
              <a:gd name="connsiteX1" fmla="*/ 317241 w 569168"/>
              <a:gd name="connsiteY1" fmla="*/ 27991 h 102636"/>
              <a:gd name="connsiteX2" fmla="*/ 167951 w 569168"/>
              <a:gd name="connsiteY2" fmla="*/ 46653 h 102636"/>
              <a:gd name="connsiteX3" fmla="*/ 0 w 569168"/>
              <a:gd name="connsiteY3" fmla="*/ 102636 h 102636"/>
            </a:gdLst>
            <a:ahLst/>
            <a:cxnLst>
              <a:cxn ang="0">
                <a:pos x="connsiteX0" y="connsiteY0"/>
              </a:cxn>
              <a:cxn ang="0">
                <a:pos x="connsiteX1" y="connsiteY1"/>
              </a:cxn>
              <a:cxn ang="0">
                <a:pos x="connsiteX2" y="connsiteY2"/>
              </a:cxn>
              <a:cxn ang="0">
                <a:pos x="connsiteX3" y="connsiteY3"/>
              </a:cxn>
            </a:cxnLst>
            <a:rect l="l" t="t" r="r" b="b"/>
            <a:pathLst>
              <a:path w="569168" h="102636">
                <a:moveTo>
                  <a:pt x="569168" y="0"/>
                </a:moveTo>
                <a:lnTo>
                  <a:pt x="317241" y="27991"/>
                </a:lnTo>
                <a:lnTo>
                  <a:pt x="167951" y="46653"/>
                </a:lnTo>
                <a:lnTo>
                  <a:pt x="0" y="102636"/>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0" idx="0"/>
            <a:endCxn id="14" idx="28"/>
          </p:cNvCxnSpPr>
          <p:nvPr/>
        </p:nvCxnSpPr>
        <p:spPr>
          <a:xfrm flipH="1" flipV="1">
            <a:off x="5579706" y="718457"/>
            <a:ext cx="78144" cy="272143"/>
          </a:xfrm>
          <a:prstGeom prst="straightConnector1">
            <a:avLst/>
          </a:prstGeom>
          <a:ln w="38100">
            <a:solidFill>
              <a:schemeClr val="bg1">
                <a:alpha val="70000"/>
              </a:schemeClr>
            </a:solidFill>
            <a:tailEnd type="arrow"/>
          </a:ln>
        </p:spPr>
        <p:style>
          <a:lnRef idx="1">
            <a:schemeClr val="accent1"/>
          </a:lnRef>
          <a:fillRef idx="0">
            <a:schemeClr val="accent1"/>
          </a:fillRef>
          <a:effectRef idx="0">
            <a:schemeClr val="accent1"/>
          </a:effectRef>
          <a:fontRef idx="minor">
            <a:schemeClr val="tx1"/>
          </a:fontRef>
        </p:style>
      </p:cxnSp>
      <p:sp>
        <p:nvSpPr>
          <p:cNvPr id="46" name="Freeform 45"/>
          <p:cNvSpPr/>
          <p:nvPr/>
        </p:nvSpPr>
        <p:spPr>
          <a:xfrm>
            <a:off x="6606073" y="1614196"/>
            <a:ext cx="27992" cy="130628"/>
          </a:xfrm>
          <a:custGeom>
            <a:avLst/>
            <a:gdLst>
              <a:gd name="connsiteX0" fmla="*/ 27992 w 27992"/>
              <a:gd name="connsiteY0" fmla="*/ 0 h 130628"/>
              <a:gd name="connsiteX1" fmla="*/ 0 w 27992"/>
              <a:gd name="connsiteY1" fmla="*/ 130628 h 130628"/>
            </a:gdLst>
            <a:ahLst/>
            <a:cxnLst>
              <a:cxn ang="0">
                <a:pos x="connsiteX0" y="connsiteY0"/>
              </a:cxn>
              <a:cxn ang="0">
                <a:pos x="connsiteX1" y="connsiteY1"/>
              </a:cxn>
            </a:cxnLst>
            <a:rect l="l" t="t" r="r" b="b"/>
            <a:pathLst>
              <a:path w="27992" h="130628">
                <a:moveTo>
                  <a:pt x="27992" y="0"/>
                </a:moveTo>
                <a:lnTo>
                  <a:pt x="0" y="130628"/>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4320073" y="3396343"/>
            <a:ext cx="2118049" cy="3023118"/>
          </a:xfrm>
          <a:custGeom>
            <a:avLst/>
            <a:gdLst>
              <a:gd name="connsiteX0" fmla="*/ 1940768 w 2118049"/>
              <a:gd name="connsiteY0" fmla="*/ 0 h 3023118"/>
              <a:gd name="connsiteX1" fmla="*/ 2024743 w 2118049"/>
              <a:gd name="connsiteY1" fmla="*/ 317241 h 3023118"/>
              <a:gd name="connsiteX2" fmla="*/ 2108719 w 2118049"/>
              <a:gd name="connsiteY2" fmla="*/ 503853 h 3023118"/>
              <a:gd name="connsiteX3" fmla="*/ 2118049 w 2118049"/>
              <a:gd name="connsiteY3" fmla="*/ 671804 h 3023118"/>
              <a:gd name="connsiteX4" fmla="*/ 2080727 w 2118049"/>
              <a:gd name="connsiteY4" fmla="*/ 867747 h 3023118"/>
              <a:gd name="connsiteX5" fmla="*/ 1903445 w 2118049"/>
              <a:gd name="connsiteY5" fmla="*/ 1026367 h 3023118"/>
              <a:gd name="connsiteX6" fmla="*/ 1586205 w 2118049"/>
              <a:gd name="connsiteY6" fmla="*/ 1222310 h 3023118"/>
              <a:gd name="connsiteX7" fmla="*/ 1362270 w 2118049"/>
              <a:gd name="connsiteY7" fmla="*/ 1343608 h 3023118"/>
              <a:gd name="connsiteX8" fmla="*/ 1278294 w 2118049"/>
              <a:gd name="connsiteY8" fmla="*/ 1436914 h 3023118"/>
              <a:gd name="connsiteX9" fmla="*/ 1250303 w 2118049"/>
              <a:gd name="connsiteY9" fmla="*/ 1604865 h 3023118"/>
              <a:gd name="connsiteX10" fmla="*/ 1362270 w 2118049"/>
              <a:gd name="connsiteY10" fmla="*/ 1791477 h 3023118"/>
              <a:gd name="connsiteX11" fmla="*/ 1520890 w 2118049"/>
              <a:gd name="connsiteY11" fmla="*/ 1950098 h 3023118"/>
              <a:gd name="connsiteX12" fmla="*/ 1558213 w 2118049"/>
              <a:gd name="connsiteY12" fmla="*/ 2024743 h 3023118"/>
              <a:gd name="connsiteX13" fmla="*/ 1483568 w 2118049"/>
              <a:gd name="connsiteY13" fmla="*/ 2136710 h 3023118"/>
              <a:gd name="connsiteX14" fmla="*/ 1166327 w 2118049"/>
              <a:gd name="connsiteY14" fmla="*/ 2202024 h 3023118"/>
              <a:gd name="connsiteX15" fmla="*/ 867747 w 2118049"/>
              <a:gd name="connsiteY15" fmla="*/ 2202024 h 3023118"/>
              <a:gd name="connsiteX16" fmla="*/ 438539 w 2118049"/>
              <a:gd name="connsiteY16" fmla="*/ 2304661 h 3023118"/>
              <a:gd name="connsiteX17" fmla="*/ 279919 w 2118049"/>
              <a:gd name="connsiteY17" fmla="*/ 2397967 h 3023118"/>
              <a:gd name="connsiteX18" fmla="*/ 214605 w 2118049"/>
              <a:gd name="connsiteY18" fmla="*/ 2509935 h 3023118"/>
              <a:gd name="connsiteX19" fmla="*/ 27992 w 2118049"/>
              <a:gd name="connsiteY19" fmla="*/ 2911151 h 3023118"/>
              <a:gd name="connsiteX20" fmla="*/ 0 w 2118049"/>
              <a:gd name="connsiteY20" fmla="*/ 3023118 h 3023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8049" h="3023118">
                <a:moveTo>
                  <a:pt x="1940768" y="0"/>
                </a:moveTo>
                <a:lnTo>
                  <a:pt x="2024743" y="317241"/>
                </a:lnTo>
                <a:lnTo>
                  <a:pt x="2108719" y="503853"/>
                </a:lnTo>
                <a:lnTo>
                  <a:pt x="2118049" y="671804"/>
                </a:lnTo>
                <a:lnTo>
                  <a:pt x="2080727" y="867747"/>
                </a:lnTo>
                <a:lnTo>
                  <a:pt x="1903445" y="1026367"/>
                </a:lnTo>
                <a:lnTo>
                  <a:pt x="1586205" y="1222310"/>
                </a:lnTo>
                <a:lnTo>
                  <a:pt x="1362270" y="1343608"/>
                </a:lnTo>
                <a:lnTo>
                  <a:pt x="1278294" y="1436914"/>
                </a:lnTo>
                <a:lnTo>
                  <a:pt x="1250303" y="1604865"/>
                </a:lnTo>
                <a:lnTo>
                  <a:pt x="1362270" y="1791477"/>
                </a:lnTo>
                <a:lnTo>
                  <a:pt x="1520890" y="1950098"/>
                </a:lnTo>
                <a:lnTo>
                  <a:pt x="1558213" y="2024743"/>
                </a:lnTo>
                <a:lnTo>
                  <a:pt x="1483568" y="2136710"/>
                </a:lnTo>
                <a:lnTo>
                  <a:pt x="1166327" y="2202024"/>
                </a:lnTo>
                <a:lnTo>
                  <a:pt x="867747" y="2202024"/>
                </a:lnTo>
                <a:lnTo>
                  <a:pt x="438539" y="2304661"/>
                </a:lnTo>
                <a:lnTo>
                  <a:pt x="279919" y="2397967"/>
                </a:lnTo>
                <a:lnTo>
                  <a:pt x="214605" y="2509935"/>
                </a:lnTo>
                <a:lnTo>
                  <a:pt x="27992" y="2911151"/>
                </a:lnTo>
                <a:lnTo>
                  <a:pt x="0" y="3023118"/>
                </a:lnTo>
              </a:path>
            </a:pathLst>
          </a:cu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2"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grpId="2"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2" nodeType="withEffect">
                                  <p:stCondLst>
                                    <p:cond delay="0"/>
                                  </p:stCondLst>
                                  <p:childTnLst>
                                    <p:set>
                                      <p:cBhvr>
                                        <p:cTn id="10" dur="1" fill="hold">
                                          <p:stCondLst>
                                            <p:cond delay="0"/>
                                          </p:stCondLst>
                                        </p:cTn>
                                        <p:tgtEl>
                                          <p:spTgt spid="17"/>
                                        </p:tgtEl>
                                        <p:attrNameLst>
                                          <p:attrName>style.visibility</p:attrName>
                                        </p:attrNameLst>
                                      </p:cBhvr>
                                      <p:to>
                                        <p:strVal val="hidden"/>
                                      </p:to>
                                    </p:set>
                                  </p:childTnLst>
                                </p:cTn>
                              </p:par>
                              <p:par>
                                <p:cTn id="11" presetID="1" presetClass="exit" presetSubtype="0" fill="hold" grpId="2"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8"/>
                                        </p:tgtEl>
                                        <p:attrNameLst>
                                          <p:attrName>style.visibility</p:attrName>
                                        </p:attrNameLst>
                                      </p:cBhvr>
                                      <p:to>
                                        <p:strVal val="hidden"/>
                                      </p:to>
                                    </p:set>
                                  </p:childTnLst>
                                </p:cTn>
                              </p:par>
                              <p:par>
                                <p:cTn id="15" presetID="1" presetClass="exit" presetSubtype="0" fill="hold" grpId="2"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grpId="2"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2"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2"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2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5"/>
                                        </p:tgtEl>
                                        <p:attrNameLst>
                                          <p:attrName>style.visibility</p:attrName>
                                        </p:attrNameLst>
                                      </p:cBhvr>
                                      <p:to>
                                        <p:strVal val="hidden"/>
                                      </p:to>
                                    </p:set>
                                  </p:childTnLst>
                                </p:cTn>
                              </p:par>
                              <p:par>
                                <p:cTn id="29" presetID="1" presetClass="exit" presetSubtype="0" fill="hold" grpId="2"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xit" presetSubtype="0" fill="hold" grpId="2"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par>
                                <p:cTn id="35" presetID="1" presetClass="exit" presetSubtype="0" fill="hold" grpId="2" nodeType="withEffect">
                                  <p:stCondLst>
                                    <p:cond delay="0"/>
                                  </p:stCondLst>
                                  <p:childTnLst>
                                    <p:set>
                                      <p:cBhvr>
                                        <p:cTn id="36" dur="1" fill="hold">
                                          <p:stCondLst>
                                            <p:cond delay="0"/>
                                          </p:stCondLst>
                                        </p:cTn>
                                        <p:tgtEl>
                                          <p:spTgt spid="37"/>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38"/>
                                        </p:tgtEl>
                                        <p:attrNameLst>
                                          <p:attrName>style.visibility</p:attrName>
                                        </p:attrNameLst>
                                      </p:cBhvr>
                                      <p:to>
                                        <p:strVal val="hidden"/>
                                      </p:to>
                                    </p:set>
                                  </p:childTnLst>
                                </p:cTn>
                              </p:par>
                              <p:par>
                                <p:cTn id="39" presetID="1" presetClass="exit" presetSubtype="0" fill="hold" grpId="2"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grpId="2" nodeType="withEffect">
                                  <p:stCondLst>
                                    <p:cond delay="0"/>
                                  </p:stCondLst>
                                  <p:childTnLst>
                                    <p:set>
                                      <p:cBhvr>
                                        <p:cTn id="42" dur="1" fill="hold">
                                          <p:stCondLst>
                                            <p:cond delay="0"/>
                                          </p:stCondLst>
                                        </p:cTn>
                                        <p:tgtEl>
                                          <p:spTgt spid="40"/>
                                        </p:tgtEl>
                                        <p:attrNameLst>
                                          <p:attrName>style.visibility</p:attrName>
                                        </p:attrNameLst>
                                      </p:cBhvr>
                                      <p:to>
                                        <p:strVal val="hidden"/>
                                      </p:to>
                                    </p:set>
                                  </p:childTnLst>
                                </p:cTn>
                              </p:par>
                              <p:par>
                                <p:cTn id="43" presetID="1" presetClass="exit" presetSubtype="0" fill="hold" grpId="2"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2" nodeType="withEffect">
                                  <p:stCondLst>
                                    <p:cond delay="0"/>
                                  </p:stCondLst>
                                  <p:childTnLst>
                                    <p:set>
                                      <p:cBhvr>
                                        <p:cTn id="46" dur="1" fill="hold">
                                          <p:stCondLst>
                                            <p:cond delay="0"/>
                                          </p:stCondLst>
                                        </p:cTn>
                                        <p:tgtEl>
                                          <p:spTgt spid="42"/>
                                        </p:tgtEl>
                                        <p:attrNameLst>
                                          <p:attrName>style.visibility</p:attrName>
                                        </p:attrNameLst>
                                      </p:cBhvr>
                                      <p:to>
                                        <p:strVal val="hidden"/>
                                      </p:to>
                                    </p:set>
                                  </p:childTnLst>
                                </p:cTn>
                              </p:par>
                              <p:par>
                                <p:cTn id="47" presetID="1" presetClass="exit" presetSubtype="0" fill="hold" grpId="2" nodeType="withEffect">
                                  <p:stCondLst>
                                    <p:cond delay="0"/>
                                  </p:stCondLst>
                                  <p:childTnLst>
                                    <p:set>
                                      <p:cBhvr>
                                        <p:cTn id="48" dur="1" fill="hold">
                                          <p:stCondLst>
                                            <p:cond delay="0"/>
                                          </p:stCondLst>
                                        </p:cTn>
                                        <p:tgtEl>
                                          <p:spTgt spid="43"/>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44"/>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21"/>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hidden"/>
                                      </p:to>
                                    </p:set>
                                  </p:childTnLst>
                                </p:cTn>
                              </p:par>
                              <p:par>
                                <p:cTn id="61" presetID="1" presetClass="exit"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
                                            <p:txEl>
                                              <p:pRg st="1" end="1"/>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
                                            <p:txEl>
                                              <p:pRg st="2" end="2"/>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
                                            <p:txEl>
                                              <p:pRg st="3" end="3"/>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1028"/>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1028"/>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14"/>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19"/>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20"/>
                                        </p:tgtEl>
                                        <p:attrNameLst>
                                          <p:attrName>style.visibility</p:attrName>
                                        </p:attrNameLst>
                                      </p:cBhvr>
                                      <p:to>
                                        <p:strVal val="hidden"/>
                                      </p:to>
                                    </p:set>
                                  </p:childTnLst>
                                </p:cTn>
                              </p:par>
                              <p:par>
                                <p:cTn id="98" presetID="1" presetClass="exit" presetSubtype="0" fill="hold" grpId="1" nodeType="withEffect">
                                  <p:stCondLst>
                                    <p:cond delay="0"/>
                                  </p:stCondLst>
                                  <p:childTnLst>
                                    <p:set>
                                      <p:cBhvr>
                                        <p:cTn id="99" dur="1" fill="hold">
                                          <p:stCondLst>
                                            <p:cond delay="0"/>
                                          </p:stCondLst>
                                        </p:cTn>
                                        <p:tgtEl>
                                          <p:spTgt spid="15"/>
                                        </p:tgtEl>
                                        <p:attrNameLst>
                                          <p:attrName>style.visibility</p:attrName>
                                        </p:attrNameLst>
                                      </p:cBhvr>
                                      <p:to>
                                        <p:strVal val="hidden"/>
                                      </p:to>
                                    </p:set>
                                  </p:childTnLst>
                                </p:cTn>
                              </p:par>
                              <p:par>
                                <p:cTn id="100" presetID="1" presetClass="exit" presetSubtype="0" fill="hold" nodeType="withEffect">
                                  <p:stCondLst>
                                    <p:cond delay="0"/>
                                  </p:stCondLst>
                                  <p:childTnLst>
                                    <p:set>
                                      <p:cBhvr>
                                        <p:cTn id="101" dur="1" fill="hold">
                                          <p:stCondLst>
                                            <p:cond delay="0"/>
                                          </p:stCondLst>
                                        </p:cTn>
                                        <p:tgtEl>
                                          <p:spTgt spid="23"/>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24"/>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25"/>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33"/>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34"/>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36"/>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37"/>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38"/>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39"/>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40"/>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41"/>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42"/>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43"/>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44"/>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45"/>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21"/>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32"/>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35"/>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46"/>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140" restart="whenNotActive" fill="hold" evtFilter="cancelBubble" nodeType="interactiveSeq">
                <p:stCondLst>
                  <p:cond evt="onClick" delay="0">
                    <p:tgtEl>
                      <p:spTgt spid="1026"/>
                    </p:tgtEl>
                  </p:cond>
                </p:stCondLst>
                <p:endSync evt="end" delay="0">
                  <p:rtn val="all"/>
                </p:endSync>
                <p:childTnLst>
                  <p:par>
                    <p:cTn id="141" fill="hold">
                      <p:stCondLst>
                        <p:cond delay="0"/>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1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4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4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38"/>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3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42"/>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43"/>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45"/>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44"/>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19"/>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23"/>
                                        </p:tgtEl>
                                        <p:attrNameLst>
                                          <p:attrName>style.visibility</p:attrName>
                                        </p:attrNameLst>
                                      </p:cBhvr>
                                      <p:to>
                                        <p:strVal val="visible"/>
                                      </p:to>
                                    </p:set>
                                  </p:childTnLst>
                                </p:cTn>
                              </p:par>
                              <p:par>
                                <p:cTn id="195" presetID="1" presetClass="entr" presetSubtype="0" fill="hold" grpId="2" nodeType="withEffect">
                                  <p:stCondLst>
                                    <p:cond delay="0"/>
                                  </p:stCondLst>
                                  <p:childTnLst>
                                    <p:set>
                                      <p:cBhvr>
                                        <p:cTn id="196" dur="1" fill="hold">
                                          <p:stCondLst>
                                            <p:cond delay="0"/>
                                          </p:stCondLst>
                                        </p:cTn>
                                        <p:tgtEl>
                                          <p:spTgt spid="32"/>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20"/>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24"/>
                                        </p:tgtEl>
                                        <p:attrNameLst>
                                          <p:attrName>style.visibility</p:attrName>
                                        </p:attrNameLst>
                                      </p:cBhvr>
                                      <p:to>
                                        <p:strVal val="visible"/>
                                      </p:to>
                                    </p:set>
                                  </p:childTnLst>
                                </p:cTn>
                              </p:par>
                              <p:par>
                                <p:cTn id="203" presetID="1" presetClass="entr" presetSubtype="0" fill="hold" grpId="2" nodeType="withEffect">
                                  <p:stCondLst>
                                    <p:cond delay="0"/>
                                  </p:stCondLst>
                                  <p:childTnLst>
                                    <p:set>
                                      <p:cBhvr>
                                        <p:cTn id="204" dur="1" fill="hold">
                                          <p:stCondLst>
                                            <p:cond delay="0"/>
                                          </p:stCondLst>
                                        </p:cTn>
                                        <p:tgtEl>
                                          <p:spTgt spid="35"/>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15"/>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25"/>
                                        </p:tgtEl>
                                        <p:attrNameLst>
                                          <p:attrName>style.visibility</p:attrName>
                                        </p:attrNameLst>
                                      </p:cBhvr>
                                      <p:to>
                                        <p:strVal val="visible"/>
                                      </p:to>
                                    </p:set>
                                  </p:childTnLst>
                                </p:cTn>
                              </p:par>
                              <p:par>
                                <p:cTn id="211" presetID="1" presetClass="entr" presetSubtype="0" fill="hold" grpId="2" nodeType="withEffect">
                                  <p:stCondLst>
                                    <p:cond delay="0"/>
                                  </p:stCondLst>
                                  <p:childTnLst>
                                    <p:set>
                                      <p:cBhvr>
                                        <p:cTn id="212" dur="1" fill="hold">
                                          <p:stCondLst>
                                            <p:cond delay="0"/>
                                          </p:stCondLst>
                                        </p:cTn>
                                        <p:tgtEl>
                                          <p:spTgt spid="46"/>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21"/>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34"/>
                                        </p:tgtEl>
                                        <p:attrNameLst>
                                          <p:attrName>style.visibility</p:attrName>
                                        </p:attrNameLst>
                                      </p:cBhvr>
                                      <p:to>
                                        <p:strVal val="visible"/>
                                      </p:to>
                                    </p:set>
                                  </p:childTnLst>
                                </p:cTn>
                              </p:par>
                              <p:par>
                                <p:cTn id="219" presetID="1" presetClass="entr" presetSubtype="0" fill="hold" grpId="2" nodeType="withEffect">
                                  <p:stCondLst>
                                    <p:cond delay="0"/>
                                  </p:stCondLst>
                                  <p:childTnLst>
                                    <p:set>
                                      <p:cBhvr>
                                        <p:cTn id="220" dur="1" fill="hold">
                                          <p:stCondLst>
                                            <p:cond delay="0"/>
                                          </p:stCondLst>
                                        </p:cTn>
                                        <p:tgtEl>
                                          <p:spTgt spid="47"/>
                                        </p:tgtEl>
                                        <p:attrNameLst>
                                          <p:attrName>style.visibility</p:attrName>
                                        </p:attrNameLst>
                                      </p:cBhvr>
                                      <p:to>
                                        <p:strVal val="visible"/>
                                      </p:to>
                                    </p:set>
                                  </p:childTnLst>
                                </p:cTn>
                              </p:par>
                            </p:childTnLst>
                          </p:cTn>
                        </p:par>
                      </p:childTnLst>
                    </p:cTn>
                  </p:par>
                </p:childTnLst>
              </p:cTn>
              <p:nextCondLst>
                <p:cond evt="onClick" delay="0">
                  <p:tgtEl>
                    <p:spTgt spid="1026"/>
                  </p:tgtEl>
                </p:cond>
              </p:nextCondLst>
            </p:seq>
            <p:seq concurrent="1" nextAc="seek">
              <p:cTn id="221" restart="whenNotActive" fill="hold" evtFilter="cancelBubble" nodeType="interactiveSeq">
                <p:stCondLst>
                  <p:cond evt="onClick" delay="0">
                    <p:tgtEl>
                      <p:spTgt spid="18"/>
                    </p:tgtEl>
                  </p:cond>
                </p:stCondLst>
                <p:endSync evt="end" delay="0">
                  <p:rtn val="all"/>
                </p:endSync>
                <p:childTnLst>
                  <p:par>
                    <p:cTn id="222" fill="hold">
                      <p:stCondLst>
                        <p:cond delay="0"/>
                      </p:stCondLst>
                      <p:childTnLst>
                        <p:par>
                          <p:cTn id="223" fill="hold">
                            <p:stCondLst>
                              <p:cond delay="0"/>
                            </p:stCondLst>
                            <p:childTnLst>
                              <p:par>
                                <p:cTn id="224" presetID="4" presetClass="entr" presetSubtype="32" fill="hold" nodeType="clickEffect">
                                  <p:stCondLst>
                                    <p:cond delay="0"/>
                                  </p:stCondLst>
                                  <p:childTnLst>
                                    <p:set>
                                      <p:cBhvr>
                                        <p:cTn id="225" dur="1" fill="hold">
                                          <p:stCondLst>
                                            <p:cond delay="0"/>
                                          </p:stCondLst>
                                        </p:cTn>
                                        <p:tgtEl>
                                          <p:spTgt spid="1028"/>
                                        </p:tgtEl>
                                        <p:attrNameLst>
                                          <p:attrName>style.visibility</p:attrName>
                                        </p:attrNameLst>
                                      </p:cBhvr>
                                      <p:to>
                                        <p:strVal val="visible"/>
                                      </p:to>
                                    </p:set>
                                    <p:animEffect transition="in" filter="box(out)">
                                      <p:cBhvr>
                                        <p:cTn id="226" dur="500"/>
                                        <p:tgtEl>
                                          <p:spTgt spid="1028"/>
                                        </p:tgtEl>
                                      </p:cBhvr>
                                    </p:animEffect>
                                  </p:childTnLst>
                                </p:cTn>
                              </p:par>
                            </p:childTnLst>
                          </p:cTn>
                        </p:par>
                      </p:childTnLst>
                    </p:cTn>
                  </p:par>
                </p:childTnLst>
              </p:cTn>
              <p:nextCondLst>
                <p:cond evt="onClick" delay="0">
                  <p:tgtEl>
                    <p:spTgt spid="18"/>
                  </p:tgtEl>
                </p:cond>
              </p:nextCondLst>
            </p:seq>
          </p:childTnLst>
        </p:cTn>
      </p:par>
    </p:tnLst>
    <p:bldLst>
      <p:bldP spid="8" grpId="0" uiExpand="1" build="p"/>
      <p:bldP spid="4" grpId="0" animBg="1"/>
      <p:bldP spid="4" grpId="2" animBg="1"/>
      <p:bldP spid="16" grpId="0" animBg="1"/>
      <p:bldP spid="16" grpId="2" animBg="1"/>
      <p:bldP spid="17" grpId="0" animBg="1"/>
      <p:bldP spid="17" grpId="2" animBg="1"/>
      <p:bldP spid="18" grpId="0" animBg="1"/>
      <p:bldP spid="18" grpId="2" animBg="1"/>
      <p:bldP spid="14" grpId="0" animBg="1"/>
      <p:bldP spid="14" grpId="1" animBg="1"/>
      <p:bldP spid="14" grpId="2" animBg="1"/>
      <p:bldP spid="19" grpId="0" animBg="1"/>
      <p:bldP spid="19" grpId="1" animBg="1"/>
      <p:bldP spid="19" grpId="2" animBg="1"/>
      <p:bldP spid="20" grpId="0" animBg="1"/>
      <p:bldP spid="20" grpId="1" animBg="1"/>
      <p:bldP spid="20" grpId="2" animBg="1"/>
      <p:bldP spid="15" grpId="0" animBg="1"/>
      <p:bldP spid="15" grpId="1" animBg="1"/>
      <p:bldP spid="15" grpId="2" animBg="1"/>
      <p:bldP spid="33" grpId="0" animBg="1"/>
      <p:bldP spid="33" grpId="1" animBg="1"/>
      <p:bldP spid="33" grpId="2" animBg="1"/>
      <p:bldP spid="36" grpId="0" animBg="1"/>
      <p:bldP spid="36" grpId="1" animBg="1"/>
      <p:bldP spid="36" grpId="2" animBg="1"/>
      <p:bldP spid="37" grpId="0" animBg="1"/>
      <p:bldP spid="37" grpId="1" animBg="1"/>
      <p:bldP spid="37" grpId="2" animBg="1"/>
      <p:bldP spid="38" grpId="0" animBg="1"/>
      <p:bldP spid="38" grpId="1" animBg="1"/>
      <p:bldP spid="38" grpId="2" animBg="1"/>
      <p:bldP spid="39" grpId="0" animBg="1"/>
      <p:bldP spid="39" grpId="1" animBg="1"/>
      <p:bldP spid="39" grpId="2" animBg="1"/>
      <p:bldP spid="40" grpId="0" animBg="1"/>
      <p:bldP spid="40" grpId="1" animBg="1"/>
      <p:bldP spid="40" grpId="2" animBg="1"/>
      <p:bldP spid="41" grpId="0" animBg="1"/>
      <p:bldP spid="41" grpId="1" animBg="1"/>
      <p:bldP spid="41" grpId="2" animBg="1"/>
      <p:bldP spid="42" grpId="0" animBg="1"/>
      <p:bldP spid="42" grpId="1" animBg="1"/>
      <p:bldP spid="42" grpId="2" animBg="1"/>
      <p:bldP spid="43" grpId="0" animBg="1"/>
      <p:bldP spid="43" grpId="1" animBg="1"/>
      <p:bldP spid="43" grpId="2" animBg="1"/>
      <p:bldP spid="44" grpId="0" animBg="1"/>
      <p:bldP spid="44" grpId="1" animBg="1"/>
      <p:bldP spid="44" grpId="2" animBg="1"/>
      <p:bldP spid="45" grpId="0" animBg="1"/>
      <p:bldP spid="45" grpId="1" animBg="1"/>
      <p:bldP spid="45" grpId="2" animBg="1"/>
      <p:bldP spid="21" grpId="0" animBg="1"/>
      <p:bldP spid="21" grpId="1" animBg="1"/>
      <p:bldP spid="21" grpId="2" animBg="1"/>
      <p:bldP spid="32" grpId="0" animBg="1"/>
      <p:bldP spid="32" grpId="1" animBg="1"/>
      <p:bldP spid="32" grpId="2" animBg="1"/>
      <p:bldP spid="35" grpId="0" animBg="1"/>
      <p:bldP spid="35" grpId="1" animBg="1"/>
      <p:bldP spid="35" grpId="2" animBg="1"/>
      <p:bldP spid="46" grpId="0" animBg="1"/>
      <p:bldP spid="46" grpId="1" animBg="1"/>
      <p:bldP spid="46" grpId="2" animBg="1"/>
      <p:bldP spid="47" grpId="0" animBg="1"/>
      <p:bldP spid="47" grpId="1" animBg="1"/>
      <p:bldP spid="47" grpId="2"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bwMode="auto">
          <a:xfrm>
            <a:off x="381000" y="304800"/>
            <a:ext cx="7467600" cy="762000"/>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b="1" dirty="0" smtClean="0">
                <a:solidFill>
                  <a:schemeClr val="tx1"/>
                </a:solidFill>
              </a:rPr>
              <a:t>PROJECT BACKGROUND</a:t>
            </a:r>
          </a:p>
        </p:txBody>
      </p:sp>
      <p:sp>
        <p:nvSpPr>
          <p:cNvPr id="137219" name="Rectangle 3"/>
          <p:cNvSpPr>
            <a:spLocks noGrp="1" noChangeArrowheads="1"/>
          </p:cNvSpPr>
          <p:nvPr>
            <p:ph type="body" idx="1"/>
          </p:nvPr>
        </p:nvSpPr>
        <p:spPr>
          <a:xfrm>
            <a:off x="228600" y="1219200"/>
            <a:ext cx="8686800" cy="5257800"/>
          </a:xfrm>
        </p:spPr>
        <p:txBody>
          <a:bodyPr>
            <a:noAutofit/>
          </a:bodyPr>
          <a:lstStyle/>
          <a:p>
            <a:pPr>
              <a:spcBef>
                <a:spcPts val="1200"/>
              </a:spcBef>
            </a:pPr>
            <a:r>
              <a:rPr lang="en-US" sz="1800" dirty="0" smtClean="0"/>
              <a:t>The West Sacramento Levee Improvement Program (WSLIP) is a multiphase program for reducing flood risk in the City of West Sacramento (City)</a:t>
            </a:r>
          </a:p>
          <a:p>
            <a:pPr>
              <a:spcBef>
                <a:spcPts val="1200"/>
              </a:spcBef>
            </a:pPr>
            <a:r>
              <a:rPr lang="en-US" sz="1800" dirty="0" smtClean="0"/>
              <a:t>Three Early Implementation Projects (EIP) have been constructed by WSAFCA:</a:t>
            </a:r>
          </a:p>
          <a:p>
            <a:pPr lvl="1">
              <a:spcBef>
                <a:spcPts val="1200"/>
              </a:spcBef>
            </a:pPr>
            <a:r>
              <a:rPr lang="en-US" sz="1800" dirty="0" smtClean="0"/>
              <a:t>I Street Bridge (18336) – cutoff wall downstream of the bridge</a:t>
            </a:r>
          </a:p>
          <a:p>
            <a:pPr lvl="1">
              <a:spcBef>
                <a:spcPts val="1200"/>
              </a:spcBef>
            </a:pPr>
            <a:r>
              <a:rPr lang="en-US" sz="1800" dirty="0" smtClean="0"/>
              <a:t>CHP Academy (18313-1) – cutoff wall and slope flattening along Sac Bypass</a:t>
            </a:r>
          </a:p>
          <a:p>
            <a:pPr lvl="1">
              <a:spcBef>
                <a:spcPts val="1200"/>
              </a:spcBef>
            </a:pPr>
            <a:r>
              <a:rPr lang="en-US" sz="1800" dirty="0" smtClean="0"/>
              <a:t>The Rivers (18313-2) – cutoff wall and slope flattening along Sac River </a:t>
            </a:r>
          </a:p>
          <a:p>
            <a:pPr>
              <a:spcBef>
                <a:spcPts val="1200"/>
              </a:spcBef>
            </a:pPr>
            <a:r>
              <a:rPr lang="en-US" sz="1800" dirty="0" smtClean="0"/>
              <a:t>All three EIPs are located in the North Basin</a:t>
            </a:r>
          </a:p>
          <a:p>
            <a:pPr>
              <a:spcBef>
                <a:spcPts val="1200"/>
              </a:spcBef>
            </a:pPr>
            <a:r>
              <a:rPr lang="en-US" sz="1800" dirty="0" smtClean="0"/>
              <a:t>Levees surrounding the City protect over 11,000 acres, approximately 50,000 residents, and billions in infrastructure</a:t>
            </a:r>
          </a:p>
          <a:p>
            <a:pPr>
              <a:spcBef>
                <a:spcPts val="1200"/>
              </a:spcBef>
            </a:pPr>
            <a:r>
              <a:rPr lang="en-US" sz="1800" dirty="0" smtClean="0"/>
              <a:t>100-year event </a:t>
            </a:r>
            <a:r>
              <a:rPr lang="en-US" sz="1800" dirty="0" smtClean="0">
                <a:solidFill>
                  <a:schemeClr val="tx1">
                    <a:lumMod val="85000"/>
                  </a:schemeClr>
                </a:solidFill>
              </a:rPr>
              <a:t>(believed to fail the Southport levee in its current condition) </a:t>
            </a:r>
            <a:r>
              <a:rPr lang="en-US" sz="1800" dirty="0" smtClean="0"/>
              <a:t>could prevent timely and safe evacuation for its inhabitants</a:t>
            </a:r>
          </a:p>
          <a:p>
            <a:pPr>
              <a:spcBef>
                <a:spcPts val="1200"/>
              </a:spcBef>
            </a:pPr>
            <a:r>
              <a:rPr lang="en-US" sz="1800" dirty="0" smtClean="0"/>
              <a:t>In order for the City to be compliant with federal and State standards, improvements are needed to reduce the current level of flood risk</a:t>
            </a:r>
            <a:endParaRPr lang="en-US" sz="1700" dirty="0" smtClean="0"/>
          </a:p>
        </p:txBody>
      </p:sp>
      <p:sp>
        <p:nvSpPr>
          <p:cNvPr id="5" name="Slide Number Placeholder 4"/>
          <p:cNvSpPr>
            <a:spLocks noGrp="1"/>
          </p:cNvSpPr>
          <p:nvPr>
            <p:ph type="sldNum" sz="quarter" idx="4"/>
          </p:nvPr>
        </p:nvSpPr>
        <p:spPr/>
        <p:txBody>
          <a:bodyPr/>
          <a:lstStyle/>
          <a:p>
            <a:fld id="{9F1FB2E3-2BB6-40B9-8235-D524E987E6E0}"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7219">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152400" y="1295400"/>
            <a:ext cx="8839200" cy="5181600"/>
          </a:xfrm>
        </p:spPr>
        <p:txBody>
          <a:bodyPr>
            <a:noAutofit/>
          </a:bodyPr>
          <a:lstStyle/>
          <a:p>
            <a:pPr>
              <a:spcBef>
                <a:spcPts val="600"/>
              </a:spcBef>
              <a:buNone/>
            </a:pPr>
            <a:r>
              <a:rPr lang="en-US" sz="1700" u="sng" dirty="0" smtClean="0">
                <a:solidFill>
                  <a:srgbClr val="FFC000"/>
                </a:solidFill>
              </a:rPr>
              <a:t>Board staff has reviewed the following technical documents provided by WSAFCA</a:t>
            </a:r>
            <a:r>
              <a:rPr lang="en-US" sz="1700" dirty="0" smtClean="0">
                <a:solidFill>
                  <a:srgbClr val="FFC000"/>
                </a:solidFill>
              </a:rPr>
              <a:t>:</a:t>
            </a:r>
          </a:p>
          <a:p>
            <a:pPr lvl="0">
              <a:spcBef>
                <a:spcPts val="600"/>
              </a:spcBef>
            </a:pPr>
            <a:r>
              <a:rPr lang="en-US" sz="1700" dirty="0" smtClean="0"/>
              <a:t>65 % </a:t>
            </a:r>
            <a:r>
              <a:rPr lang="en-US" sz="1700" dirty="0"/>
              <a:t>Design Submittal</a:t>
            </a:r>
          </a:p>
          <a:p>
            <a:pPr lvl="0">
              <a:spcBef>
                <a:spcPts val="600"/>
              </a:spcBef>
            </a:pPr>
            <a:r>
              <a:rPr lang="en-US" sz="1700" dirty="0"/>
              <a:t>Draft 408 Project Summary Report</a:t>
            </a:r>
          </a:p>
          <a:p>
            <a:pPr lvl="0">
              <a:spcBef>
                <a:spcPts val="600"/>
              </a:spcBef>
            </a:pPr>
            <a:r>
              <a:rPr lang="en-US" sz="1700" dirty="0"/>
              <a:t>65% Design Documentation Report</a:t>
            </a:r>
          </a:p>
          <a:p>
            <a:pPr lvl="0">
              <a:spcBef>
                <a:spcPts val="600"/>
              </a:spcBef>
            </a:pPr>
            <a:r>
              <a:rPr lang="en-US" sz="1700" dirty="0"/>
              <a:t>Hydraulic Impact Analysis Report for the Southport Sacramento River EIP</a:t>
            </a:r>
          </a:p>
          <a:p>
            <a:pPr lvl="0">
              <a:spcBef>
                <a:spcPts val="600"/>
              </a:spcBef>
            </a:pPr>
            <a:r>
              <a:rPr lang="en-US" sz="1700" dirty="0"/>
              <a:t>Conditional Risk Analysis for the WSLIP</a:t>
            </a:r>
          </a:p>
          <a:p>
            <a:pPr>
              <a:spcBef>
                <a:spcPts val="1800"/>
              </a:spcBef>
              <a:buNone/>
            </a:pPr>
            <a:r>
              <a:rPr lang="en-US" sz="1700" u="sng" dirty="0" smtClean="0">
                <a:solidFill>
                  <a:srgbClr val="FFC000"/>
                </a:solidFill>
              </a:rPr>
              <a:t>Work proposed</a:t>
            </a:r>
            <a:r>
              <a:rPr lang="en-US" sz="1700" dirty="0" smtClean="0">
                <a:solidFill>
                  <a:srgbClr val="FFC000"/>
                </a:solidFill>
              </a:rPr>
              <a:t>:</a:t>
            </a:r>
          </a:p>
          <a:p>
            <a:pPr lvl="0">
              <a:spcBef>
                <a:spcPts val="600"/>
              </a:spcBef>
            </a:pPr>
            <a:r>
              <a:rPr lang="en-US" sz="1700" dirty="0" smtClean="0">
                <a:sym typeface="Wingdings" pitchFamily="2" charset="2"/>
              </a:rPr>
              <a:t>Project includes approximately 1.5 miles of strengthen-in-place measures and 4 miles of setback or adjacent levee measures (divided into 7 segments) including:</a:t>
            </a:r>
          </a:p>
          <a:p>
            <a:pPr lvl="1">
              <a:spcBef>
                <a:spcPts val="200"/>
              </a:spcBef>
            </a:pPr>
            <a:r>
              <a:rPr lang="en-US" sz="1700" dirty="0" smtClean="0">
                <a:sym typeface="Wingdings" pitchFamily="2" charset="2"/>
              </a:rPr>
              <a:t>Installation of slurry walls and seepage berms</a:t>
            </a:r>
          </a:p>
          <a:p>
            <a:pPr lvl="1">
              <a:spcBef>
                <a:spcPts val="200"/>
              </a:spcBef>
            </a:pPr>
            <a:r>
              <a:rPr lang="en-US" sz="1700" dirty="0" smtClean="0">
                <a:sym typeface="Wingdings" pitchFamily="2" charset="2"/>
              </a:rPr>
              <a:t>Placement of rock slope protection</a:t>
            </a:r>
          </a:p>
          <a:p>
            <a:pPr lvl="1">
              <a:spcBef>
                <a:spcPts val="200"/>
              </a:spcBef>
            </a:pPr>
            <a:r>
              <a:rPr lang="en-US" sz="1700" dirty="0" smtClean="0">
                <a:sym typeface="Wingdings" pitchFamily="2" charset="2"/>
              </a:rPr>
              <a:t>Construction of adjacent and setback levees</a:t>
            </a:r>
          </a:p>
          <a:p>
            <a:pPr lvl="1">
              <a:spcBef>
                <a:spcPts val="200"/>
              </a:spcBef>
            </a:pPr>
            <a:r>
              <a:rPr lang="en-US" sz="1700" dirty="0" smtClean="0">
                <a:sym typeface="Wingdings" pitchFamily="2" charset="2"/>
              </a:rPr>
              <a:t>Degradation / Breeching of a portion of existing Project Levee</a:t>
            </a:r>
          </a:p>
          <a:p>
            <a:pPr lvl="1">
              <a:spcBef>
                <a:spcPts val="200"/>
              </a:spcBef>
            </a:pPr>
            <a:r>
              <a:rPr lang="en-US" sz="1700" dirty="0" smtClean="0">
                <a:sym typeface="Wingdings" pitchFamily="2" charset="2"/>
              </a:rPr>
              <a:t>Setback are floodway enlargement and enhancement</a:t>
            </a:r>
          </a:p>
          <a:p>
            <a:pPr lvl="1">
              <a:spcBef>
                <a:spcPts val="200"/>
              </a:spcBef>
            </a:pPr>
            <a:r>
              <a:rPr lang="en-US" sz="1700" dirty="0" smtClean="0">
                <a:sym typeface="Wingdings" pitchFamily="2" charset="2"/>
              </a:rPr>
              <a:t>Removal and / or relocation of utilities and encroachments</a:t>
            </a:r>
          </a:p>
          <a:p>
            <a:pPr>
              <a:spcBef>
                <a:spcPts val="1000"/>
              </a:spcBef>
            </a:pPr>
            <a:r>
              <a:rPr lang="en-US" sz="1700" dirty="0" smtClean="0">
                <a:sym typeface="Wingdings" pitchFamily="2" charset="2"/>
              </a:rPr>
              <a:t>Construction is intended to be phased to mitigate impacts and reduce risk</a:t>
            </a:r>
          </a:p>
        </p:txBody>
      </p:sp>
      <p:sp>
        <p:nvSpPr>
          <p:cNvPr id="2" name="Title 1"/>
          <p:cNvSpPr>
            <a:spLocks noGrp="1"/>
          </p:cNvSpPr>
          <p:nvPr>
            <p:ph type="title"/>
          </p:nvPr>
        </p:nvSpPr>
        <p:spPr/>
        <p:txBody>
          <a:bodyPr/>
          <a:lstStyle/>
          <a:p>
            <a:r>
              <a:rPr lang="en-US" dirty="0" smtClean="0">
                <a:solidFill>
                  <a:schemeClr val="tx1"/>
                </a:solidFill>
              </a:rPr>
              <a:t>PROJECT DESIGN</a:t>
            </a:r>
            <a:endParaRPr lang="en-US" dirty="0">
              <a:solidFill>
                <a:schemeClr val="tx1"/>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93702" y="4191000"/>
            <a:ext cx="993098" cy="1143000"/>
          </a:xfrm>
          <a:prstGeom prst="rect">
            <a:avLst/>
          </a:prstGeom>
          <a:noFill/>
          <a:ln w="63500">
            <a:solidFill>
              <a:srgbClr val="7030A0">
                <a:alpha val="50000"/>
              </a:srgb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3702" y="5847573"/>
            <a:ext cx="993098" cy="501202"/>
          </a:xfrm>
          <a:prstGeom prst="rect">
            <a:avLst/>
          </a:prstGeom>
          <a:noFill/>
          <a:ln w="63500">
            <a:solidFill>
              <a:srgbClr val="00B050">
                <a:alpha val="50000"/>
              </a:srgb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28800" y="228600"/>
            <a:ext cx="5495144" cy="6324600"/>
          </a:xfrm>
          <a:prstGeom prst="rect">
            <a:avLst/>
          </a:prstGeom>
          <a:noFill/>
          <a:ln w="63500">
            <a:solidFill>
              <a:srgbClr val="7030A0">
                <a:alpha val="50000"/>
              </a:srgb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srcRect/>
          <a:stretch>
            <a:fillRect/>
          </a:stretch>
        </p:blipFill>
        <p:spPr bwMode="auto">
          <a:xfrm>
            <a:off x="1981200" y="381000"/>
            <a:ext cx="533400" cy="346765"/>
          </a:xfrm>
          <a:prstGeom prst="rect">
            <a:avLst/>
          </a:prstGeom>
          <a:noFill/>
          <a:ln w="63500">
            <a:solidFill>
              <a:srgbClr val="00B0F0">
                <a:alpha val="50000"/>
              </a:srgbClr>
            </a:solidFill>
            <a:miter lim="800000"/>
            <a:headEnd/>
            <a:tailEnd/>
          </a:ln>
        </p:spPr>
      </p:pic>
      <p:pic>
        <p:nvPicPr>
          <p:cNvPr id="12" name="Picture 3"/>
          <p:cNvPicPr>
            <a:picLocks noChangeAspect="1" noChangeArrowheads="1"/>
          </p:cNvPicPr>
          <p:nvPr/>
        </p:nvPicPr>
        <p:blipFill>
          <a:blip r:embed="rId6" cstate="print"/>
          <a:srcRect/>
          <a:stretch>
            <a:fillRect/>
          </a:stretch>
        </p:blipFill>
        <p:spPr bwMode="auto">
          <a:xfrm>
            <a:off x="2667000" y="381000"/>
            <a:ext cx="558197" cy="228600"/>
          </a:xfrm>
          <a:prstGeom prst="rect">
            <a:avLst/>
          </a:prstGeom>
          <a:noFill/>
          <a:ln w="63500">
            <a:solidFill>
              <a:srgbClr val="FFFF00">
                <a:alpha val="50000"/>
              </a:srgbClr>
            </a:solidFill>
            <a:miter lim="800000"/>
            <a:headEnd/>
            <a:tailEnd/>
          </a:ln>
        </p:spPr>
      </p:pic>
      <p:sp>
        <p:nvSpPr>
          <p:cNvPr id="13" name="TextBox 12"/>
          <p:cNvSpPr txBox="1"/>
          <p:nvPr/>
        </p:nvSpPr>
        <p:spPr>
          <a:xfrm>
            <a:off x="2895600" y="5867400"/>
            <a:ext cx="2362200" cy="553998"/>
          </a:xfrm>
          <a:prstGeom prst="rect">
            <a:avLst/>
          </a:prstGeom>
          <a:solidFill>
            <a:srgbClr val="FF0000">
              <a:alpha val="70000"/>
            </a:srgbClr>
          </a:solidFill>
        </p:spPr>
        <p:txBody>
          <a:bodyPr wrap="square" rtlCol="0">
            <a:spAutoFit/>
          </a:bodyPr>
          <a:lstStyle/>
          <a:p>
            <a:r>
              <a:rPr lang="en-US" sz="1000" b="1" u="sng" dirty="0" smtClean="0">
                <a:latin typeface="Calibri" pitchFamily="34" charset="0"/>
                <a:cs typeface="Calibri" pitchFamily="34" charset="0"/>
              </a:rPr>
              <a:t>A</a:t>
            </a:r>
          </a:p>
          <a:p>
            <a:r>
              <a:rPr lang="en-US" sz="1000" b="1" dirty="0" smtClean="0">
                <a:latin typeface="Calibri" pitchFamily="34" charset="0"/>
                <a:cs typeface="Calibri" pitchFamily="34" charset="0"/>
              </a:rPr>
              <a:t>Strengthen-in-place (slope flattening, slurry cutoff wall, rock slope protection.</a:t>
            </a:r>
            <a:endParaRPr lang="en-US" sz="1000" b="1" dirty="0">
              <a:latin typeface="Calibri" pitchFamily="34" charset="0"/>
              <a:cs typeface="Calibri" pitchFamily="34" charset="0"/>
            </a:endParaRPr>
          </a:p>
        </p:txBody>
      </p:sp>
      <p:sp>
        <p:nvSpPr>
          <p:cNvPr id="16" name="TextBox 15"/>
          <p:cNvSpPr txBox="1"/>
          <p:nvPr/>
        </p:nvSpPr>
        <p:spPr>
          <a:xfrm>
            <a:off x="2590800" y="3028890"/>
            <a:ext cx="2057400" cy="400110"/>
          </a:xfrm>
          <a:prstGeom prst="rect">
            <a:avLst/>
          </a:prstGeom>
          <a:solidFill>
            <a:srgbClr val="92D050">
              <a:alpha val="70000"/>
            </a:srgbClr>
          </a:solidFill>
        </p:spPr>
        <p:txBody>
          <a:bodyPr wrap="square" rtlCol="0">
            <a:spAutoFit/>
          </a:bodyPr>
          <a:lstStyle/>
          <a:p>
            <a:r>
              <a:rPr lang="en-US" sz="1000" b="1" u="sng" dirty="0" smtClean="0">
                <a:latin typeface="Calibri" pitchFamily="34" charset="0"/>
                <a:cs typeface="Calibri" pitchFamily="34" charset="0"/>
              </a:rPr>
              <a:t>D</a:t>
            </a:r>
          </a:p>
          <a:p>
            <a:r>
              <a:rPr lang="en-US" sz="1000" b="1" dirty="0" smtClean="0">
                <a:latin typeface="Calibri" pitchFamily="34" charset="0"/>
                <a:cs typeface="Calibri" pitchFamily="34" charset="0"/>
              </a:rPr>
              <a:t>Setback levee and slurry cutoff wall</a:t>
            </a:r>
            <a:endParaRPr lang="en-US" sz="1000" b="1" dirty="0">
              <a:latin typeface="Calibri" pitchFamily="34" charset="0"/>
              <a:cs typeface="Calibri" pitchFamily="34" charset="0"/>
            </a:endParaRPr>
          </a:p>
        </p:txBody>
      </p:sp>
      <p:sp>
        <p:nvSpPr>
          <p:cNvPr id="17" name="TextBox 16"/>
          <p:cNvSpPr txBox="1"/>
          <p:nvPr/>
        </p:nvSpPr>
        <p:spPr>
          <a:xfrm>
            <a:off x="3505200" y="2133600"/>
            <a:ext cx="1752600" cy="553998"/>
          </a:xfrm>
          <a:prstGeom prst="rect">
            <a:avLst/>
          </a:prstGeom>
          <a:solidFill>
            <a:srgbClr val="00B050">
              <a:alpha val="70000"/>
            </a:srgbClr>
          </a:solidFill>
        </p:spPr>
        <p:txBody>
          <a:bodyPr wrap="square" rtlCol="0">
            <a:spAutoFit/>
          </a:bodyPr>
          <a:lstStyle/>
          <a:p>
            <a:r>
              <a:rPr lang="en-US" sz="1000" b="1" u="sng" dirty="0" smtClean="0">
                <a:latin typeface="Calibri" pitchFamily="34" charset="0"/>
                <a:cs typeface="Calibri" pitchFamily="34" charset="0"/>
              </a:rPr>
              <a:t>E</a:t>
            </a:r>
          </a:p>
          <a:p>
            <a:r>
              <a:rPr lang="en-US" sz="1000" b="1" dirty="0" smtClean="0">
                <a:latin typeface="Calibri" pitchFamily="34" charset="0"/>
                <a:cs typeface="Calibri" pitchFamily="34" charset="0"/>
              </a:rPr>
              <a:t>Setback levee, slurry cutoff wall, landside seepage berm</a:t>
            </a:r>
            <a:endParaRPr lang="en-US" sz="1000" b="1" dirty="0">
              <a:latin typeface="Calibri" pitchFamily="34" charset="0"/>
              <a:cs typeface="Calibri" pitchFamily="34" charset="0"/>
            </a:endParaRPr>
          </a:p>
        </p:txBody>
      </p:sp>
      <p:sp>
        <p:nvSpPr>
          <p:cNvPr id="18" name="TextBox 17"/>
          <p:cNvSpPr txBox="1"/>
          <p:nvPr/>
        </p:nvSpPr>
        <p:spPr>
          <a:xfrm>
            <a:off x="4343400" y="1524000"/>
            <a:ext cx="1905000" cy="553998"/>
          </a:xfrm>
          <a:prstGeom prst="rect">
            <a:avLst/>
          </a:prstGeom>
          <a:solidFill>
            <a:srgbClr val="0070C0">
              <a:alpha val="70000"/>
            </a:srgbClr>
          </a:solidFill>
        </p:spPr>
        <p:txBody>
          <a:bodyPr wrap="square" rtlCol="0">
            <a:spAutoFit/>
          </a:bodyPr>
          <a:lstStyle/>
          <a:p>
            <a:r>
              <a:rPr lang="en-US" sz="1000" b="1" u="sng" dirty="0" smtClean="0">
                <a:latin typeface="Calibri" pitchFamily="34" charset="0"/>
                <a:cs typeface="Calibri" pitchFamily="34" charset="0"/>
              </a:rPr>
              <a:t>F</a:t>
            </a:r>
          </a:p>
          <a:p>
            <a:r>
              <a:rPr lang="en-US" sz="1000" b="1" dirty="0" smtClean="0">
                <a:latin typeface="Calibri" pitchFamily="34" charset="0"/>
                <a:cs typeface="Calibri" pitchFamily="34" charset="0"/>
              </a:rPr>
              <a:t>Setback levee, slurry cutoff wall, landside seepage berm</a:t>
            </a:r>
            <a:endParaRPr lang="en-US" sz="1000" b="1" dirty="0">
              <a:latin typeface="Calibri" pitchFamily="34" charset="0"/>
              <a:cs typeface="Calibri" pitchFamily="34" charset="0"/>
            </a:endParaRPr>
          </a:p>
        </p:txBody>
      </p:sp>
      <p:sp>
        <p:nvSpPr>
          <p:cNvPr id="19" name="TextBox 18"/>
          <p:cNvSpPr txBox="1"/>
          <p:nvPr/>
        </p:nvSpPr>
        <p:spPr>
          <a:xfrm>
            <a:off x="4572000" y="457200"/>
            <a:ext cx="1676400" cy="553998"/>
          </a:xfrm>
          <a:prstGeom prst="rect">
            <a:avLst/>
          </a:prstGeom>
          <a:solidFill>
            <a:srgbClr val="7030A0">
              <a:alpha val="70000"/>
            </a:srgbClr>
          </a:solidFill>
        </p:spPr>
        <p:txBody>
          <a:bodyPr wrap="square" rtlCol="0">
            <a:spAutoFit/>
          </a:bodyPr>
          <a:lstStyle/>
          <a:p>
            <a:r>
              <a:rPr lang="en-US" sz="1000" b="1" u="sng" dirty="0" smtClean="0">
                <a:latin typeface="Calibri" pitchFamily="34" charset="0"/>
                <a:cs typeface="Calibri" pitchFamily="34" charset="0"/>
              </a:rPr>
              <a:t>G</a:t>
            </a:r>
          </a:p>
          <a:p>
            <a:r>
              <a:rPr lang="en-US" sz="1000" b="1" dirty="0" smtClean="0">
                <a:latin typeface="Calibri" pitchFamily="34" charset="0"/>
                <a:cs typeface="Calibri" pitchFamily="34" charset="0"/>
              </a:rPr>
              <a:t>Adjacent levee, slurry cutoff wall, rock slope protection</a:t>
            </a:r>
            <a:endParaRPr lang="en-US" sz="1000" b="1" dirty="0">
              <a:latin typeface="Calibri" pitchFamily="34" charset="0"/>
              <a:cs typeface="Calibri" pitchFamily="34" charset="0"/>
            </a:endParaRPr>
          </a:p>
        </p:txBody>
      </p:sp>
      <p:sp>
        <p:nvSpPr>
          <p:cNvPr id="20" name="Freeform 19"/>
          <p:cNvSpPr/>
          <p:nvPr/>
        </p:nvSpPr>
        <p:spPr>
          <a:xfrm>
            <a:off x="2304661" y="5225143"/>
            <a:ext cx="671804" cy="1324947"/>
          </a:xfrm>
          <a:custGeom>
            <a:avLst/>
            <a:gdLst>
              <a:gd name="connsiteX0" fmla="*/ 485192 w 671804"/>
              <a:gd name="connsiteY0" fmla="*/ 0 h 1324947"/>
              <a:gd name="connsiteX1" fmla="*/ 0 w 671804"/>
              <a:gd name="connsiteY1" fmla="*/ 1324947 h 1324947"/>
              <a:gd name="connsiteX2" fmla="*/ 223935 w 671804"/>
              <a:gd name="connsiteY2" fmla="*/ 1306286 h 1324947"/>
              <a:gd name="connsiteX3" fmla="*/ 671804 w 671804"/>
              <a:gd name="connsiteY3" fmla="*/ 93306 h 1324947"/>
              <a:gd name="connsiteX4" fmla="*/ 485192 w 671804"/>
              <a:gd name="connsiteY4" fmla="*/ 0 h 1324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804" h="1324947">
                <a:moveTo>
                  <a:pt x="485192" y="0"/>
                </a:moveTo>
                <a:lnTo>
                  <a:pt x="0" y="1324947"/>
                </a:lnTo>
                <a:lnTo>
                  <a:pt x="223935" y="1306286"/>
                </a:lnTo>
                <a:lnTo>
                  <a:pt x="671804" y="93306"/>
                </a:lnTo>
                <a:lnTo>
                  <a:pt x="485192" y="0"/>
                </a:lnTo>
                <a:close/>
              </a:path>
            </a:pathLst>
          </a:custGeom>
          <a:solidFill>
            <a:srgbClr val="C0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2864498" y="4441371"/>
            <a:ext cx="1707502" cy="895739"/>
          </a:xfrm>
          <a:custGeom>
            <a:avLst/>
            <a:gdLst>
              <a:gd name="connsiteX0" fmla="*/ 1651518 w 1707502"/>
              <a:gd name="connsiteY0" fmla="*/ 0 h 895739"/>
              <a:gd name="connsiteX1" fmla="*/ 1222310 w 1707502"/>
              <a:gd name="connsiteY1" fmla="*/ 46653 h 895739"/>
              <a:gd name="connsiteX2" fmla="*/ 718457 w 1707502"/>
              <a:gd name="connsiteY2" fmla="*/ 167951 h 895739"/>
              <a:gd name="connsiteX3" fmla="*/ 578498 w 1707502"/>
              <a:gd name="connsiteY3" fmla="*/ 326572 h 895739"/>
              <a:gd name="connsiteX4" fmla="*/ 261257 w 1707502"/>
              <a:gd name="connsiteY4" fmla="*/ 447870 h 895739"/>
              <a:gd name="connsiteX5" fmla="*/ 186612 w 1707502"/>
              <a:gd name="connsiteY5" fmla="*/ 597160 h 895739"/>
              <a:gd name="connsiteX6" fmla="*/ 65314 w 1707502"/>
              <a:gd name="connsiteY6" fmla="*/ 727788 h 895739"/>
              <a:gd name="connsiteX7" fmla="*/ 0 w 1707502"/>
              <a:gd name="connsiteY7" fmla="*/ 839756 h 895739"/>
              <a:gd name="connsiteX8" fmla="*/ 139959 w 1707502"/>
              <a:gd name="connsiteY8" fmla="*/ 895739 h 895739"/>
              <a:gd name="connsiteX9" fmla="*/ 849086 w 1707502"/>
              <a:gd name="connsiteY9" fmla="*/ 559837 h 895739"/>
              <a:gd name="connsiteX10" fmla="*/ 1427584 w 1707502"/>
              <a:gd name="connsiteY10" fmla="*/ 429209 h 895739"/>
              <a:gd name="connsiteX11" fmla="*/ 1707502 w 1707502"/>
              <a:gd name="connsiteY11" fmla="*/ 382556 h 895739"/>
              <a:gd name="connsiteX12" fmla="*/ 1651518 w 1707502"/>
              <a:gd name="connsiteY12" fmla="*/ 0 h 89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07502" h="895739">
                <a:moveTo>
                  <a:pt x="1651518" y="0"/>
                </a:moveTo>
                <a:lnTo>
                  <a:pt x="1222310" y="46653"/>
                </a:lnTo>
                <a:lnTo>
                  <a:pt x="718457" y="167951"/>
                </a:lnTo>
                <a:lnTo>
                  <a:pt x="578498" y="326572"/>
                </a:lnTo>
                <a:lnTo>
                  <a:pt x="261257" y="447870"/>
                </a:lnTo>
                <a:lnTo>
                  <a:pt x="186612" y="597160"/>
                </a:lnTo>
                <a:lnTo>
                  <a:pt x="65314" y="727788"/>
                </a:lnTo>
                <a:lnTo>
                  <a:pt x="0" y="839756"/>
                </a:lnTo>
                <a:lnTo>
                  <a:pt x="139959" y="895739"/>
                </a:lnTo>
                <a:lnTo>
                  <a:pt x="849086" y="559837"/>
                </a:lnTo>
                <a:lnTo>
                  <a:pt x="1427584" y="429209"/>
                </a:lnTo>
                <a:lnTo>
                  <a:pt x="1707502" y="382556"/>
                </a:lnTo>
                <a:lnTo>
                  <a:pt x="1651518" y="0"/>
                </a:lnTo>
                <a:close/>
              </a:path>
            </a:pathLst>
          </a:cu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4544008" y="3601616"/>
            <a:ext cx="1063690" cy="1268964"/>
          </a:xfrm>
          <a:custGeom>
            <a:avLst/>
            <a:gdLst>
              <a:gd name="connsiteX0" fmla="*/ 149290 w 1063690"/>
              <a:gd name="connsiteY0" fmla="*/ 46653 h 1268964"/>
              <a:gd name="connsiteX1" fmla="*/ 65314 w 1063690"/>
              <a:gd name="connsiteY1" fmla="*/ 74645 h 1268964"/>
              <a:gd name="connsiteX2" fmla="*/ 111968 w 1063690"/>
              <a:gd name="connsiteY2" fmla="*/ 270588 h 1268964"/>
              <a:gd name="connsiteX3" fmla="*/ 391886 w 1063690"/>
              <a:gd name="connsiteY3" fmla="*/ 625151 h 1268964"/>
              <a:gd name="connsiteX4" fmla="*/ 457200 w 1063690"/>
              <a:gd name="connsiteY4" fmla="*/ 727788 h 1268964"/>
              <a:gd name="connsiteX5" fmla="*/ 373225 w 1063690"/>
              <a:gd name="connsiteY5" fmla="*/ 811764 h 1268964"/>
              <a:gd name="connsiteX6" fmla="*/ 0 w 1063690"/>
              <a:gd name="connsiteY6" fmla="*/ 849086 h 1268964"/>
              <a:gd name="connsiteX7" fmla="*/ 9331 w 1063690"/>
              <a:gd name="connsiteY7" fmla="*/ 1268964 h 1268964"/>
              <a:gd name="connsiteX8" fmla="*/ 401216 w 1063690"/>
              <a:gd name="connsiteY8" fmla="*/ 1250302 h 1268964"/>
              <a:gd name="connsiteX9" fmla="*/ 737119 w 1063690"/>
              <a:gd name="connsiteY9" fmla="*/ 1175657 h 1268964"/>
              <a:gd name="connsiteX10" fmla="*/ 942392 w 1063690"/>
              <a:gd name="connsiteY10" fmla="*/ 1073021 h 1268964"/>
              <a:gd name="connsiteX11" fmla="*/ 1063690 w 1063690"/>
              <a:gd name="connsiteY11" fmla="*/ 914400 h 1268964"/>
              <a:gd name="connsiteX12" fmla="*/ 1026368 w 1063690"/>
              <a:gd name="connsiteY12" fmla="*/ 681135 h 1268964"/>
              <a:gd name="connsiteX13" fmla="*/ 727788 w 1063690"/>
              <a:gd name="connsiteY13" fmla="*/ 335902 h 1268964"/>
              <a:gd name="connsiteX14" fmla="*/ 410547 w 1063690"/>
              <a:gd name="connsiteY14" fmla="*/ 0 h 1268964"/>
              <a:gd name="connsiteX15" fmla="*/ 149290 w 1063690"/>
              <a:gd name="connsiteY15" fmla="*/ 46653 h 126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3690" h="1268964">
                <a:moveTo>
                  <a:pt x="149290" y="46653"/>
                </a:moveTo>
                <a:lnTo>
                  <a:pt x="65314" y="74645"/>
                </a:lnTo>
                <a:lnTo>
                  <a:pt x="111968" y="270588"/>
                </a:lnTo>
                <a:lnTo>
                  <a:pt x="391886" y="625151"/>
                </a:lnTo>
                <a:lnTo>
                  <a:pt x="457200" y="727788"/>
                </a:lnTo>
                <a:lnTo>
                  <a:pt x="373225" y="811764"/>
                </a:lnTo>
                <a:lnTo>
                  <a:pt x="0" y="849086"/>
                </a:lnTo>
                <a:lnTo>
                  <a:pt x="9331" y="1268964"/>
                </a:lnTo>
                <a:lnTo>
                  <a:pt x="401216" y="1250302"/>
                </a:lnTo>
                <a:lnTo>
                  <a:pt x="737119" y="1175657"/>
                </a:lnTo>
                <a:lnTo>
                  <a:pt x="942392" y="1073021"/>
                </a:lnTo>
                <a:lnTo>
                  <a:pt x="1063690" y="914400"/>
                </a:lnTo>
                <a:lnTo>
                  <a:pt x="1026368" y="681135"/>
                </a:lnTo>
                <a:lnTo>
                  <a:pt x="727788" y="335902"/>
                </a:lnTo>
                <a:lnTo>
                  <a:pt x="410547" y="0"/>
                </a:lnTo>
                <a:lnTo>
                  <a:pt x="149290" y="46653"/>
                </a:lnTo>
                <a:close/>
              </a:path>
            </a:pathLst>
          </a:cu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05000" y="4038600"/>
            <a:ext cx="2362200" cy="553998"/>
          </a:xfrm>
          <a:prstGeom prst="rect">
            <a:avLst/>
          </a:prstGeom>
          <a:solidFill>
            <a:srgbClr val="FFC000">
              <a:alpha val="70000"/>
            </a:srgbClr>
          </a:solidFill>
        </p:spPr>
        <p:txBody>
          <a:bodyPr wrap="square" rtlCol="0">
            <a:spAutoFit/>
          </a:bodyPr>
          <a:lstStyle/>
          <a:p>
            <a:r>
              <a:rPr lang="en-US" sz="1000" b="1" u="sng" dirty="0" smtClean="0">
                <a:latin typeface="Calibri" pitchFamily="34" charset="0"/>
                <a:cs typeface="Calibri" pitchFamily="34" charset="0"/>
              </a:rPr>
              <a:t>B</a:t>
            </a:r>
          </a:p>
          <a:p>
            <a:r>
              <a:rPr lang="en-US" sz="1000" b="1" dirty="0" smtClean="0">
                <a:latin typeface="Calibri" pitchFamily="34" charset="0"/>
                <a:cs typeface="Calibri" pitchFamily="34" charset="0"/>
              </a:rPr>
              <a:t>Adjacent levee, slurry cutoff wall, rock slope protection, landside seepage berm</a:t>
            </a:r>
            <a:endParaRPr lang="en-US" sz="1000" b="1" dirty="0">
              <a:latin typeface="Calibri" pitchFamily="34" charset="0"/>
              <a:cs typeface="Calibri" pitchFamily="34" charset="0"/>
            </a:endParaRPr>
          </a:p>
        </p:txBody>
      </p:sp>
      <p:sp>
        <p:nvSpPr>
          <p:cNvPr id="15" name="TextBox 14"/>
          <p:cNvSpPr txBox="1"/>
          <p:nvPr/>
        </p:nvSpPr>
        <p:spPr>
          <a:xfrm>
            <a:off x="5334000" y="4495800"/>
            <a:ext cx="1905000" cy="553998"/>
          </a:xfrm>
          <a:prstGeom prst="rect">
            <a:avLst/>
          </a:prstGeom>
          <a:solidFill>
            <a:srgbClr val="FFFF00">
              <a:alpha val="70000"/>
            </a:srgbClr>
          </a:solidFill>
        </p:spPr>
        <p:txBody>
          <a:bodyPr wrap="square" rtlCol="0">
            <a:spAutoFit/>
          </a:bodyPr>
          <a:lstStyle/>
          <a:p>
            <a:r>
              <a:rPr lang="en-US" sz="1000" b="1" u="sng" dirty="0" smtClean="0">
                <a:latin typeface="Calibri" pitchFamily="34" charset="0"/>
                <a:cs typeface="Calibri" pitchFamily="34" charset="0"/>
              </a:rPr>
              <a:t>C</a:t>
            </a:r>
          </a:p>
          <a:p>
            <a:r>
              <a:rPr lang="en-US" sz="1000" b="1" dirty="0" smtClean="0">
                <a:latin typeface="Calibri" pitchFamily="34" charset="0"/>
                <a:cs typeface="Calibri" pitchFamily="34" charset="0"/>
              </a:rPr>
              <a:t>Setback levee, slurry cutoff wall, landside seepage berm</a:t>
            </a:r>
            <a:endParaRPr lang="en-US" sz="1000" b="1" dirty="0">
              <a:latin typeface="Calibri" pitchFamily="34" charset="0"/>
              <a:cs typeface="Calibri" pitchFamily="34" charset="0"/>
            </a:endParaRPr>
          </a:p>
        </p:txBody>
      </p:sp>
      <p:sp>
        <p:nvSpPr>
          <p:cNvPr id="24" name="Freeform 23"/>
          <p:cNvSpPr/>
          <p:nvPr/>
        </p:nvSpPr>
        <p:spPr>
          <a:xfrm>
            <a:off x="4646645" y="2864498"/>
            <a:ext cx="447869" cy="793102"/>
          </a:xfrm>
          <a:custGeom>
            <a:avLst/>
            <a:gdLst>
              <a:gd name="connsiteX0" fmla="*/ 251926 w 447869"/>
              <a:gd name="connsiteY0" fmla="*/ 0 h 793102"/>
              <a:gd name="connsiteX1" fmla="*/ 74645 w 447869"/>
              <a:gd name="connsiteY1" fmla="*/ 270588 h 793102"/>
              <a:gd name="connsiteX2" fmla="*/ 0 w 447869"/>
              <a:gd name="connsiteY2" fmla="*/ 559837 h 793102"/>
              <a:gd name="connsiteX3" fmla="*/ 37322 w 447869"/>
              <a:gd name="connsiteY3" fmla="*/ 793102 h 793102"/>
              <a:gd name="connsiteX4" fmla="*/ 354563 w 447869"/>
              <a:gd name="connsiteY4" fmla="*/ 681135 h 793102"/>
              <a:gd name="connsiteX5" fmla="*/ 354563 w 447869"/>
              <a:gd name="connsiteY5" fmla="*/ 447869 h 793102"/>
              <a:gd name="connsiteX6" fmla="*/ 447869 w 447869"/>
              <a:gd name="connsiteY6" fmla="*/ 223935 h 793102"/>
              <a:gd name="connsiteX7" fmla="*/ 251926 w 447869"/>
              <a:gd name="connsiteY7" fmla="*/ 0 h 79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869" h="793102">
                <a:moveTo>
                  <a:pt x="251926" y="0"/>
                </a:moveTo>
                <a:lnTo>
                  <a:pt x="74645" y="270588"/>
                </a:lnTo>
                <a:lnTo>
                  <a:pt x="0" y="559837"/>
                </a:lnTo>
                <a:lnTo>
                  <a:pt x="37322" y="793102"/>
                </a:lnTo>
                <a:lnTo>
                  <a:pt x="354563" y="681135"/>
                </a:lnTo>
                <a:lnTo>
                  <a:pt x="354563" y="447869"/>
                </a:lnTo>
                <a:lnTo>
                  <a:pt x="447869" y="223935"/>
                </a:lnTo>
                <a:lnTo>
                  <a:pt x="251926" y="0"/>
                </a:lnTo>
                <a:close/>
              </a:path>
            </a:pathLst>
          </a:cu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4898571" y="2267339"/>
            <a:ext cx="1026368" cy="765110"/>
          </a:xfrm>
          <a:custGeom>
            <a:avLst/>
            <a:gdLst>
              <a:gd name="connsiteX0" fmla="*/ 849086 w 1026368"/>
              <a:gd name="connsiteY0" fmla="*/ 0 h 765110"/>
              <a:gd name="connsiteX1" fmla="*/ 429209 w 1026368"/>
              <a:gd name="connsiteY1" fmla="*/ 149290 h 765110"/>
              <a:gd name="connsiteX2" fmla="*/ 205274 w 1026368"/>
              <a:gd name="connsiteY2" fmla="*/ 335902 h 765110"/>
              <a:gd name="connsiteX3" fmla="*/ 0 w 1026368"/>
              <a:gd name="connsiteY3" fmla="*/ 606490 h 765110"/>
              <a:gd name="connsiteX4" fmla="*/ 177282 w 1026368"/>
              <a:gd name="connsiteY4" fmla="*/ 765110 h 765110"/>
              <a:gd name="connsiteX5" fmla="*/ 447870 w 1026368"/>
              <a:gd name="connsiteY5" fmla="*/ 541175 h 765110"/>
              <a:gd name="connsiteX6" fmla="*/ 522515 w 1026368"/>
              <a:gd name="connsiteY6" fmla="*/ 447869 h 765110"/>
              <a:gd name="connsiteX7" fmla="*/ 746449 w 1026368"/>
              <a:gd name="connsiteY7" fmla="*/ 391885 h 765110"/>
              <a:gd name="connsiteX8" fmla="*/ 1026368 w 1026368"/>
              <a:gd name="connsiteY8" fmla="*/ 289249 h 765110"/>
              <a:gd name="connsiteX9" fmla="*/ 849086 w 1026368"/>
              <a:gd name="connsiteY9" fmla="*/ 0 h 76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368" h="765110">
                <a:moveTo>
                  <a:pt x="849086" y="0"/>
                </a:moveTo>
                <a:lnTo>
                  <a:pt x="429209" y="149290"/>
                </a:lnTo>
                <a:lnTo>
                  <a:pt x="205274" y="335902"/>
                </a:lnTo>
                <a:lnTo>
                  <a:pt x="0" y="606490"/>
                </a:lnTo>
                <a:lnTo>
                  <a:pt x="177282" y="765110"/>
                </a:lnTo>
                <a:lnTo>
                  <a:pt x="447870" y="541175"/>
                </a:lnTo>
                <a:lnTo>
                  <a:pt x="522515" y="447869"/>
                </a:lnTo>
                <a:lnTo>
                  <a:pt x="746449" y="391885"/>
                </a:lnTo>
                <a:lnTo>
                  <a:pt x="1026368" y="289249"/>
                </a:lnTo>
                <a:lnTo>
                  <a:pt x="849086" y="0"/>
                </a:lnTo>
                <a:close/>
              </a:path>
            </a:pathLst>
          </a:cu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5775649" y="998376"/>
            <a:ext cx="979714" cy="1567542"/>
          </a:xfrm>
          <a:custGeom>
            <a:avLst/>
            <a:gdLst>
              <a:gd name="connsiteX0" fmla="*/ 541175 w 979714"/>
              <a:gd name="connsiteY0" fmla="*/ 46653 h 1567542"/>
              <a:gd name="connsiteX1" fmla="*/ 531845 w 979714"/>
              <a:gd name="connsiteY1" fmla="*/ 345232 h 1567542"/>
              <a:gd name="connsiteX2" fmla="*/ 541175 w 979714"/>
              <a:gd name="connsiteY2" fmla="*/ 485191 h 1567542"/>
              <a:gd name="connsiteX3" fmla="*/ 569167 w 979714"/>
              <a:gd name="connsiteY3" fmla="*/ 597159 h 1567542"/>
              <a:gd name="connsiteX4" fmla="*/ 531845 w 979714"/>
              <a:gd name="connsiteY4" fmla="*/ 886408 h 1567542"/>
              <a:gd name="connsiteX5" fmla="*/ 335902 w 979714"/>
              <a:gd name="connsiteY5" fmla="*/ 1101012 h 1567542"/>
              <a:gd name="connsiteX6" fmla="*/ 0 w 979714"/>
              <a:gd name="connsiteY6" fmla="*/ 1306285 h 1567542"/>
              <a:gd name="connsiteX7" fmla="*/ 158620 w 979714"/>
              <a:gd name="connsiteY7" fmla="*/ 1567542 h 1567542"/>
              <a:gd name="connsiteX8" fmla="*/ 419878 w 979714"/>
              <a:gd name="connsiteY8" fmla="*/ 1390261 h 1567542"/>
              <a:gd name="connsiteX9" fmla="*/ 662473 w 979714"/>
              <a:gd name="connsiteY9" fmla="*/ 1324946 h 1567542"/>
              <a:gd name="connsiteX10" fmla="*/ 905069 w 979714"/>
              <a:gd name="connsiteY10" fmla="*/ 970383 h 1567542"/>
              <a:gd name="connsiteX11" fmla="*/ 979714 w 979714"/>
              <a:gd name="connsiteY11" fmla="*/ 578497 h 1567542"/>
              <a:gd name="connsiteX12" fmla="*/ 867747 w 979714"/>
              <a:gd name="connsiteY12" fmla="*/ 158620 h 1567542"/>
              <a:gd name="connsiteX13" fmla="*/ 765110 w 979714"/>
              <a:gd name="connsiteY13" fmla="*/ 0 h 1567542"/>
              <a:gd name="connsiteX14" fmla="*/ 541175 w 979714"/>
              <a:gd name="connsiteY14" fmla="*/ 46653 h 156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9714" h="1567542">
                <a:moveTo>
                  <a:pt x="541175" y="46653"/>
                </a:moveTo>
                <a:lnTo>
                  <a:pt x="531845" y="345232"/>
                </a:lnTo>
                <a:lnTo>
                  <a:pt x="541175" y="485191"/>
                </a:lnTo>
                <a:lnTo>
                  <a:pt x="569167" y="597159"/>
                </a:lnTo>
                <a:lnTo>
                  <a:pt x="531845" y="886408"/>
                </a:lnTo>
                <a:lnTo>
                  <a:pt x="335902" y="1101012"/>
                </a:lnTo>
                <a:lnTo>
                  <a:pt x="0" y="1306285"/>
                </a:lnTo>
                <a:lnTo>
                  <a:pt x="158620" y="1567542"/>
                </a:lnTo>
                <a:lnTo>
                  <a:pt x="419878" y="1390261"/>
                </a:lnTo>
                <a:lnTo>
                  <a:pt x="662473" y="1324946"/>
                </a:lnTo>
                <a:lnTo>
                  <a:pt x="905069" y="970383"/>
                </a:lnTo>
                <a:lnTo>
                  <a:pt x="979714" y="578497"/>
                </a:lnTo>
                <a:lnTo>
                  <a:pt x="867747" y="158620"/>
                </a:lnTo>
                <a:lnTo>
                  <a:pt x="765110" y="0"/>
                </a:lnTo>
                <a:lnTo>
                  <a:pt x="541175" y="46653"/>
                </a:lnTo>
                <a:close/>
              </a:path>
            </a:pathLst>
          </a:custGeom>
          <a:solidFill>
            <a:srgbClr val="007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6204857" y="270588"/>
            <a:ext cx="391886" cy="802432"/>
          </a:xfrm>
          <a:custGeom>
            <a:avLst/>
            <a:gdLst>
              <a:gd name="connsiteX0" fmla="*/ 0 w 391886"/>
              <a:gd name="connsiteY0" fmla="*/ 46653 h 802432"/>
              <a:gd name="connsiteX1" fmla="*/ 0 w 391886"/>
              <a:gd name="connsiteY1" fmla="*/ 205273 h 802432"/>
              <a:gd name="connsiteX2" fmla="*/ 74645 w 391886"/>
              <a:gd name="connsiteY2" fmla="*/ 419877 h 802432"/>
              <a:gd name="connsiteX3" fmla="*/ 83976 w 391886"/>
              <a:gd name="connsiteY3" fmla="*/ 802432 h 802432"/>
              <a:gd name="connsiteX4" fmla="*/ 391886 w 391886"/>
              <a:gd name="connsiteY4" fmla="*/ 709126 h 802432"/>
              <a:gd name="connsiteX5" fmla="*/ 270588 w 391886"/>
              <a:gd name="connsiteY5" fmla="*/ 307910 h 802432"/>
              <a:gd name="connsiteX6" fmla="*/ 158621 w 391886"/>
              <a:gd name="connsiteY6" fmla="*/ 0 h 802432"/>
              <a:gd name="connsiteX7" fmla="*/ 0 w 391886"/>
              <a:gd name="connsiteY7" fmla="*/ 46653 h 802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1886" h="802432">
                <a:moveTo>
                  <a:pt x="0" y="46653"/>
                </a:moveTo>
                <a:lnTo>
                  <a:pt x="0" y="205273"/>
                </a:lnTo>
                <a:lnTo>
                  <a:pt x="74645" y="419877"/>
                </a:lnTo>
                <a:lnTo>
                  <a:pt x="83976" y="802432"/>
                </a:lnTo>
                <a:lnTo>
                  <a:pt x="391886" y="709126"/>
                </a:lnTo>
                <a:lnTo>
                  <a:pt x="270588" y="307910"/>
                </a:lnTo>
                <a:lnTo>
                  <a:pt x="158621" y="0"/>
                </a:lnTo>
                <a:lnTo>
                  <a:pt x="0" y="46653"/>
                </a:lnTo>
                <a:close/>
              </a:path>
            </a:pathLst>
          </a:custGeom>
          <a:solidFill>
            <a:srgbClr val="7030A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7" cstate="print"/>
          <a:srcRect/>
          <a:stretch>
            <a:fillRect/>
          </a:stretch>
        </p:blipFill>
        <p:spPr bwMode="auto">
          <a:xfrm>
            <a:off x="331904" y="1981200"/>
            <a:ext cx="8431096" cy="3452813"/>
          </a:xfrm>
          <a:prstGeom prst="rect">
            <a:avLst/>
          </a:prstGeom>
          <a:noFill/>
          <a:ln w="63500">
            <a:solidFill>
              <a:srgbClr val="FFFF00">
                <a:alpha val="50000"/>
              </a:srgbClr>
            </a:solidFill>
            <a:miter lim="800000"/>
            <a:headEnd/>
            <a:tailEnd/>
          </a:ln>
        </p:spPr>
      </p:pic>
      <p:pic>
        <p:nvPicPr>
          <p:cNvPr id="1026" name="Picture 2"/>
          <p:cNvPicPr>
            <a:picLocks noChangeAspect="1" noChangeArrowheads="1"/>
          </p:cNvPicPr>
          <p:nvPr/>
        </p:nvPicPr>
        <p:blipFill>
          <a:blip r:embed="rId8" cstate="print"/>
          <a:srcRect/>
          <a:stretch>
            <a:fillRect/>
          </a:stretch>
        </p:blipFill>
        <p:spPr bwMode="auto">
          <a:xfrm>
            <a:off x="381000" y="970682"/>
            <a:ext cx="8382000" cy="5449168"/>
          </a:xfrm>
          <a:prstGeom prst="rect">
            <a:avLst/>
          </a:prstGeom>
          <a:noFill/>
          <a:ln w="63500">
            <a:solidFill>
              <a:srgbClr val="00B0F0">
                <a:alpha val="50000"/>
              </a:srgbClr>
            </a:solidFill>
            <a:miter lim="800000"/>
            <a:headEnd/>
            <a:tailEnd/>
          </a:ln>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20617" y="1752600"/>
            <a:ext cx="8342383" cy="4210279"/>
          </a:xfrm>
          <a:prstGeom prst="rect">
            <a:avLst/>
          </a:prstGeom>
          <a:noFill/>
          <a:ln w="63500">
            <a:solidFill>
              <a:srgbClr val="00B050">
                <a:alpha val="50000"/>
              </a:srgbClr>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Rectangle 27"/>
          <p:cNvSpPr/>
          <p:nvPr/>
        </p:nvSpPr>
        <p:spPr>
          <a:xfrm>
            <a:off x="457200" y="2286000"/>
            <a:ext cx="8229600" cy="3048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7200" y="2542032"/>
            <a:ext cx="8229600" cy="304800"/>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57200" y="3493008"/>
            <a:ext cx="8229600" cy="30480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57200" y="4197096"/>
            <a:ext cx="8229600" cy="30480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57200" y="5638800"/>
            <a:ext cx="8229600" cy="304800"/>
          </a:xfrm>
          <a:prstGeom prst="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57200" y="2057400"/>
            <a:ext cx="8229600" cy="304800"/>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9F1FB2E3-2BB6-40B9-8235-D524E987E6E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2051"/>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02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027"/>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xit"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1">
                                            <p:txEl>
                                              <p:pRg st="10" end="1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1">
                                            <p:txEl>
                                              <p:pRg st="11" end="1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1">
                                            <p:txEl>
                                              <p:pRg st="13" end="13"/>
                                            </p:txEl>
                                          </p:spTgt>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1">
                                            <p:txEl>
                                              <p:pRg st="14" end="14"/>
                                            </p:txEl>
                                          </p:spTgt>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050"/>
                    </p:tgtEl>
                  </p:cond>
                </p:stCondLst>
                <p:endSync evt="end" delay="0">
                  <p:rtn val="all"/>
                </p:endSync>
                <p:childTnLst>
                  <p:par>
                    <p:cTn id="122" fill="hold">
                      <p:stCondLst>
                        <p:cond delay="0"/>
                      </p:stCondLst>
                      <p:childTnLst>
                        <p:par>
                          <p:cTn id="123" fill="hold">
                            <p:stCondLst>
                              <p:cond delay="0"/>
                            </p:stCondLst>
                            <p:childTnLst>
                              <p:par>
                                <p:cTn id="124" presetID="1" presetClass="exit" presetSubtype="0" fill="hold" nodeType="clickEffect">
                                  <p:stCondLst>
                                    <p:cond delay="0"/>
                                  </p:stCondLst>
                                  <p:childTnLst>
                                    <p:set>
                                      <p:cBhvr>
                                        <p:cTn id="125" dur="1" fill="hold">
                                          <p:stCondLst>
                                            <p:cond delay="0"/>
                                          </p:stCondLst>
                                        </p:cTn>
                                        <p:tgtEl>
                                          <p:spTgt spid="2050"/>
                                        </p:tgtEl>
                                        <p:attrNameLst>
                                          <p:attrName>style.visibility</p:attrName>
                                        </p:attrNameLst>
                                      </p:cBhvr>
                                      <p:to>
                                        <p:strVal val="hidden"/>
                                      </p:to>
                                    </p:set>
                                  </p:childTnLst>
                                </p:cTn>
                              </p:par>
                              <p:par>
                                <p:cTn id="126" presetID="1" presetClass="exit" presetSubtype="0" fill="hold" nodeType="withEffect">
                                  <p:stCondLst>
                                    <p:cond delay="0"/>
                                  </p:stCondLst>
                                  <p:childTnLst>
                                    <p:set>
                                      <p:cBhvr>
                                        <p:cTn id="127" dur="1" fill="hold">
                                          <p:stCondLst>
                                            <p:cond delay="0"/>
                                          </p:stCondLst>
                                        </p:cTn>
                                        <p:tgtEl>
                                          <p:spTgt spid="11"/>
                                        </p:tgtEl>
                                        <p:attrNameLst>
                                          <p:attrName>style.visibility</p:attrName>
                                        </p:attrNameLst>
                                      </p:cBhvr>
                                      <p:to>
                                        <p:strVal val="hidden"/>
                                      </p:to>
                                    </p:set>
                                  </p:childTnLst>
                                </p:cTn>
                              </p:par>
                              <p:par>
                                <p:cTn id="128" presetID="1" presetClass="exit" presetSubtype="0" fill="hold" nodeType="withEffect">
                                  <p:stCondLst>
                                    <p:cond delay="0"/>
                                  </p:stCondLst>
                                  <p:childTnLst>
                                    <p:set>
                                      <p:cBhvr>
                                        <p:cTn id="129" dur="1" fill="hold">
                                          <p:stCondLst>
                                            <p:cond delay="0"/>
                                          </p:stCondLst>
                                        </p:cTn>
                                        <p:tgtEl>
                                          <p:spTgt spid="12"/>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13"/>
                                        </p:tgtEl>
                                        <p:attrNameLst>
                                          <p:attrName>style.visibility</p:attrName>
                                        </p:attrNameLst>
                                      </p:cBhvr>
                                      <p:to>
                                        <p:strVal val="hidden"/>
                                      </p:to>
                                    </p:set>
                                  </p:childTnLst>
                                </p:cTn>
                              </p:par>
                              <p:par>
                                <p:cTn id="132" presetID="1" presetClass="exit" presetSubtype="0" fill="hold" grpId="1" nodeType="withEffect">
                                  <p:stCondLst>
                                    <p:cond delay="0"/>
                                  </p:stCondLst>
                                  <p:childTnLst>
                                    <p:set>
                                      <p:cBhvr>
                                        <p:cTn id="133" dur="1" fill="hold">
                                          <p:stCondLst>
                                            <p:cond delay="0"/>
                                          </p:stCondLst>
                                        </p:cTn>
                                        <p:tgtEl>
                                          <p:spTgt spid="20"/>
                                        </p:tgtEl>
                                        <p:attrNameLst>
                                          <p:attrName>style.visibility</p:attrName>
                                        </p:attrNameLst>
                                      </p:cBhvr>
                                      <p:to>
                                        <p:strVal val="hidden"/>
                                      </p:to>
                                    </p:set>
                                  </p:childTnLst>
                                </p:cTn>
                              </p:par>
                              <p:par>
                                <p:cTn id="134" presetID="1" presetClass="exit" presetSubtype="0" fill="hold" grpId="1" nodeType="withEffect">
                                  <p:stCondLst>
                                    <p:cond delay="0"/>
                                  </p:stCondLst>
                                  <p:childTnLst>
                                    <p:set>
                                      <p:cBhvr>
                                        <p:cTn id="135" dur="1" fill="hold">
                                          <p:stCondLst>
                                            <p:cond delay="0"/>
                                          </p:stCondLst>
                                        </p:cTn>
                                        <p:tgtEl>
                                          <p:spTgt spid="14"/>
                                        </p:tgtEl>
                                        <p:attrNameLst>
                                          <p:attrName>style.visibility</p:attrName>
                                        </p:attrNameLst>
                                      </p:cBhvr>
                                      <p:to>
                                        <p:strVal val="hidden"/>
                                      </p:to>
                                    </p:set>
                                  </p:childTnLst>
                                </p:cTn>
                              </p:par>
                              <p:par>
                                <p:cTn id="136" presetID="1" presetClass="exit" presetSubtype="0" fill="hold" grpId="1" nodeType="withEffect">
                                  <p:stCondLst>
                                    <p:cond delay="0"/>
                                  </p:stCondLst>
                                  <p:childTnLst>
                                    <p:set>
                                      <p:cBhvr>
                                        <p:cTn id="137" dur="1" fill="hold">
                                          <p:stCondLst>
                                            <p:cond delay="0"/>
                                          </p:stCondLst>
                                        </p:cTn>
                                        <p:tgtEl>
                                          <p:spTgt spid="22"/>
                                        </p:tgtEl>
                                        <p:attrNameLst>
                                          <p:attrName>style.visibility</p:attrName>
                                        </p:attrNameLst>
                                      </p:cBhvr>
                                      <p:to>
                                        <p:strVal val="hidden"/>
                                      </p:to>
                                    </p:set>
                                  </p:childTnLst>
                                </p:cTn>
                              </p:par>
                              <p:par>
                                <p:cTn id="138" presetID="1" presetClass="exit" presetSubtype="0" fill="hold" grpId="1" nodeType="withEffect">
                                  <p:stCondLst>
                                    <p:cond delay="0"/>
                                  </p:stCondLst>
                                  <p:childTnLst>
                                    <p:set>
                                      <p:cBhvr>
                                        <p:cTn id="139" dur="1" fill="hold">
                                          <p:stCondLst>
                                            <p:cond delay="0"/>
                                          </p:stCondLst>
                                        </p:cTn>
                                        <p:tgtEl>
                                          <p:spTgt spid="15"/>
                                        </p:tgtEl>
                                        <p:attrNameLst>
                                          <p:attrName>style.visibility</p:attrName>
                                        </p:attrNameLst>
                                      </p:cBhvr>
                                      <p:to>
                                        <p:strVal val="hidden"/>
                                      </p:to>
                                    </p:set>
                                  </p:childTnLst>
                                </p:cTn>
                              </p:par>
                              <p:par>
                                <p:cTn id="140" presetID="1" presetClass="exit" presetSubtype="0" fill="hold" grpId="1" nodeType="withEffect">
                                  <p:stCondLst>
                                    <p:cond delay="0"/>
                                  </p:stCondLst>
                                  <p:childTnLst>
                                    <p:set>
                                      <p:cBhvr>
                                        <p:cTn id="141" dur="1" fill="hold">
                                          <p:stCondLst>
                                            <p:cond delay="0"/>
                                          </p:stCondLst>
                                        </p:cTn>
                                        <p:tgtEl>
                                          <p:spTgt spid="23"/>
                                        </p:tgtEl>
                                        <p:attrNameLst>
                                          <p:attrName>style.visibility</p:attrName>
                                        </p:attrNameLst>
                                      </p:cBhvr>
                                      <p:to>
                                        <p:strVal val="hidden"/>
                                      </p:to>
                                    </p:set>
                                  </p:childTnLst>
                                </p:cTn>
                              </p:par>
                              <p:par>
                                <p:cTn id="142" presetID="1" presetClass="exit" presetSubtype="0" fill="hold" grpId="1" nodeType="withEffect">
                                  <p:stCondLst>
                                    <p:cond delay="0"/>
                                  </p:stCondLst>
                                  <p:childTnLst>
                                    <p:set>
                                      <p:cBhvr>
                                        <p:cTn id="143" dur="1" fill="hold">
                                          <p:stCondLst>
                                            <p:cond delay="0"/>
                                          </p:stCondLst>
                                        </p:cTn>
                                        <p:tgtEl>
                                          <p:spTgt spid="16"/>
                                        </p:tgtEl>
                                        <p:attrNameLst>
                                          <p:attrName>style.visibility</p:attrName>
                                        </p:attrNameLst>
                                      </p:cBhvr>
                                      <p:to>
                                        <p:strVal val="hidden"/>
                                      </p:to>
                                    </p:set>
                                  </p:childTnLst>
                                </p:cTn>
                              </p:par>
                              <p:par>
                                <p:cTn id="144" presetID="1" presetClass="exit" presetSubtype="0" fill="hold" grpId="1" nodeType="withEffect">
                                  <p:stCondLst>
                                    <p:cond delay="0"/>
                                  </p:stCondLst>
                                  <p:childTnLst>
                                    <p:set>
                                      <p:cBhvr>
                                        <p:cTn id="145" dur="1" fill="hold">
                                          <p:stCondLst>
                                            <p:cond delay="0"/>
                                          </p:stCondLst>
                                        </p:cTn>
                                        <p:tgtEl>
                                          <p:spTgt spid="24"/>
                                        </p:tgtEl>
                                        <p:attrNameLst>
                                          <p:attrName>style.visibility</p:attrName>
                                        </p:attrNameLst>
                                      </p:cBhvr>
                                      <p:to>
                                        <p:strVal val="hidden"/>
                                      </p:to>
                                    </p:set>
                                  </p:childTnLst>
                                </p:cTn>
                              </p:par>
                              <p:par>
                                <p:cTn id="146" presetID="1" presetClass="exit" presetSubtype="0" fill="hold" grpId="1" nodeType="withEffect">
                                  <p:stCondLst>
                                    <p:cond delay="0"/>
                                  </p:stCondLst>
                                  <p:childTnLst>
                                    <p:set>
                                      <p:cBhvr>
                                        <p:cTn id="147" dur="1" fill="hold">
                                          <p:stCondLst>
                                            <p:cond delay="0"/>
                                          </p:stCondLst>
                                        </p:cTn>
                                        <p:tgtEl>
                                          <p:spTgt spid="17"/>
                                        </p:tgtEl>
                                        <p:attrNameLst>
                                          <p:attrName>style.visibility</p:attrName>
                                        </p:attrNameLst>
                                      </p:cBhvr>
                                      <p:to>
                                        <p:strVal val="hidden"/>
                                      </p:to>
                                    </p:set>
                                  </p:childTnLst>
                                </p:cTn>
                              </p:par>
                              <p:par>
                                <p:cTn id="148" presetID="1" presetClass="exit" presetSubtype="0" fill="hold" grpId="1" nodeType="withEffect">
                                  <p:stCondLst>
                                    <p:cond delay="0"/>
                                  </p:stCondLst>
                                  <p:childTnLst>
                                    <p:set>
                                      <p:cBhvr>
                                        <p:cTn id="149" dur="1" fill="hold">
                                          <p:stCondLst>
                                            <p:cond delay="0"/>
                                          </p:stCondLst>
                                        </p:cTn>
                                        <p:tgtEl>
                                          <p:spTgt spid="25"/>
                                        </p:tgtEl>
                                        <p:attrNameLst>
                                          <p:attrName>style.visibility</p:attrName>
                                        </p:attrNameLst>
                                      </p:cBhvr>
                                      <p:to>
                                        <p:strVal val="hidden"/>
                                      </p:to>
                                    </p:set>
                                  </p:childTnLst>
                                </p:cTn>
                              </p:par>
                              <p:par>
                                <p:cTn id="150" presetID="1" presetClass="exit" presetSubtype="0" fill="hold" grpId="1" nodeType="withEffect">
                                  <p:stCondLst>
                                    <p:cond delay="0"/>
                                  </p:stCondLst>
                                  <p:childTnLst>
                                    <p:set>
                                      <p:cBhvr>
                                        <p:cTn id="151" dur="1" fill="hold">
                                          <p:stCondLst>
                                            <p:cond delay="0"/>
                                          </p:stCondLst>
                                        </p:cTn>
                                        <p:tgtEl>
                                          <p:spTgt spid="18"/>
                                        </p:tgtEl>
                                        <p:attrNameLst>
                                          <p:attrName>style.visibility</p:attrName>
                                        </p:attrNameLst>
                                      </p:cBhvr>
                                      <p:to>
                                        <p:strVal val="hidden"/>
                                      </p:to>
                                    </p:set>
                                  </p:childTnLst>
                                </p:cTn>
                              </p:par>
                              <p:par>
                                <p:cTn id="152" presetID="1" presetClass="exit" presetSubtype="0" fill="hold" grpId="1" nodeType="withEffect">
                                  <p:stCondLst>
                                    <p:cond delay="0"/>
                                  </p:stCondLst>
                                  <p:childTnLst>
                                    <p:set>
                                      <p:cBhvr>
                                        <p:cTn id="153" dur="1" fill="hold">
                                          <p:stCondLst>
                                            <p:cond delay="0"/>
                                          </p:stCondLst>
                                        </p:cTn>
                                        <p:tgtEl>
                                          <p:spTgt spid="26"/>
                                        </p:tgtEl>
                                        <p:attrNameLst>
                                          <p:attrName>style.visibility</p:attrName>
                                        </p:attrNameLst>
                                      </p:cBhvr>
                                      <p:to>
                                        <p:strVal val="hidden"/>
                                      </p:to>
                                    </p:set>
                                  </p:childTnLst>
                                </p:cTn>
                              </p:par>
                              <p:par>
                                <p:cTn id="154" presetID="1" presetClass="exit" presetSubtype="0" fill="hold" grpId="1" nodeType="withEffect">
                                  <p:stCondLst>
                                    <p:cond delay="0"/>
                                  </p:stCondLst>
                                  <p:childTnLst>
                                    <p:set>
                                      <p:cBhvr>
                                        <p:cTn id="155" dur="1" fill="hold">
                                          <p:stCondLst>
                                            <p:cond delay="0"/>
                                          </p:stCondLst>
                                        </p:cTn>
                                        <p:tgtEl>
                                          <p:spTgt spid="19"/>
                                        </p:tgtEl>
                                        <p:attrNameLst>
                                          <p:attrName>style.visibility</p:attrName>
                                        </p:attrNameLst>
                                      </p:cBhvr>
                                      <p:to>
                                        <p:strVal val="hidden"/>
                                      </p:to>
                                    </p:set>
                                  </p:childTnLst>
                                </p:cTn>
                              </p:par>
                              <p:par>
                                <p:cTn id="156" presetID="1" presetClass="exit" presetSubtype="0" fill="hold" grpId="1" nodeType="withEffect">
                                  <p:stCondLst>
                                    <p:cond delay="0"/>
                                  </p:stCondLst>
                                  <p:childTnLst>
                                    <p:set>
                                      <p:cBhvr>
                                        <p:cTn id="157"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50"/>
                  </p:tgtEl>
                </p:cond>
              </p:nextCondLst>
            </p:seq>
            <p:seq concurrent="1" nextAc="seek">
              <p:cTn id="158" restart="whenNotActive" fill="hold" evtFilter="cancelBubble" nodeType="interactiveSeq">
                <p:stCondLst>
                  <p:cond evt="onClick" delay="0">
                    <p:tgtEl>
                      <p:spTgt spid="9"/>
                    </p:tgtEl>
                  </p:cond>
                </p:stCondLst>
                <p:endSync evt="end" delay="0">
                  <p:rtn val="all"/>
                </p:endSync>
                <p:childTnLst>
                  <p:par>
                    <p:cTn id="159" fill="hold">
                      <p:stCondLst>
                        <p:cond delay="0"/>
                      </p:stCondLst>
                      <p:childTnLst>
                        <p:par>
                          <p:cTn id="160" fill="hold">
                            <p:stCondLst>
                              <p:cond delay="0"/>
                            </p:stCondLst>
                            <p:childTnLst>
                              <p:par>
                                <p:cTn id="161" presetID="4" presetClass="entr" presetSubtype="32" fill="hold" nodeType="clickEffect">
                                  <p:stCondLst>
                                    <p:cond delay="0"/>
                                  </p:stCondLst>
                                  <p:childTnLst>
                                    <p:set>
                                      <p:cBhvr>
                                        <p:cTn id="162" dur="1" fill="hold">
                                          <p:stCondLst>
                                            <p:cond delay="0"/>
                                          </p:stCondLst>
                                        </p:cTn>
                                        <p:tgtEl>
                                          <p:spTgt spid="2050"/>
                                        </p:tgtEl>
                                        <p:attrNameLst>
                                          <p:attrName>style.visibility</p:attrName>
                                        </p:attrNameLst>
                                      </p:cBhvr>
                                      <p:to>
                                        <p:strVal val="visible"/>
                                      </p:to>
                                    </p:set>
                                    <p:animEffect transition="in" filter="box(out)">
                                      <p:cBhvr>
                                        <p:cTn id="163" dur="500"/>
                                        <p:tgtEl>
                                          <p:spTgt spid="2050"/>
                                        </p:tgtEl>
                                      </p:cBhvr>
                                    </p:animEffect>
                                  </p:childTnLst>
                                </p:cTn>
                              </p:par>
                              <p:par>
                                <p:cTn id="164" presetID="4" presetClass="entr" presetSubtype="32" fill="hold" nodeType="withEffect">
                                  <p:stCondLst>
                                    <p:cond delay="0"/>
                                  </p:stCondLst>
                                  <p:childTnLst>
                                    <p:set>
                                      <p:cBhvr>
                                        <p:cTn id="165" dur="1" fill="hold">
                                          <p:stCondLst>
                                            <p:cond delay="0"/>
                                          </p:stCondLst>
                                        </p:cTn>
                                        <p:tgtEl>
                                          <p:spTgt spid="11"/>
                                        </p:tgtEl>
                                        <p:attrNameLst>
                                          <p:attrName>style.visibility</p:attrName>
                                        </p:attrNameLst>
                                      </p:cBhvr>
                                      <p:to>
                                        <p:strVal val="visible"/>
                                      </p:to>
                                    </p:set>
                                    <p:animEffect transition="in" filter="box(out)">
                                      <p:cBhvr>
                                        <p:cTn id="166" dur="500"/>
                                        <p:tgtEl>
                                          <p:spTgt spid="11"/>
                                        </p:tgtEl>
                                      </p:cBhvr>
                                    </p:animEffect>
                                  </p:childTnLst>
                                </p:cTn>
                              </p:par>
                              <p:par>
                                <p:cTn id="167" presetID="4" presetClass="entr" presetSubtype="32" fill="hold" nodeType="withEffect">
                                  <p:stCondLst>
                                    <p:cond delay="0"/>
                                  </p:stCondLst>
                                  <p:childTnLst>
                                    <p:set>
                                      <p:cBhvr>
                                        <p:cTn id="168" dur="1" fill="hold">
                                          <p:stCondLst>
                                            <p:cond delay="0"/>
                                          </p:stCondLst>
                                        </p:cTn>
                                        <p:tgtEl>
                                          <p:spTgt spid="12"/>
                                        </p:tgtEl>
                                        <p:attrNameLst>
                                          <p:attrName>style.visibility</p:attrName>
                                        </p:attrNameLst>
                                      </p:cBhvr>
                                      <p:to>
                                        <p:strVal val="visible"/>
                                      </p:to>
                                    </p:set>
                                    <p:animEffect transition="in" filter="box(out)">
                                      <p:cBhvr>
                                        <p:cTn id="169" dur="500"/>
                                        <p:tgtEl>
                                          <p:spTgt spid="12"/>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8" fill="hold" grpId="2" nodeType="clickEffect">
                                  <p:stCondLst>
                                    <p:cond delay="0"/>
                                  </p:stCondLst>
                                  <p:childTnLst>
                                    <p:set>
                                      <p:cBhvr>
                                        <p:cTn id="173" dur="1" fill="hold">
                                          <p:stCondLst>
                                            <p:cond delay="0"/>
                                          </p:stCondLst>
                                        </p:cTn>
                                        <p:tgtEl>
                                          <p:spTgt spid="13"/>
                                        </p:tgtEl>
                                        <p:attrNameLst>
                                          <p:attrName>style.visibility</p:attrName>
                                        </p:attrNameLst>
                                      </p:cBhvr>
                                      <p:to>
                                        <p:strVal val="visible"/>
                                      </p:to>
                                    </p:set>
                                    <p:anim calcmode="lin" valueType="num">
                                      <p:cBhvr additive="base">
                                        <p:cTn id="174" dur="500" fill="hold"/>
                                        <p:tgtEl>
                                          <p:spTgt spid="13"/>
                                        </p:tgtEl>
                                        <p:attrNameLst>
                                          <p:attrName>ppt_x</p:attrName>
                                        </p:attrNameLst>
                                      </p:cBhvr>
                                      <p:tavLst>
                                        <p:tav tm="0">
                                          <p:val>
                                            <p:strVal val="0-#ppt_w/2"/>
                                          </p:val>
                                        </p:tav>
                                        <p:tav tm="100000">
                                          <p:val>
                                            <p:strVal val="#ppt_x"/>
                                          </p:val>
                                        </p:tav>
                                      </p:tavLst>
                                    </p:anim>
                                    <p:anim calcmode="lin" valueType="num">
                                      <p:cBhvr additive="base">
                                        <p:cTn id="175" dur="500" fill="hold"/>
                                        <p:tgtEl>
                                          <p:spTgt spid="13"/>
                                        </p:tgtEl>
                                        <p:attrNameLst>
                                          <p:attrName>ppt_y</p:attrName>
                                        </p:attrNameLst>
                                      </p:cBhvr>
                                      <p:tavLst>
                                        <p:tav tm="0">
                                          <p:val>
                                            <p:strVal val="#ppt_y"/>
                                          </p:val>
                                        </p:tav>
                                        <p:tav tm="100000">
                                          <p:val>
                                            <p:strVal val="#ppt_y"/>
                                          </p:val>
                                        </p:tav>
                                      </p:tavLst>
                                    </p:anim>
                                  </p:childTnLst>
                                </p:cTn>
                              </p:par>
                              <p:par>
                                <p:cTn id="176" presetID="1" presetClass="entr" presetSubtype="0" fill="hold" grpId="2" nodeType="withEffect">
                                  <p:stCondLst>
                                    <p:cond delay="0"/>
                                  </p:stCondLst>
                                  <p:childTnLst>
                                    <p:set>
                                      <p:cBhvr>
                                        <p:cTn id="177" dur="1" fill="hold">
                                          <p:stCondLst>
                                            <p:cond delay="0"/>
                                          </p:stCondLst>
                                        </p:cTn>
                                        <p:tgtEl>
                                          <p:spTgt spid="20"/>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2" presetClass="entr" presetSubtype="8" fill="hold" grpId="2" nodeType="clickEffect">
                                  <p:stCondLst>
                                    <p:cond delay="0"/>
                                  </p:stCondLst>
                                  <p:childTnLst>
                                    <p:set>
                                      <p:cBhvr>
                                        <p:cTn id="181" dur="1" fill="hold">
                                          <p:stCondLst>
                                            <p:cond delay="0"/>
                                          </p:stCondLst>
                                        </p:cTn>
                                        <p:tgtEl>
                                          <p:spTgt spid="14"/>
                                        </p:tgtEl>
                                        <p:attrNameLst>
                                          <p:attrName>style.visibility</p:attrName>
                                        </p:attrNameLst>
                                      </p:cBhvr>
                                      <p:to>
                                        <p:strVal val="visible"/>
                                      </p:to>
                                    </p:set>
                                    <p:anim calcmode="lin" valueType="num">
                                      <p:cBhvr additive="base">
                                        <p:cTn id="182" dur="500" fill="hold"/>
                                        <p:tgtEl>
                                          <p:spTgt spid="14"/>
                                        </p:tgtEl>
                                        <p:attrNameLst>
                                          <p:attrName>ppt_x</p:attrName>
                                        </p:attrNameLst>
                                      </p:cBhvr>
                                      <p:tavLst>
                                        <p:tav tm="0">
                                          <p:val>
                                            <p:strVal val="0-#ppt_w/2"/>
                                          </p:val>
                                        </p:tav>
                                        <p:tav tm="100000">
                                          <p:val>
                                            <p:strVal val="#ppt_x"/>
                                          </p:val>
                                        </p:tav>
                                      </p:tavLst>
                                    </p:anim>
                                    <p:anim calcmode="lin" valueType="num">
                                      <p:cBhvr additive="base">
                                        <p:cTn id="183" dur="500" fill="hold"/>
                                        <p:tgtEl>
                                          <p:spTgt spid="14"/>
                                        </p:tgtEl>
                                        <p:attrNameLst>
                                          <p:attrName>ppt_y</p:attrName>
                                        </p:attrNameLst>
                                      </p:cBhvr>
                                      <p:tavLst>
                                        <p:tav tm="0">
                                          <p:val>
                                            <p:strVal val="#ppt_y"/>
                                          </p:val>
                                        </p:tav>
                                        <p:tav tm="100000">
                                          <p:val>
                                            <p:strVal val="#ppt_y"/>
                                          </p:val>
                                        </p:tav>
                                      </p:tavLst>
                                    </p:anim>
                                  </p:childTnLst>
                                </p:cTn>
                              </p:par>
                              <p:par>
                                <p:cTn id="184" presetID="1" presetClass="entr" presetSubtype="0" fill="hold" grpId="2" nodeType="withEffect">
                                  <p:stCondLst>
                                    <p:cond delay="0"/>
                                  </p:stCondLst>
                                  <p:childTnLst>
                                    <p:set>
                                      <p:cBhvr>
                                        <p:cTn id="185" dur="1" fill="hold">
                                          <p:stCondLst>
                                            <p:cond delay="0"/>
                                          </p:stCondLst>
                                        </p:cTn>
                                        <p:tgtEl>
                                          <p:spTgt spid="22"/>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2" presetClass="entr" presetSubtype="8" fill="hold" grpId="2" nodeType="clickEffect">
                                  <p:stCondLst>
                                    <p:cond delay="0"/>
                                  </p:stCondLst>
                                  <p:childTnLst>
                                    <p:set>
                                      <p:cBhvr>
                                        <p:cTn id="189" dur="1" fill="hold">
                                          <p:stCondLst>
                                            <p:cond delay="0"/>
                                          </p:stCondLst>
                                        </p:cTn>
                                        <p:tgtEl>
                                          <p:spTgt spid="15"/>
                                        </p:tgtEl>
                                        <p:attrNameLst>
                                          <p:attrName>style.visibility</p:attrName>
                                        </p:attrNameLst>
                                      </p:cBhvr>
                                      <p:to>
                                        <p:strVal val="visible"/>
                                      </p:to>
                                    </p:set>
                                    <p:anim calcmode="lin" valueType="num">
                                      <p:cBhvr additive="base">
                                        <p:cTn id="190" dur="500" fill="hold"/>
                                        <p:tgtEl>
                                          <p:spTgt spid="15"/>
                                        </p:tgtEl>
                                        <p:attrNameLst>
                                          <p:attrName>ppt_x</p:attrName>
                                        </p:attrNameLst>
                                      </p:cBhvr>
                                      <p:tavLst>
                                        <p:tav tm="0">
                                          <p:val>
                                            <p:strVal val="0-#ppt_w/2"/>
                                          </p:val>
                                        </p:tav>
                                        <p:tav tm="100000">
                                          <p:val>
                                            <p:strVal val="#ppt_x"/>
                                          </p:val>
                                        </p:tav>
                                      </p:tavLst>
                                    </p:anim>
                                    <p:anim calcmode="lin" valueType="num">
                                      <p:cBhvr additive="base">
                                        <p:cTn id="191" dur="500" fill="hold"/>
                                        <p:tgtEl>
                                          <p:spTgt spid="15"/>
                                        </p:tgtEl>
                                        <p:attrNameLst>
                                          <p:attrName>ppt_y</p:attrName>
                                        </p:attrNameLst>
                                      </p:cBhvr>
                                      <p:tavLst>
                                        <p:tav tm="0">
                                          <p:val>
                                            <p:strVal val="#ppt_y"/>
                                          </p:val>
                                        </p:tav>
                                        <p:tav tm="100000">
                                          <p:val>
                                            <p:strVal val="#ppt_y"/>
                                          </p:val>
                                        </p:tav>
                                      </p:tavLst>
                                    </p:anim>
                                  </p:childTnLst>
                                </p:cTn>
                              </p:par>
                              <p:par>
                                <p:cTn id="192" presetID="1" presetClass="entr" presetSubtype="0" fill="hold" grpId="2" nodeType="withEffect">
                                  <p:stCondLst>
                                    <p:cond delay="0"/>
                                  </p:stCondLst>
                                  <p:childTnLst>
                                    <p:set>
                                      <p:cBhvr>
                                        <p:cTn id="193" dur="1" fill="hold">
                                          <p:stCondLst>
                                            <p:cond delay="0"/>
                                          </p:stCondLst>
                                        </p:cTn>
                                        <p:tgtEl>
                                          <p:spTgt spid="23"/>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2" presetClass="entr" presetSubtype="8" fill="hold" grpId="2" nodeType="clickEffect">
                                  <p:stCondLst>
                                    <p:cond delay="0"/>
                                  </p:stCondLst>
                                  <p:childTnLst>
                                    <p:set>
                                      <p:cBhvr>
                                        <p:cTn id="197" dur="1" fill="hold">
                                          <p:stCondLst>
                                            <p:cond delay="0"/>
                                          </p:stCondLst>
                                        </p:cTn>
                                        <p:tgtEl>
                                          <p:spTgt spid="16"/>
                                        </p:tgtEl>
                                        <p:attrNameLst>
                                          <p:attrName>style.visibility</p:attrName>
                                        </p:attrNameLst>
                                      </p:cBhvr>
                                      <p:to>
                                        <p:strVal val="visible"/>
                                      </p:to>
                                    </p:set>
                                    <p:anim calcmode="lin" valueType="num">
                                      <p:cBhvr additive="base">
                                        <p:cTn id="198" dur="500" fill="hold"/>
                                        <p:tgtEl>
                                          <p:spTgt spid="16"/>
                                        </p:tgtEl>
                                        <p:attrNameLst>
                                          <p:attrName>ppt_x</p:attrName>
                                        </p:attrNameLst>
                                      </p:cBhvr>
                                      <p:tavLst>
                                        <p:tav tm="0">
                                          <p:val>
                                            <p:strVal val="0-#ppt_w/2"/>
                                          </p:val>
                                        </p:tav>
                                        <p:tav tm="100000">
                                          <p:val>
                                            <p:strVal val="#ppt_x"/>
                                          </p:val>
                                        </p:tav>
                                      </p:tavLst>
                                    </p:anim>
                                    <p:anim calcmode="lin" valueType="num">
                                      <p:cBhvr additive="base">
                                        <p:cTn id="199" dur="500" fill="hold"/>
                                        <p:tgtEl>
                                          <p:spTgt spid="16"/>
                                        </p:tgtEl>
                                        <p:attrNameLst>
                                          <p:attrName>ppt_y</p:attrName>
                                        </p:attrNameLst>
                                      </p:cBhvr>
                                      <p:tavLst>
                                        <p:tav tm="0">
                                          <p:val>
                                            <p:strVal val="#ppt_y"/>
                                          </p:val>
                                        </p:tav>
                                        <p:tav tm="100000">
                                          <p:val>
                                            <p:strVal val="#ppt_y"/>
                                          </p:val>
                                        </p:tav>
                                      </p:tavLst>
                                    </p:anim>
                                  </p:childTnLst>
                                </p:cTn>
                              </p:par>
                              <p:par>
                                <p:cTn id="200" presetID="1" presetClass="entr" presetSubtype="0" fill="hold" grpId="2" nodeType="withEffect">
                                  <p:stCondLst>
                                    <p:cond delay="0"/>
                                  </p:stCondLst>
                                  <p:childTnLst>
                                    <p:set>
                                      <p:cBhvr>
                                        <p:cTn id="201" dur="1" fill="hold">
                                          <p:stCondLst>
                                            <p:cond delay="0"/>
                                          </p:stCondLst>
                                        </p:cTn>
                                        <p:tgtEl>
                                          <p:spTgt spid="24"/>
                                        </p:tgtEl>
                                        <p:attrNameLst>
                                          <p:attrName>style.visibility</p:attrName>
                                        </p:attrNameLst>
                                      </p:cBhvr>
                                      <p:to>
                                        <p:strVal val="visible"/>
                                      </p:to>
                                    </p:set>
                                  </p:childTnLst>
                                </p:cTn>
                              </p:par>
                            </p:childTnLst>
                          </p:cTn>
                        </p:par>
                      </p:childTnLst>
                    </p:cTn>
                  </p:par>
                  <p:par>
                    <p:cTn id="202" fill="hold">
                      <p:stCondLst>
                        <p:cond delay="indefinite"/>
                      </p:stCondLst>
                      <p:childTnLst>
                        <p:par>
                          <p:cTn id="203" fill="hold">
                            <p:stCondLst>
                              <p:cond delay="0"/>
                            </p:stCondLst>
                            <p:childTnLst>
                              <p:par>
                                <p:cTn id="204" presetID="2" presetClass="entr" presetSubtype="8" fill="hold" grpId="2" nodeType="clickEffect">
                                  <p:stCondLst>
                                    <p:cond delay="0"/>
                                  </p:stCondLst>
                                  <p:childTnLst>
                                    <p:set>
                                      <p:cBhvr>
                                        <p:cTn id="205" dur="1" fill="hold">
                                          <p:stCondLst>
                                            <p:cond delay="0"/>
                                          </p:stCondLst>
                                        </p:cTn>
                                        <p:tgtEl>
                                          <p:spTgt spid="17"/>
                                        </p:tgtEl>
                                        <p:attrNameLst>
                                          <p:attrName>style.visibility</p:attrName>
                                        </p:attrNameLst>
                                      </p:cBhvr>
                                      <p:to>
                                        <p:strVal val="visible"/>
                                      </p:to>
                                    </p:set>
                                    <p:anim calcmode="lin" valueType="num">
                                      <p:cBhvr additive="base">
                                        <p:cTn id="206" dur="500" fill="hold"/>
                                        <p:tgtEl>
                                          <p:spTgt spid="17"/>
                                        </p:tgtEl>
                                        <p:attrNameLst>
                                          <p:attrName>ppt_x</p:attrName>
                                        </p:attrNameLst>
                                      </p:cBhvr>
                                      <p:tavLst>
                                        <p:tav tm="0">
                                          <p:val>
                                            <p:strVal val="0-#ppt_w/2"/>
                                          </p:val>
                                        </p:tav>
                                        <p:tav tm="100000">
                                          <p:val>
                                            <p:strVal val="#ppt_x"/>
                                          </p:val>
                                        </p:tav>
                                      </p:tavLst>
                                    </p:anim>
                                    <p:anim calcmode="lin" valueType="num">
                                      <p:cBhvr additive="base">
                                        <p:cTn id="207" dur="500" fill="hold"/>
                                        <p:tgtEl>
                                          <p:spTgt spid="17"/>
                                        </p:tgtEl>
                                        <p:attrNameLst>
                                          <p:attrName>ppt_y</p:attrName>
                                        </p:attrNameLst>
                                      </p:cBhvr>
                                      <p:tavLst>
                                        <p:tav tm="0">
                                          <p:val>
                                            <p:strVal val="#ppt_y"/>
                                          </p:val>
                                        </p:tav>
                                        <p:tav tm="100000">
                                          <p:val>
                                            <p:strVal val="#ppt_y"/>
                                          </p:val>
                                        </p:tav>
                                      </p:tavLst>
                                    </p:anim>
                                  </p:childTnLst>
                                </p:cTn>
                              </p:par>
                              <p:par>
                                <p:cTn id="208" presetID="1" presetClass="entr" presetSubtype="0" fill="hold" grpId="2" nodeType="withEffect">
                                  <p:stCondLst>
                                    <p:cond delay="0"/>
                                  </p:stCondLst>
                                  <p:childTnLst>
                                    <p:set>
                                      <p:cBhvr>
                                        <p:cTn id="209" dur="1" fill="hold">
                                          <p:stCondLst>
                                            <p:cond delay="0"/>
                                          </p:stCondLst>
                                        </p:cTn>
                                        <p:tgtEl>
                                          <p:spTgt spid="25"/>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2" presetClass="entr" presetSubtype="8" fill="hold" grpId="2" nodeType="clickEffect">
                                  <p:stCondLst>
                                    <p:cond delay="0"/>
                                  </p:stCondLst>
                                  <p:childTnLst>
                                    <p:set>
                                      <p:cBhvr>
                                        <p:cTn id="213" dur="1" fill="hold">
                                          <p:stCondLst>
                                            <p:cond delay="0"/>
                                          </p:stCondLst>
                                        </p:cTn>
                                        <p:tgtEl>
                                          <p:spTgt spid="18"/>
                                        </p:tgtEl>
                                        <p:attrNameLst>
                                          <p:attrName>style.visibility</p:attrName>
                                        </p:attrNameLst>
                                      </p:cBhvr>
                                      <p:to>
                                        <p:strVal val="visible"/>
                                      </p:to>
                                    </p:set>
                                    <p:anim calcmode="lin" valueType="num">
                                      <p:cBhvr additive="base">
                                        <p:cTn id="214" dur="500" fill="hold"/>
                                        <p:tgtEl>
                                          <p:spTgt spid="18"/>
                                        </p:tgtEl>
                                        <p:attrNameLst>
                                          <p:attrName>ppt_x</p:attrName>
                                        </p:attrNameLst>
                                      </p:cBhvr>
                                      <p:tavLst>
                                        <p:tav tm="0">
                                          <p:val>
                                            <p:strVal val="0-#ppt_w/2"/>
                                          </p:val>
                                        </p:tav>
                                        <p:tav tm="100000">
                                          <p:val>
                                            <p:strVal val="#ppt_x"/>
                                          </p:val>
                                        </p:tav>
                                      </p:tavLst>
                                    </p:anim>
                                    <p:anim calcmode="lin" valueType="num">
                                      <p:cBhvr additive="base">
                                        <p:cTn id="215" dur="500" fill="hold"/>
                                        <p:tgtEl>
                                          <p:spTgt spid="18"/>
                                        </p:tgtEl>
                                        <p:attrNameLst>
                                          <p:attrName>ppt_y</p:attrName>
                                        </p:attrNameLst>
                                      </p:cBhvr>
                                      <p:tavLst>
                                        <p:tav tm="0">
                                          <p:val>
                                            <p:strVal val="#ppt_y"/>
                                          </p:val>
                                        </p:tav>
                                        <p:tav tm="100000">
                                          <p:val>
                                            <p:strVal val="#ppt_y"/>
                                          </p:val>
                                        </p:tav>
                                      </p:tavLst>
                                    </p:anim>
                                  </p:childTnLst>
                                </p:cTn>
                              </p:par>
                              <p:par>
                                <p:cTn id="216" presetID="1" presetClass="entr" presetSubtype="0" fill="hold" grpId="2" nodeType="withEffect">
                                  <p:stCondLst>
                                    <p:cond delay="0"/>
                                  </p:stCondLst>
                                  <p:childTnLst>
                                    <p:set>
                                      <p:cBhvr>
                                        <p:cTn id="217" dur="1" fill="hold">
                                          <p:stCondLst>
                                            <p:cond delay="0"/>
                                          </p:stCondLst>
                                        </p:cTn>
                                        <p:tgtEl>
                                          <p:spTgt spid="26"/>
                                        </p:tgtEl>
                                        <p:attrNameLst>
                                          <p:attrName>style.visibility</p:attrName>
                                        </p:attrNameLst>
                                      </p:cBhvr>
                                      <p:to>
                                        <p:strVal val="visible"/>
                                      </p:to>
                                    </p:set>
                                  </p:childTnLst>
                                </p:cTn>
                              </p:par>
                            </p:childTnLst>
                          </p:cTn>
                        </p:par>
                      </p:childTnLst>
                    </p:cTn>
                  </p:par>
                  <p:par>
                    <p:cTn id="218" fill="hold">
                      <p:stCondLst>
                        <p:cond delay="indefinite"/>
                      </p:stCondLst>
                      <p:childTnLst>
                        <p:par>
                          <p:cTn id="219" fill="hold">
                            <p:stCondLst>
                              <p:cond delay="0"/>
                            </p:stCondLst>
                            <p:childTnLst>
                              <p:par>
                                <p:cTn id="220" presetID="2" presetClass="entr" presetSubtype="8" fill="hold" grpId="2" nodeType="clickEffect">
                                  <p:stCondLst>
                                    <p:cond delay="0"/>
                                  </p:stCondLst>
                                  <p:childTnLst>
                                    <p:set>
                                      <p:cBhvr>
                                        <p:cTn id="221" dur="1" fill="hold">
                                          <p:stCondLst>
                                            <p:cond delay="0"/>
                                          </p:stCondLst>
                                        </p:cTn>
                                        <p:tgtEl>
                                          <p:spTgt spid="19"/>
                                        </p:tgtEl>
                                        <p:attrNameLst>
                                          <p:attrName>style.visibility</p:attrName>
                                        </p:attrNameLst>
                                      </p:cBhvr>
                                      <p:to>
                                        <p:strVal val="visible"/>
                                      </p:to>
                                    </p:set>
                                    <p:anim calcmode="lin" valueType="num">
                                      <p:cBhvr additive="base">
                                        <p:cTn id="222" dur="500" fill="hold"/>
                                        <p:tgtEl>
                                          <p:spTgt spid="19"/>
                                        </p:tgtEl>
                                        <p:attrNameLst>
                                          <p:attrName>ppt_x</p:attrName>
                                        </p:attrNameLst>
                                      </p:cBhvr>
                                      <p:tavLst>
                                        <p:tav tm="0">
                                          <p:val>
                                            <p:strVal val="0-#ppt_w/2"/>
                                          </p:val>
                                        </p:tav>
                                        <p:tav tm="100000">
                                          <p:val>
                                            <p:strVal val="#ppt_x"/>
                                          </p:val>
                                        </p:tav>
                                      </p:tavLst>
                                    </p:anim>
                                    <p:anim calcmode="lin" valueType="num">
                                      <p:cBhvr additive="base">
                                        <p:cTn id="223" dur="500" fill="hold"/>
                                        <p:tgtEl>
                                          <p:spTgt spid="19"/>
                                        </p:tgtEl>
                                        <p:attrNameLst>
                                          <p:attrName>ppt_y</p:attrName>
                                        </p:attrNameLst>
                                      </p:cBhvr>
                                      <p:tavLst>
                                        <p:tav tm="0">
                                          <p:val>
                                            <p:strVal val="#ppt_y"/>
                                          </p:val>
                                        </p:tav>
                                        <p:tav tm="100000">
                                          <p:val>
                                            <p:strVal val="#ppt_y"/>
                                          </p:val>
                                        </p:tav>
                                      </p:tavLst>
                                    </p:anim>
                                  </p:childTnLst>
                                </p:cTn>
                              </p:par>
                              <p:par>
                                <p:cTn id="224" presetID="1" presetClass="entr" presetSubtype="0" fill="hold" grpId="2" nodeType="withEffect">
                                  <p:stCondLst>
                                    <p:cond delay="0"/>
                                  </p:stCondLst>
                                  <p:childTnLst>
                                    <p:set>
                                      <p:cBhvr>
                                        <p:cTn id="225"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226" restart="whenNotActive" fill="hold" evtFilter="cancelBubble" nodeType="interactiveSeq">
                <p:stCondLst>
                  <p:cond evt="onClick" delay="0">
                    <p:tgtEl>
                      <p:spTgt spid="2051"/>
                    </p:tgtEl>
                  </p:cond>
                </p:stCondLst>
                <p:endSync evt="end" delay="0">
                  <p:rtn val="all"/>
                </p:endSync>
                <p:childTnLst>
                  <p:par>
                    <p:cTn id="227" fill="hold">
                      <p:stCondLst>
                        <p:cond delay="0"/>
                      </p:stCondLst>
                      <p:childTnLst>
                        <p:par>
                          <p:cTn id="228" fill="hold">
                            <p:stCondLst>
                              <p:cond delay="0"/>
                            </p:stCondLst>
                            <p:childTnLst>
                              <p:par>
                                <p:cTn id="229" presetID="1" presetClass="exit" presetSubtype="0" fill="hold" nodeType="clickEffect">
                                  <p:stCondLst>
                                    <p:cond delay="0"/>
                                  </p:stCondLst>
                                  <p:childTnLst>
                                    <p:set>
                                      <p:cBhvr>
                                        <p:cTn id="230" dur="1" fill="hold">
                                          <p:stCondLst>
                                            <p:cond delay="0"/>
                                          </p:stCondLst>
                                        </p:cTn>
                                        <p:tgtEl>
                                          <p:spTgt spid="2051"/>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28"/>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29"/>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30"/>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31"/>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32"/>
                                        </p:tgtEl>
                                        <p:attrNameLst>
                                          <p:attrName>style.visibility</p:attrName>
                                        </p:attrNameLst>
                                      </p:cBhvr>
                                      <p:to>
                                        <p:strVal val="hidden"/>
                                      </p:to>
                                    </p:set>
                                  </p:childTnLst>
                                </p:cTn>
                              </p:par>
                              <p:par>
                                <p:cTn id="241" presetID="1" presetClass="exit" presetSubtype="0" fill="hold" grpId="1" nodeType="withEffect">
                                  <p:stCondLst>
                                    <p:cond delay="0"/>
                                  </p:stCondLst>
                                  <p:childTnLst>
                                    <p:set>
                                      <p:cBhvr>
                                        <p:cTn id="242"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051"/>
                  </p:tgtEl>
                </p:cond>
              </p:nextCondLst>
            </p:seq>
            <p:seq concurrent="1" nextAc="seek">
              <p:cTn id="243" restart="whenNotActive" fill="hold" evtFilter="cancelBubble" nodeType="interactiveSeq">
                <p:stCondLst>
                  <p:cond evt="onClick" delay="0">
                    <p:tgtEl>
                      <p:spTgt spid="10"/>
                    </p:tgtEl>
                  </p:cond>
                </p:stCondLst>
                <p:endSync evt="end" delay="0">
                  <p:rtn val="all"/>
                </p:endSync>
                <p:childTnLst>
                  <p:par>
                    <p:cTn id="244" fill="hold">
                      <p:stCondLst>
                        <p:cond delay="0"/>
                      </p:stCondLst>
                      <p:childTnLst>
                        <p:par>
                          <p:cTn id="245" fill="hold">
                            <p:stCondLst>
                              <p:cond delay="0"/>
                            </p:stCondLst>
                            <p:childTnLst>
                              <p:par>
                                <p:cTn id="246" presetID="4" presetClass="entr" presetSubtype="32" fill="hold" nodeType="clickEffect">
                                  <p:stCondLst>
                                    <p:cond delay="0"/>
                                  </p:stCondLst>
                                  <p:childTnLst>
                                    <p:set>
                                      <p:cBhvr>
                                        <p:cTn id="247" dur="1" fill="hold">
                                          <p:stCondLst>
                                            <p:cond delay="0"/>
                                          </p:stCondLst>
                                        </p:cTn>
                                        <p:tgtEl>
                                          <p:spTgt spid="2051"/>
                                        </p:tgtEl>
                                        <p:attrNameLst>
                                          <p:attrName>style.visibility</p:attrName>
                                        </p:attrNameLst>
                                      </p:cBhvr>
                                      <p:to>
                                        <p:strVal val="visible"/>
                                      </p:to>
                                    </p:set>
                                    <p:animEffect transition="in" filter="box(out)">
                                      <p:cBhvr>
                                        <p:cTn id="248" dur="500"/>
                                        <p:tgtEl>
                                          <p:spTgt spid="2051"/>
                                        </p:tgtEl>
                                      </p:cBhvr>
                                    </p:animEffect>
                                  </p:childTnLst>
                                </p:cTn>
                              </p:par>
                            </p:childTnLst>
                          </p:cTn>
                        </p:par>
                      </p:childTnLst>
                    </p:cTn>
                  </p:par>
                  <p:par>
                    <p:cTn id="249" fill="hold">
                      <p:stCondLst>
                        <p:cond delay="indefinite"/>
                      </p:stCondLst>
                      <p:childTnLst>
                        <p:par>
                          <p:cTn id="250" fill="hold">
                            <p:stCondLst>
                              <p:cond delay="0"/>
                            </p:stCondLst>
                            <p:childTnLst>
                              <p:par>
                                <p:cTn id="251" presetID="1" presetClass="entr" presetSubtype="0" fill="hold" grpId="2" nodeType="clickEffect">
                                  <p:stCondLst>
                                    <p:cond delay="0"/>
                                  </p:stCondLst>
                                  <p:childTnLst>
                                    <p:set>
                                      <p:cBhvr>
                                        <p:cTn id="252" dur="1" fill="hold">
                                          <p:stCondLst>
                                            <p:cond delay="0"/>
                                          </p:stCondLst>
                                        </p:cTn>
                                        <p:tgtEl>
                                          <p:spTgt spid="33"/>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ntr" presetSubtype="0" fill="hold" grpId="2" nodeType="clickEffect">
                                  <p:stCondLst>
                                    <p:cond delay="0"/>
                                  </p:stCondLst>
                                  <p:childTnLst>
                                    <p:set>
                                      <p:cBhvr>
                                        <p:cTn id="256" dur="1" fill="hold">
                                          <p:stCondLst>
                                            <p:cond delay="0"/>
                                          </p:stCondLst>
                                        </p:cTn>
                                        <p:tgtEl>
                                          <p:spTgt spid="28"/>
                                        </p:tgtEl>
                                        <p:attrNameLst>
                                          <p:attrName>style.visibility</p:attrName>
                                        </p:attrNameLst>
                                      </p:cBhvr>
                                      <p:to>
                                        <p:strVal val="visible"/>
                                      </p:to>
                                    </p:set>
                                  </p:childTnLst>
                                </p:cTn>
                              </p:par>
                            </p:childTnLst>
                          </p:cTn>
                        </p:par>
                      </p:childTnLst>
                    </p:cTn>
                  </p:par>
                  <p:par>
                    <p:cTn id="257" fill="hold">
                      <p:stCondLst>
                        <p:cond delay="indefinite"/>
                      </p:stCondLst>
                      <p:childTnLst>
                        <p:par>
                          <p:cTn id="258" fill="hold">
                            <p:stCondLst>
                              <p:cond delay="0"/>
                            </p:stCondLst>
                            <p:childTnLst>
                              <p:par>
                                <p:cTn id="259" presetID="1" presetClass="entr" presetSubtype="0" fill="hold" grpId="2" nodeType="clickEffect">
                                  <p:stCondLst>
                                    <p:cond delay="0"/>
                                  </p:stCondLst>
                                  <p:childTnLst>
                                    <p:set>
                                      <p:cBhvr>
                                        <p:cTn id="260" dur="1" fill="hold">
                                          <p:stCondLst>
                                            <p:cond delay="0"/>
                                          </p:stCondLst>
                                        </p:cTn>
                                        <p:tgtEl>
                                          <p:spTgt spid="29"/>
                                        </p:tgtEl>
                                        <p:attrNameLst>
                                          <p:attrName>style.visibility</p:attrName>
                                        </p:attrNameLst>
                                      </p:cBhvr>
                                      <p:to>
                                        <p:strVal val="visible"/>
                                      </p:to>
                                    </p:set>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grpId="2" nodeType="clickEffect">
                                  <p:stCondLst>
                                    <p:cond delay="0"/>
                                  </p:stCondLst>
                                  <p:childTnLst>
                                    <p:set>
                                      <p:cBhvr>
                                        <p:cTn id="264" dur="1" fill="hold">
                                          <p:stCondLst>
                                            <p:cond delay="0"/>
                                          </p:stCondLst>
                                        </p:cTn>
                                        <p:tgtEl>
                                          <p:spTgt spid="30"/>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ntr" presetSubtype="0" fill="hold" grpId="2" nodeType="clickEffect">
                                  <p:stCondLst>
                                    <p:cond delay="0"/>
                                  </p:stCondLst>
                                  <p:childTnLst>
                                    <p:set>
                                      <p:cBhvr>
                                        <p:cTn id="268" dur="1" fill="hold">
                                          <p:stCondLst>
                                            <p:cond delay="0"/>
                                          </p:stCondLst>
                                        </p:cTn>
                                        <p:tgtEl>
                                          <p:spTgt spid="31"/>
                                        </p:tgtEl>
                                        <p:attrNameLst>
                                          <p:attrName>style.visibility</p:attrName>
                                        </p:attrNameLst>
                                      </p:cBhvr>
                                      <p:to>
                                        <p:strVal val="visible"/>
                                      </p:to>
                                    </p:set>
                                  </p:childTnLst>
                                </p:cTn>
                              </p:par>
                            </p:childTnLst>
                          </p:cTn>
                        </p:par>
                      </p:childTnLst>
                    </p:cTn>
                  </p:par>
                  <p:par>
                    <p:cTn id="269" fill="hold">
                      <p:stCondLst>
                        <p:cond delay="indefinite"/>
                      </p:stCondLst>
                      <p:childTnLst>
                        <p:par>
                          <p:cTn id="270" fill="hold">
                            <p:stCondLst>
                              <p:cond delay="0"/>
                            </p:stCondLst>
                            <p:childTnLst>
                              <p:par>
                                <p:cTn id="271" presetID="1" presetClass="entr" presetSubtype="0" fill="hold" grpId="2" nodeType="clickEffect">
                                  <p:stCondLst>
                                    <p:cond delay="0"/>
                                  </p:stCondLst>
                                  <p:childTnLst>
                                    <p:set>
                                      <p:cBhvr>
                                        <p:cTn id="272"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3" restart="whenNotActive" fill="hold" evtFilter="cancelBubble" nodeType="interactiveSeq">
                <p:stCondLst>
                  <p:cond evt="onClick" delay="0">
                    <p:tgtEl>
                      <p:spTgt spid="1026"/>
                    </p:tgtEl>
                  </p:cond>
                </p:stCondLst>
                <p:endSync evt="end" delay="0">
                  <p:rtn val="all"/>
                </p:endSync>
                <p:childTnLst>
                  <p:par>
                    <p:cTn id="274" fill="hold">
                      <p:stCondLst>
                        <p:cond delay="0"/>
                      </p:stCondLst>
                      <p:childTnLst>
                        <p:par>
                          <p:cTn id="275" fill="hold">
                            <p:stCondLst>
                              <p:cond delay="0"/>
                            </p:stCondLst>
                            <p:childTnLst>
                              <p:par>
                                <p:cTn id="276" presetID="1" presetClass="exit" presetSubtype="0" fill="hold" nodeType="clickEffect">
                                  <p:stCondLst>
                                    <p:cond delay="0"/>
                                  </p:stCondLst>
                                  <p:childTnLst>
                                    <p:set>
                                      <p:cBhvr>
                                        <p:cTn id="277" dur="1" fill="hold">
                                          <p:stCondLst>
                                            <p:cond delay="0"/>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seq concurrent="1" nextAc="seek">
              <p:cTn id="278" restart="whenNotActive" fill="hold" evtFilter="cancelBubble" nodeType="interactiveSeq">
                <p:stCondLst>
                  <p:cond evt="onClick" delay="0">
                    <p:tgtEl>
                      <p:spTgt spid="11"/>
                    </p:tgtEl>
                  </p:cond>
                </p:stCondLst>
                <p:endSync evt="end" delay="0">
                  <p:rtn val="all"/>
                </p:endSync>
                <p:childTnLst>
                  <p:par>
                    <p:cTn id="279" fill="hold">
                      <p:stCondLst>
                        <p:cond delay="0"/>
                      </p:stCondLst>
                      <p:childTnLst>
                        <p:par>
                          <p:cTn id="280" fill="hold">
                            <p:stCondLst>
                              <p:cond delay="0"/>
                            </p:stCondLst>
                            <p:childTnLst>
                              <p:par>
                                <p:cTn id="281" presetID="4" presetClass="entr" presetSubtype="32" fill="hold" nodeType="clickEffect">
                                  <p:stCondLst>
                                    <p:cond delay="0"/>
                                  </p:stCondLst>
                                  <p:childTnLst>
                                    <p:set>
                                      <p:cBhvr>
                                        <p:cTn id="282" dur="1" fill="hold">
                                          <p:stCondLst>
                                            <p:cond delay="0"/>
                                          </p:stCondLst>
                                        </p:cTn>
                                        <p:tgtEl>
                                          <p:spTgt spid="1026"/>
                                        </p:tgtEl>
                                        <p:attrNameLst>
                                          <p:attrName>style.visibility</p:attrName>
                                        </p:attrNameLst>
                                      </p:cBhvr>
                                      <p:to>
                                        <p:strVal val="visible"/>
                                      </p:to>
                                    </p:set>
                                    <p:animEffect transition="in" filter="box(out)">
                                      <p:cBhvr>
                                        <p:cTn id="283" dur="500"/>
                                        <p:tgtEl>
                                          <p:spTgt spid="1026"/>
                                        </p:tgtEl>
                                      </p:cBhvr>
                                    </p:animEffect>
                                  </p:childTnLst>
                                </p:cTn>
                              </p:par>
                            </p:childTnLst>
                          </p:cTn>
                        </p:par>
                      </p:childTnLst>
                    </p:cTn>
                  </p:par>
                </p:childTnLst>
              </p:cTn>
              <p:nextCondLst>
                <p:cond evt="onClick" delay="0">
                  <p:tgtEl>
                    <p:spTgt spid="11"/>
                  </p:tgtEl>
                </p:cond>
              </p:nextCondLst>
            </p:seq>
            <p:seq concurrent="1" nextAc="seek">
              <p:cTn id="284" restart="whenNotActive" fill="hold" evtFilter="cancelBubble" nodeType="interactiveSeq">
                <p:stCondLst>
                  <p:cond evt="onClick" delay="0">
                    <p:tgtEl>
                      <p:spTgt spid="1027"/>
                    </p:tgtEl>
                  </p:cond>
                </p:stCondLst>
                <p:endSync evt="end" delay="0">
                  <p:rtn val="all"/>
                </p:endSync>
                <p:childTnLst>
                  <p:par>
                    <p:cTn id="285" fill="hold">
                      <p:stCondLst>
                        <p:cond delay="0"/>
                      </p:stCondLst>
                      <p:childTnLst>
                        <p:par>
                          <p:cTn id="286" fill="hold">
                            <p:stCondLst>
                              <p:cond delay="0"/>
                            </p:stCondLst>
                            <p:childTnLst>
                              <p:par>
                                <p:cTn id="287" presetID="1" presetClass="exit" presetSubtype="0" fill="hold" nodeType="clickEffect">
                                  <p:stCondLst>
                                    <p:cond delay="0"/>
                                  </p:stCondLst>
                                  <p:childTnLst>
                                    <p:set>
                                      <p:cBhvr>
                                        <p:cTn id="288" dur="1" fill="hold">
                                          <p:stCondLst>
                                            <p:cond delay="0"/>
                                          </p:stCondLst>
                                        </p:cTn>
                                        <p:tgtEl>
                                          <p:spTgt spid="1027"/>
                                        </p:tgtEl>
                                        <p:attrNameLst>
                                          <p:attrName>style.visibility</p:attrName>
                                        </p:attrNameLst>
                                      </p:cBhvr>
                                      <p:to>
                                        <p:strVal val="hidden"/>
                                      </p:to>
                                    </p:set>
                                  </p:childTnLst>
                                </p:cTn>
                              </p:par>
                            </p:childTnLst>
                          </p:cTn>
                        </p:par>
                      </p:childTnLst>
                    </p:cTn>
                  </p:par>
                </p:childTnLst>
              </p:cTn>
              <p:nextCondLst>
                <p:cond evt="onClick" delay="0">
                  <p:tgtEl>
                    <p:spTgt spid="1027"/>
                  </p:tgtEl>
                </p:cond>
              </p:nextCondLst>
            </p:seq>
            <p:seq concurrent="1" nextAc="seek">
              <p:cTn id="289" restart="whenNotActive" fill="hold" evtFilter="cancelBubble" nodeType="interactiveSeq">
                <p:stCondLst>
                  <p:cond evt="onClick" delay="0">
                    <p:tgtEl>
                      <p:spTgt spid="12"/>
                    </p:tgtEl>
                  </p:cond>
                </p:stCondLst>
                <p:endSync evt="end" delay="0">
                  <p:rtn val="all"/>
                </p:endSync>
                <p:childTnLst>
                  <p:par>
                    <p:cTn id="290" fill="hold">
                      <p:stCondLst>
                        <p:cond delay="0"/>
                      </p:stCondLst>
                      <p:childTnLst>
                        <p:par>
                          <p:cTn id="291" fill="hold">
                            <p:stCondLst>
                              <p:cond delay="0"/>
                            </p:stCondLst>
                            <p:childTnLst>
                              <p:par>
                                <p:cTn id="292" presetID="4" presetClass="entr" presetSubtype="32" fill="hold" nodeType="clickEffect">
                                  <p:stCondLst>
                                    <p:cond delay="0"/>
                                  </p:stCondLst>
                                  <p:childTnLst>
                                    <p:set>
                                      <p:cBhvr>
                                        <p:cTn id="293" dur="1" fill="hold">
                                          <p:stCondLst>
                                            <p:cond delay="0"/>
                                          </p:stCondLst>
                                        </p:cTn>
                                        <p:tgtEl>
                                          <p:spTgt spid="1027"/>
                                        </p:tgtEl>
                                        <p:attrNameLst>
                                          <p:attrName>style.visibility</p:attrName>
                                        </p:attrNameLst>
                                      </p:cBhvr>
                                      <p:to>
                                        <p:strVal val="visible"/>
                                      </p:to>
                                    </p:set>
                                    <p:animEffect transition="in" filter="box(out)">
                                      <p:cBhvr>
                                        <p:cTn id="294" dur="500"/>
                                        <p:tgtEl>
                                          <p:spTgt spid="1027"/>
                                        </p:tgtEl>
                                      </p:cBhvr>
                                    </p:animEffect>
                                  </p:childTnLst>
                                </p:cTn>
                              </p:par>
                            </p:childTnLst>
                          </p:cTn>
                        </p:par>
                      </p:childTnLst>
                    </p:cTn>
                  </p:par>
                </p:childTnLst>
              </p:cTn>
              <p:nextCondLst>
                <p:cond evt="onClick" delay="0">
                  <p:tgtEl>
                    <p:spTgt spid="12"/>
                  </p:tgtEl>
                </p:cond>
              </p:nextCondLst>
            </p:seq>
          </p:childTnLst>
        </p:cTn>
      </p:par>
    </p:tnLst>
    <p:bldLst>
      <p:bldP spid="21" grpId="0" uiExpand="1" build="p"/>
      <p:bldP spid="13" grpId="0" animBg="1"/>
      <p:bldP spid="13" grpId="1" animBg="1"/>
      <p:bldP spid="13" grpId="2"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2" grpId="0" animBg="1"/>
      <p:bldP spid="22" grpId="1" animBg="1"/>
      <p:bldP spid="22" grpId="2" animBg="1"/>
      <p:bldP spid="23" grpId="0" animBg="1"/>
      <p:bldP spid="23" grpId="1" animBg="1"/>
      <p:bldP spid="23" grpId="2" animBg="1"/>
      <p:bldP spid="14" grpId="0" animBg="1"/>
      <p:bldP spid="14" grpId="1" animBg="1"/>
      <p:bldP spid="14" grpId="2" animBg="1"/>
      <p:bldP spid="15" grpId="0" animBg="1"/>
      <p:bldP spid="15" grpId="1" animBg="1"/>
      <p:bldP spid="15"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30" grpId="0" animBg="1"/>
      <p:bldP spid="30" grpId="1" animBg="1"/>
      <p:bldP spid="30" grpId="2" animBg="1"/>
      <p:bldP spid="31" grpId="0" animBg="1"/>
      <p:bldP spid="31" grpId="1" animBg="1"/>
      <p:bldP spid="31" grpId="2" animBg="1"/>
      <p:bldP spid="32" grpId="0" animBg="1"/>
      <p:bldP spid="32" grpId="1" animBg="1"/>
      <p:bldP spid="32" grpId="2" animBg="1"/>
      <p:bldP spid="33" grpId="0" animBg="1"/>
      <p:bldP spid="33" grpId="1" animBg="1"/>
      <p:bldP spid="33"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HYDRAULIC SUMMARY</a:t>
            </a:r>
            <a:endParaRPr lang="en-US" dirty="0">
              <a:solidFill>
                <a:schemeClr val="tx1"/>
              </a:solidFill>
            </a:endParaRPr>
          </a:p>
        </p:txBody>
      </p:sp>
      <p:sp>
        <p:nvSpPr>
          <p:cNvPr id="21" name="Content Placeholder 2"/>
          <p:cNvSpPr>
            <a:spLocks noGrp="1"/>
          </p:cNvSpPr>
          <p:nvPr>
            <p:ph idx="1"/>
          </p:nvPr>
        </p:nvSpPr>
        <p:spPr>
          <a:xfrm>
            <a:off x="152400" y="1295400"/>
            <a:ext cx="8839200" cy="5181600"/>
          </a:xfrm>
        </p:spPr>
        <p:txBody>
          <a:bodyPr>
            <a:noAutofit/>
          </a:bodyPr>
          <a:lstStyle/>
          <a:p>
            <a:pPr>
              <a:spcBef>
                <a:spcPts val="600"/>
              </a:spcBef>
              <a:buNone/>
            </a:pPr>
            <a:r>
              <a:rPr lang="en-US" sz="1800" u="sng" dirty="0" smtClean="0">
                <a:solidFill>
                  <a:srgbClr val="FFC000"/>
                </a:solidFill>
              </a:rPr>
              <a:t>Hydraulic Summary</a:t>
            </a:r>
            <a:r>
              <a:rPr lang="en-US" sz="1800" dirty="0" smtClean="0">
                <a:solidFill>
                  <a:srgbClr val="FFC000"/>
                </a:solidFill>
              </a:rPr>
              <a:t>:</a:t>
            </a:r>
          </a:p>
          <a:p>
            <a:pPr lvl="0">
              <a:spcBef>
                <a:spcPts val="1800"/>
              </a:spcBef>
            </a:pPr>
            <a:r>
              <a:rPr lang="en-US" sz="1800" dirty="0" smtClean="0"/>
              <a:t>WSAFCA evaluated the project as both an individual incremental action, and as a component of a larger cumulative project (including the Folsom Dam Modifications)</a:t>
            </a:r>
          </a:p>
          <a:p>
            <a:pPr lvl="0">
              <a:spcBef>
                <a:spcPts val="1800"/>
              </a:spcBef>
            </a:pPr>
            <a:r>
              <a:rPr lang="en-US" sz="1800" dirty="0" smtClean="0"/>
              <a:t>When modeled incrementally, an isolated maximum increase in water surface elevation (WSE) of 0.17 feet occurs near the Pocket area neighborhood</a:t>
            </a:r>
          </a:p>
          <a:p>
            <a:pPr lvl="1">
              <a:spcBef>
                <a:spcPts val="200"/>
              </a:spcBef>
            </a:pPr>
            <a:r>
              <a:rPr lang="en-US" sz="1800" dirty="0" smtClean="0"/>
              <a:t>WSAFCA is coordinating with SAFCA to ensure the rise is accounted for in the planned Pocket Levee Improvements (SAFCA letter)</a:t>
            </a:r>
          </a:p>
          <a:p>
            <a:pPr lvl="1">
              <a:spcBef>
                <a:spcPts val="200"/>
              </a:spcBef>
            </a:pPr>
            <a:r>
              <a:rPr lang="en-US" sz="1800" dirty="0" smtClean="0"/>
              <a:t>WSAFCA has proposed the construction be phased to minimize temporary risks</a:t>
            </a:r>
          </a:p>
          <a:p>
            <a:pPr>
              <a:spcBef>
                <a:spcPts val="1800"/>
              </a:spcBef>
            </a:pPr>
            <a:r>
              <a:rPr lang="en-US" sz="1800" dirty="0" smtClean="0"/>
              <a:t>Cumulatively, the improvements will reduce flood stages by approximately 1.2 feet </a:t>
            </a:r>
          </a:p>
          <a:p>
            <a:pPr>
              <a:spcBef>
                <a:spcPts val="1800"/>
              </a:spcBef>
            </a:pPr>
            <a:r>
              <a:rPr lang="en-US" sz="1800" dirty="0" smtClean="0"/>
              <a:t>Staff expects no significant adverse hydraulic impacts based on current design</a:t>
            </a:r>
          </a:p>
          <a:p>
            <a:pPr lvl="0">
              <a:spcBef>
                <a:spcPts val="1800"/>
              </a:spcBef>
            </a:pPr>
            <a:r>
              <a:rPr lang="en-US" sz="1800" dirty="0" smtClean="0"/>
              <a:t>Staff will continue to work with WSAFCA, the USACE, and DWR to make sure the final project design complies with all federal and State design criteria</a:t>
            </a:r>
          </a:p>
        </p:txBody>
      </p:sp>
      <p:sp>
        <p:nvSpPr>
          <p:cNvPr id="5" name="Slide Number Placeholder 4"/>
          <p:cNvSpPr>
            <a:spLocks noGrp="1"/>
          </p:cNvSpPr>
          <p:nvPr>
            <p:ph type="sldNum" sz="quarter" idx="4"/>
          </p:nvPr>
        </p:nvSpPr>
        <p:spPr/>
        <p:txBody>
          <a:bodyPr/>
          <a:lstStyle/>
          <a:p>
            <a:fld id="{9F1FB2E3-2BB6-40B9-8235-D524E987E6E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GEOTECHNICAL SUMMARY</a:t>
            </a:r>
            <a:endParaRPr lang="en-US" dirty="0">
              <a:solidFill>
                <a:schemeClr val="tx1"/>
              </a:solidFill>
            </a:endParaRPr>
          </a:p>
        </p:txBody>
      </p:sp>
      <p:sp>
        <p:nvSpPr>
          <p:cNvPr id="21" name="Content Placeholder 2"/>
          <p:cNvSpPr>
            <a:spLocks noGrp="1"/>
          </p:cNvSpPr>
          <p:nvPr>
            <p:ph idx="1"/>
          </p:nvPr>
        </p:nvSpPr>
        <p:spPr>
          <a:xfrm>
            <a:off x="152400" y="1295400"/>
            <a:ext cx="8839200" cy="5181600"/>
          </a:xfrm>
        </p:spPr>
        <p:txBody>
          <a:bodyPr>
            <a:noAutofit/>
          </a:bodyPr>
          <a:lstStyle/>
          <a:p>
            <a:pPr>
              <a:spcBef>
                <a:spcPts val="600"/>
              </a:spcBef>
              <a:buNone/>
            </a:pPr>
            <a:r>
              <a:rPr lang="en-US" sz="1800" u="sng" dirty="0" smtClean="0">
                <a:solidFill>
                  <a:srgbClr val="FFC000"/>
                </a:solidFill>
              </a:rPr>
              <a:t>Geotechnical Summary</a:t>
            </a:r>
            <a:r>
              <a:rPr lang="en-US" sz="1800" dirty="0" smtClean="0">
                <a:solidFill>
                  <a:srgbClr val="FFC000"/>
                </a:solidFill>
              </a:rPr>
              <a:t>:</a:t>
            </a:r>
          </a:p>
          <a:p>
            <a:pPr lvl="0">
              <a:spcBef>
                <a:spcPts val="1800"/>
              </a:spcBef>
            </a:pPr>
            <a:r>
              <a:rPr lang="en-US" sz="1800" dirty="0" smtClean="0"/>
              <a:t>WSAFCA’s scope for 65% design, included the following:</a:t>
            </a:r>
          </a:p>
          <a:p>
            <a:pPr lvl="1">
              <a:spcBef>
                <a:spcPts val="400"/>
              </a:spcBef>
            </a:pPr>
            <a:r>
              <a:rPr lang="en-US" sz="1800" dirty="0" smtClean="0"/>
              <a:t>steady-state seepage analysis to evaluate underseepage</a:t>
            </a:r>
          </a:p>
          <a:p>
            <a:pPr lvl="1">
              <a:spcBef>
                <a:spcPts val="400"/>
              </a:spcBef>
            </a:pPr>
            <a:r>
              <a:rPr lang="en-US" sz="1800" dirty="0" smtClean="0"/>
              <a:t>steady-state stability analysis to evaluate landside stability</a:t>
            </a:r>
          </a:p>
          <a:p>
            <a:pPr lvl="1">
              <a:spcBef>
                <a:spcPts val="400"/>
              </a:spcBef>
            </a:pPr>
            <a:r>
              <a:rPr lang="en-US" sz="1800" dirty="0" smtClean="0"/>
              <a:t>rapid drawdown stability analysis to evaluate waterside stability conditions</a:t>
            </a:r>
          </a:p>
          <a:p>
            <a:pPr lvl="1">
              <a:spcBef>
                <a:spcPts val="400"/>
              </a:spcBef>
            </a:pPr>
            <a:r>
              <a:rPr lang="en-US" sz="1800" dirty="0" smtClean="0"/>
              <a:t>consolidation analysis to estimate settlement </a:t>
            </a:r>
          </a:p>
          <a:p>
            <a:pPr lvl="1">
              <a:spcBef>
                <a:spcPts val="400"/>
              </a:spcBef>
            </a:pPr>
            <a:r>
              <a:rPr lang="en-US" sz="1800" dirty="0" smtClean="0"/>
              <a:t>seismic vulnerability analysis</a:t>
            </a:r>
          </a:p>
          <a:p>
            <a:pPr lvl="0">
              <a:spcBef>
                <a:spcPts val="1800"/>
              </a:spcBef>
            </a:pPr>
            <a:r>
              <a:rPr lang="en-US" sz="1800" dirty="0" smtClean="0"/>
              <a:t>At this time, staff expects no significant adverse geotechnical impacts or need for variances to Board Standards based on the current information </a:t>
            </a:r>
          </a:p>
          <a:p>
            <a:pPr lvl="0">
              <a:spcBef>
                <a:spcPts val="1800"/>
              </a:spcBef>
            </a:pPr>
            <a:r>
              <a:rPr lang="en-US" sz="1800" dirty="0" smtClean="0"/>
              <a:t>Staff will continue to work with WSAFCA, the USACE, and DWR to make sure the final project design complies with all federal and State design criteria</a:t>
            </a:r>
          </a:p>
        </p:txBody>
      </p:sp>
      <p:sp>
        <p:nvSpPr>
          <p:cNvPr id="5" name="Slide Number Placeholder 4"/>
          <p:cNvSpPr>
            <a:spLocks noGrp="1"/>
          </p:cNvSpPr>
          <p:nvPr>
            <p:ph type="sldNum" sz="quarter" idx="4"/>
          </p:nvPr>
        </p:nvSpPr>
        <p:spPr/>
        <p:txBody>
          <a:bodyPr/>
          <a:lstStyle/>
          <a:p>
            <a:fld id="{9F1FB2E3-2BB6-40B9-8235-D524E987E6E0}" type="slidenum">
              <a:rPr lang="en-US" smtClean="0"/>
              <a:pPr/>
              <a:t>8</a:t>
            </a:fld>
            <a:endParaRPr lang="en-US"/>
          </a:p>
        </p:txBody>
      </p:sp>
    </p:spTree>
    <p:extLst>
      <p:ext uri="{BB962C8B-B14F-4D97-AF65-F5344CB8AC3E}">
        <p14:creationId xmlns:p14="http://schemas.microsoft.com/office/powerpoint/2010/main" xmlns="" val="11732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ENVIRONMENTAL REVIEW</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1800" dirty="0"/>
              <a:t>The environmental analysis of the project is underway and a Draft Environmental Impact Report / Environmental Impact Statement (EIR / EIS) is expected to be released for public review </a:t>
            </a:r>
            <a:r>
              <a:rPr lang="en-US" sz="1800" dirty="0" smtClean="0"/>
              <a:t>during October </a:t>
            </a:r>
            <a:r>
              <a:rPr lang="en-US" sz="1800" dirty="0"/>
              <a:t>through </a:t>
            </a:r>
            <a:r>
              <a:rPr lang="en-US" sz="1800" dirty="0" smtClean="0"/>
              <a:t>November 2013.</a:t>
            </a:r>
            <a:endParaRPr lang="en-US" sz="1800" dirty="0"/>
          </a:p>
        </p:txBody>
      </p:sp>
      <p:sp>
        <p:nvSpPr>
          <p:cNvPr id="5" name="Slide Number Placeholder 4"/>
          <p:cNvSpPr>
            <a:spLocks noGrp="1"/>
          </p:cNvSpPr>
          <p:nvPr>
            <p:ph type="sldNum" sz="quarter" idx="4"/>
          </p:nvPr>
        </p:nvSpPr>
        <p:spPr/>
        <p:txBody>
          <a:bodyPr/>
          <a:lstStyle/>
          <a:p>
            <a:fld id="{9F1FB2E3-2BB6-40B9-8235-D524E987E6E0}"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7269</TotalTime>
  <Words>1565</Words>
  <Application>Microsoft Office PowerPoint</Application>
  <PresentationFormat>On-screen Show (4:3)</PresentationFormat>
  <Paragraphs>173</Paragraphs>
  <Slides>13</Slides>
  <Notes>6</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Apex</vt:lpstr>
      <vt:lpstr>West Sacramento Area Flood Control Agency  Southport Levee Improvement Project, Yolo County  September 13, 2013</vt:lpstr>
      <vt:lpstr>BOARD ACTION</vt:lpstr>
      <vt:lpstr>AUTHORITY OF THE BOARD</vt:lpstr>
      <vt:lpstr>PROJECT LOCATION</vt:lpstr>
      <vt:lpstr>PROJECT BACKGROUND</vt:lpstr>
      <vt:lpstr>PROJECT DESIGN</vt:lpstr>
      <vt:lpstr>HYDRAULIC SUMMARY</vt:lpstr>
      <vt:lpstr>GEOTECHNICAL SUMMARY</vt:lpstr>
      <vt:lpstr>ENVIRONMENTAL REVIEW</vt:lpstr>
      <vt:lpstr>PROJECT BENEFITS</vt:lpstr>
      <vt:lpstr>ADJACENT LANDOWNER PROTEST</vt:lpstr>
      <vt:lpstr>STAFF RECOMMENDATION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nmoricz</dc:creator>
  <cp:lastModifiedBy>CVFPB</cp:lastModifiedBy>
  <cp:revision>902</cp:revision>
  <dcterms:created xsi:type="dcterms:W3CDTF">2010-03-04T17:56:25Z</dcterms:created>
  <dcterms:modified xsi:type="dcterms:W3CDTF">2013-09-13T17:27:50Z</dcterms:modified>
</cp:coreProperties>
</file>