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27"/>
  </p:notesMasterIdLst>
  <p:handoutMasterIdLst>
    <p:handoutMasterId r:id="rId28"/>
  </p:handoutMasterIdLst>
  <p:sldIdLst>
    <p:sldId id="398" r:id="rId2"/>
    <p:sldId id="375" r:id="rId3"/>
    <p:sldId id="399" r:id="rId4"/>
    <p:sldId id="348" r:id="rId5"/>
    <p:sldId id="411" r:id="rId6"/>
    <p:sldId id="412" r:id="rId7"/>
    <p:sldId id="413" r:id="rId8"/>
    <p:sldId id="414" r:id="rId9"/>
    <p:sldId id="415" r:id="rId10"/>
    <p:sldId id="416" r:id="rId11"/>
    <p:sldId id="333" r:id="rId12"/>
    <p:sldId id="420" r:id="rId13"/>
    <p:sldId id="418" r:id="rId14"/>
    <p:sldId id="421" r:id="rId15"/>
    <p:sldId id="433" r:id="rId16"/>
    <p:sldId id="431" r:id="rId17"/>
    <p:sldId id="422" r:id="rId18"/>
    <p:sldId id="430" r:id="rId19"/>
    <p:sldId id="434" r:id="rId20"/>
    <p:sldId id="438" r:id="rId21"/>
    <p:sldId id="436" r:id="rId22"/>
    <p:sldId id="439" r:id="rId23"/>
    <p:sldId id="435" r:id="rId24"/>
    <p:sldId id="423" r:id="rId25"/>
    <p:sldId id="331"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nson" initials="N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8700"/>
    <a:srgbClr val="FF9900"/>
    <a:srgbClr val="FF9966"/>
    <a:srgbClr val="7F79FF"/>
    <a:srgbClr val="5096FE"/>
    <a:srgbClr val="FFCC00"/>
    <a:srgbClr val="FFCC99"/>
    <a:srgbClr val="FFCCCC"/>
    <a:srgbClr val="CC9900"/>
    <a:srgbClr val="FF99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6" autoAdjust="0"/>
    <p:restoredTop sz="94494" autoAdjust="0"/>
  </p:normalViewPr>
  <p:slideViewPr>
    <p:cSldViewPr>
      <p:cViewPr varScale="1">
        <p:scale>
          <a:sx n="67" d="100"/>
          <a:sy n="67" d="100"/>
        </p:scale>
        <p:origin x="-8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990"/>
    </p:cViewPr>
  </p:sorterViewPr>
  <p:notesViewPr>
    <p:cSldViewPr>
      <p:cViewPr varScale="1">
        <p:scale>
          <a:sx n="85" d="100"/>
          <a:sy n="85" d="100"/>
        </p:scale>
        <p:origin x="-1920" y="-78"/>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8-09T13:45:28.379" idx="4">
    <p:pos x="5536" y="2005"/>
    <p:text>Check numbers!!!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8-09T13:45:28.379" idx="3">
    <p:pos x="5536" y="2005"/>
    <p:text>Check numbers!!!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5155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51556" name="Rectangle 4"/>
          <p:cNvSpPr>
            <a:spLocks noGrp="1" noChangeArrowheads="1"/>
          </p:cNvSpPr>
          <p:nvPr>
            <p:ph type="ftr" sz="quarter" idx="2"/>
          </p:nvPr>
        </p:nvSpPr>
        <p:spPr bwMode="auto">
          <a:xfrm>
            <a:off x="1" y="882967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51557" name="Rectangle 5"/>
          <p:cNvSpPr>
            <a:spLocks noGrp="1" noChangeArrowheads="1"/>
          </p:cNvSpPr>
          <p:nvPr>
            <p:ph type="sldNum" sz="quarter" idx="3"/>
          </p:nvPr>
        </p:nvSpPr>
        <p:spPr bwMode="auto">
          <a:xfrm>
            <a:off x="3970339" y="882967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212F8701-EFD6-4FC0-B277-12AC64EA2A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05475"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8" name="Rectangle 6"/>
          <p:cNvSpPr>
            <a:spLocks noGrp="1" noChangeArrowheads="1"/>
          </p:cNvSpPr>
          <p:nvPr>
            <p:ph type="ftr" sz="quarter" idx="4"/>
          </p:nvPr>
        </p:nvSpPr>
        <p:spPr bwMode="auto">
          <a:xfrm>
            <a:off x="1" y="882967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05479" name="Rectangle 7"/>
          <p:cNvSpPr>
            <a:spLocks noGrp="1" noChangeArrowheads="1"/>
          </p:cNvSpPr>
          <p:nvPr>
            <p:ph type="sldNum" sz="quarter" idx="5"/>
          </p:nvPr>
        </p:nvSpPr>
        <p:spPr bwMode="auto">
          <a:xfrm>
            <a:off x="3970339" y="882967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F891A35A-D1EE-4CC2-8870-34665C16C0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Levees also protect </a:t>
            </a:r>
            <a:r>
              <a:rPr lang="en-US" baseline="0" dirty="0" smtClean="0"/>
              <a:t>habitat and wildlife.</a:t>
            </a:r>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i="0" kern="1200" dirty="0" smtClean="0">
                <a:solidFill>
                  <a:schemeClr val="tx1"/>
                </a:solidFill>
                <a:latin typeface="Arial" charset="0"/>
                <a:ea typeface="+mn-ea"/>
                <a:cs typeface="+mn-cs"/>
              </a:rPr>
              <a:t>The</a:t>
            </a:r>
            <a:r>
              <a:rPr lang="en-US" sz="1600" i="0" kern="1200" baseline="0" dirty="0" smtClean="0">
                <a:solidFill>
                  <a:schemeClr val="tx1"/>
                </a:solidFill>
                <a:latin typeface="Arial" charset="0"/>
                <a:ea typeface="+mn-ea"/>
                <a:cs typeface="+mn-cs"/>
              </a:rPr>
              <a:t> California Water Code Sections 12980-12995 </a:t>
            </a:r>
          </a:p>
          <a:p>
            <a:endParaRPr lang="en-US" sz="1600" i="0" kern="1200" baseline="0" dirty="0" smtClean="0">
              <a:solidFill>
                <a:schemeClr val="tx1"/>
              </a:solidFill>
              <a:latin typeface="Arial" charset="0"/>
              <a:ea typeface="+mn-ea"/>
              <a:cs typeface="+mn-cs"/>
            </a:endParaRPr>
          </a:p>
          <a:p>
            <a:r>
              <a:rPr lang="en-US" sz="1600" b="1" i="0" kern="1200" baseline="0" dirty="0" smtClean="0">
                <a:solidFill>
                  <a:schemeClr val="tx1"/>
                </a:solidFill>
                <a:latin typeface="Arial" charset="0"/>
                <a:ea typeface="+mn-ea"/>
                <a:cs typeface="+mn-cs"/>
              </a:rPr>
              <a:t>authorizes</a:t>
            </a:r>
            <a:r>
              <a:rPr lang="en-US" sz="1600" i="0" kern="1200" baseline="0" dirty="0" smtClean="0">
                <a:solidFill>
                  <a:schemeClr val="tx1"/>
                </a:solidFill>
                <a:latin typeface="Arial" charset="0"/>
                <a:ea typeface="+mn-ea"/>
                <a:cs typeface="+mn-cs"/>
              </a:rPr>
              <a:t> DWR to provide local agencies with </a:t>
            </a:r>
            <a:r>
              <a:rPr lang="en-US" sz="1600" b="1" i="0" kern="1200" baseline="0" dirty="0" smtClean="0">
                <a:solidFill>
                  <a:schemeClr val="tx1"/>
                </a:solidFill>
                <a:latin typeface="Arial" charset="0"/>
                <a:ea typeface="+mn-ea"/>
                <a:cs typeface="+mn-cs"/>
              </a:rPr>
              <a:t>funding for annual Maintenance and Rehabilitation</a:t>
            </a:r>
            <a:r>
              <a:rPr lang="en-US" sz="1600" i="0" kern="1200" baseline="0" dirty="0" smtClean="0">
                <a:solidFill>
                  <a:schemeClr val="tx1"/>
                </a:solidFill>
                <a:latin typeface="Arial" charset="0"/>
                <a:ea typeface="+mn-ea"/>
                <a:cs typeface="+mn-cs"/>
              </a:rPr>
              <a:t> through the Subventions Program</a:t>
            </a:r>
            <a:r>
              <a:rPr lang="en-US" sz="1600" i="1" kern="1200" baseline="0" dirty="0" smtClean="0">
                <a:solidFill>
                  <a:schemeClr val="tx1"/>
                </a:solidFill>
                <a:latin typeface="Arial" charset="0"/>
                <a:ea typeface="+mn-ea"/>
                <a:cs typeface="+mn-cs"/>
              </a:rPr>
              <a:t>.  The program has been in effect since the passage of the </a:t>
            </a:r>
            <a:r>
              <a:rPr lang="en-US" sz="1600" b="1" i="1" kern="1200" baseline="0" dirty="0" smtClean="0">
                <a:solidFill>
                  <a:schemeClr val="tx1"/>
                </a:solidFill>
                <a:latin typeface="Arial" charset="0"/>
                <a:ea typeface="+mn-ea"/>
                <a:cs typeface="+mn-cs"/>
              </a:rPr>
              <a:t>Way Bill </a:t>
            </a:r>
            <a:r>
              <a:rPr lang="en-US" sz="1600" i="1" kern="1200" baseline="0" dirty="0" smtClean="0">
                <a:solidFill>
                  <a:schemeClr val="tx1"/>
                </a:solidFill>
                <a:latin typeface="Arial" charset="0"/>
                <a:ea typeface="+mn-ea"/>
                <a:cs typeface="+mn-cs"/>
              </a:rPr>
              <a:t>(SB 541) in 1973 and </a:t>
            </a:r>
            <a:r>
              <a:rPr lang="en-US" sz="1600" b="1" i="1" kern="1200" baseline="0" dirty="0" smtClean="0">
                <a:solidFill>
                  <a:schemeClr val="tx1"/>
                </a:solidFill>
                <a:latin typeface="Arial" charset="0"/>
                <a:ea typeface="+mn-ea"/>
                <a:cs typeface="+mn-cs"/>
              </a:rPr>
              <a:t>modified </a:t>
            </a:r>
            <a:r>
              <a:rPr lang="en-US" sz="1600" i="1" kern="1200" baseline="0" dirty="0" smtClean="0">
                <a:solidFill>
                  <a:schemeClr val="tx1"/>
                </a:solidFill>
                <a:latin typeface="Arial" charset="0"/>
                <a:ea typeface="+mn-ea"/>
                <a:cs typeface="+mn-cs"/>
              </a:rPr>
              <a:t>in 1988, 1991 and 1996 to implement the Delta Flood Protection Act</a:t>
            </a:r>
            <a:endParaRPr lang="en-US" sz="1600" i="1" kern="1200" dirty="0" smtClean="0">
              <a:solidFill>
                <a:schemeClr val="tx1"/>
              </a:solidFill>
              <a:latin typeface="Arial" charset="0"/>
              <a:ea typeface="+mn-ea"/>
              <a:cs typeface="+mn-cs"/>
            </a:endParaRPr>
          </a:p>
          <a:p>
            <a:endParaRPr lang="en-US" sz="1600" kern="1200" dirty="0" smtClean="0">
              <a:solidFill>
                <a:schemeClr val="tx1"/>
              </a:solidFill>
              <a:latin typeface="Arial" charset="0"/>
              <a:ea typeface="+mn-ea"/>
              <a:cs typeface="+mn-cs"/>
            </a:endParaRPr>
          </a:p>
          <a:p>
            <a:r>
              <a:rPr lang="en-US" sz="1600" b="1" kern="1200" dirty="0" smtClean="0">
                <a:solidFill>
                  <a:schemeClr val="tx1"/>
                </a:solidFill>
                <a:latin typeface="Arial" charset="0"/>
                <a:ea typeface="+mn-ea"/>
                <a:cs typeface="+mn-cs"/>
              </a:rPr>
              <a:t>The goal of the Program, is to preserve the physical characteristics of the Delta essentially in their present form while at the same time ensuring no net loss of habitat.</a:t>
            </a:r>
          </a:p>
          <a:p>
            <a:endParaRPr lang="en-US" sz="1600" kern="1200" dirty="0" smtClean="0">
              <a:solidFill>
                <a:schemeClr val="tx1"/>
              </a:solidFill>
              <a:latin typeface="Arial" charset="0"/>
              <a:ea typeface="+mn-ea"/>
              <a:cs typeface="+mn-cs"/>
            </a:endParaRPr>
          </a:p>
          <a:p>
            <a:r>
              <a:rPr lang="en-US" sz="800" strike="sngStrike" kern="1200" dirty="0" smtClean="0">
                <a:solidFill>
                  <a:schemeClr val="tx1"/>
                </a:solidFill>
                <a:latin typeface="Arial" charset="0"/>
                <a:ea typeface="+mn-ea"/>
                <a:cs typeface="+mn-cs"/>
              </a:rPr>
              <a:t>DWR’s Delta Levees Subventions Program is authorized by the California Water Code Sections12980 – 12995.  The goal of the Program is to preserve the physical characteristics of the Delta essentially in their present from while at the same time ensuring no net loss of habitat.  </a:t>
            </a:r>
            <a:endParaRPr lang="en-US" sz="8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b="1" dirty="0" smtClean="0"/>
              <a:t>The Water</a:t>
            </a:r>
            <a:r>
              <a:rPr lang="en-US" sz="1600" b="1" baseline="0" dirty="0" smtClean="0"/>
              <a:t> Codes States</a:t>
            </a:r>
          </a:p>
          <a:p>
            <a:endParaRPr lang="en-US" sz="1600" baseline="0" dirty="0" smtClean="0"/>
          </a:p>
          <a:p>
            <a:pPr>
              <a:buFont typeface="Arial" pitchFamily="34" charset="0"/>
              <a:buChar char="•"/>
            </a:pPr>
            <a:r>
              <a:rPr lang="en-US" sz="1600" baseline="0" dirty="0" smtClean="0"/>
              <a:t>The Subventions Program be an Annual program </a:t>
            </a:r>
          </a:p>
          <a:p>
            <a:pPr lvl="1">
              <a:buFont typeface="Arial" pitchFamily="34" charset="0"/>
              <a:buChar char="•"/>
            </a:pPr>
            <a:r>
              <a:rPr lang="en-US" sz="1600" baseline="0" dirty="0" smtClean="0"/>
              <a:t>Beginning July 1 and ends June 30 of the following year</a:t>
            </a:r>
          </a:p>
          <a:p>
            <a:pPr>
              <a:buFont typeface="Arial" pitchFamily="34" charset="0"/>
              <a:buChar char="•"/>
            </a:pPr>
            <a:endParaRPr lang="en-US" sz="1600" baseline="0" dirty="0" smtClean="0"/>
          </a:p>
          <a:p>
            <a:pPr>
              <a:buFont typeface="Arial" pitchFamily="34" charset="0"/>
              <a:buChar char="•"/>
            </a:pPr>
            <a:r>
              <a:rPr lang="en-US" sz="1600" baseline="0" dirty="0" smtClean="0"/>
              <a:t>The program will provide funding for annual maintenance and rehabilitation for non-project levees and eligible project levees.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60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600" baseline="0" dirty="0" smtClean="0"/>
              <a:t>The local agencies are responsible for the first $1,000 per levee mile.</a:t>
            </a:r>
          </a:p>
          <a:p>
            <a:pPr>
              <a:buFont typeface="Arial" pitchFamily="34" charset="0"/>
              <a:buChar char="•"/>
            </a:pPr>
            <a:endParaRPr lang="en-US" sz="160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600" baseline="0" dirty="0" smtClean="0"/>
              <a:t>The Subventions Program is a cost share program reimbursing up to 75% of all eligible costs.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600" baseline="0" dirty="0" smtClean="0"/>
          </a:p>
          <a:p>
            <a:pPr>
              <a:buFont typeface="Arial" pitchFamily="34" charset="0"/>
              <a:buChar cha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800" strike="sngStrike" kern="1200" dirty="0" smtClean="0">
                <a:solidFill>
                  <a:schemeClr val="tx1"/>
                </a:solidFill>
                <a:latin typeface="Arial" charset="0"/>
                <a:ea typeface="+mn-ea"/>
                <a:cs typeface="+mn-cs"/>
              </a:rPr>
              <a:t>The Subventions Program is an Annual program which allows reimbursement to local levee maintaining agencies of up to 75% to non-project and eligible project levee participants after the expenditure of $1000 per maintained levee mile is made for levee maintenance and improvement work.  </a:t>
            </a:r>
            <a:endParaRPr lang="en-US" sz="800" kern="1200" dirty="0" smtClean="0">
              <a:solidFill>
                <a:schemeClr val="tx1"/>
              </a:solidFill>
              <a:latin typeface="Arial" charset="0"/>
              <a:ea typeface="+mn-ea"/>
              <a:cs typeface="+mn-cs"/>
            </a:endParaRPr>
          </a:p>
          <a:p>
            <a:pPr>
              <a:buFont typeface="Arial"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t>Habitat mitigation and </a:t>
            </a:r>
            <a:r>
              <a:rPr lang="en-US" sz="1800" b="1" dirty="0" err="1" smtClean="0"/>
              <a:t>enhancment</a:t>
            </a:r>
            <a:r>
              <a:rPr lang="en-US" sz="1800" b="1" dirty="0" smtClean="0"/>
              <a:t> are</a:t>
            </a:r>
            <a:r>
              <a:rPr lang="en-US" sz="1800" baseline="0" dirty="0" smtClean="0"/>
              <a:t> important parts of our program.</a:t>
            </a:r>
          </a:p>
          <a:p>
            <a:endParaRPr lang="en-US" sz="1800" baseline="0" dirty="0" smtClean="0"/>
          </a:p>
          <a:p>
            <a:r>
              <a:rPr lang="en-US" sz="1800" baseline="0" dirty="0" smtClean="0"/>
              <a:t>DWR and </a:t>
            </a:r>
            <a:r>
              <a:rPr lang="en-US" sz="1800" baseline="0" smtClean="0"/>
              <a:t>CDFW</a:t>
            </a:r>
            <a:r>
              <a:rPr lang="en-US" sz="1800" baseline="0" dirty="0" smtClean="0"/>
              <a:t> work together to </a:t>
            </a:r>
            <a:r>
              <a:rPr lang="en-US" sz="1800" b="1" baseline="0" dirty="0" smtClean="0"/>
              <a:t>ensure no net loss of habitat loss</a:t>
            </a:r>
          </a:p>
          <a:p>
            <a:endParaRPr lang="en-US" sz="1800" baseline="0" dirty="0" smtClean="0"/>
          </a:p>
          <a:p>
            <a:r>
              <a:rPr lang="en-US" sz="1800" baseline="0" dirty="0" smtClean="0"/>
              <a:t>And also p</a:t>
            </a:r>
            <a:r>
              <a:rPr lang="en-US" sz="1800" b="1" baseline="0" dirty="0" smtClean="0"/>
              <a:t>rovide program wide enhancement</a:t>
            </a:r>
            <a:endParaRPr lang="en-US" sz="1800" b="1"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t>Subventions</a:t>
            </a:r>
            <a:r>
              <a:rPr lang="en-US" sz="1800" b="1" baseline="0" dirty="0" smtClean="0"/>
              <a:t> funds are also </a:t>
            </a:r>
            <a:r>
              <a:rPr lang="en-US" sz="1800" baseline="0" dirty="0" smtClean="0"/>
              <a:t>used for Emergency response.</a:t>
            </a:r>
          </a:p>
          <a:p>
            <a:pPr>
              <a:buFontTx/>
              <a:buChar char="-"/>
            </a:pPr>
            <a:r>
              <a:rPr lang="en-US" sz="1800" baseline="0" dirty="0" smtClean="0"/>
              <a:t>Up to $200,000 annually</a:t>
            </a:r>
          </a:p>
          <a:p>
            <a:pPr>
              <a:buFontTx/>
              <a:buChar char="-"/>
            </a:pPr>
            <a:endParaRPr lang="en-US" sz="1800" baseline="0" dirty="0" smtClean="0"/>
          </a:p>
          <a:p>
            <a:pPr>
              <a:buFontTx/>
              <a:buNone/>
            </a:pPr>
            <a:r>
              <a:rPr lang="en-US" sz="1800" baseline="0" dirty="0" smtClean="0"/>
              <a:t>The subventions program contributed funds towards emergency repairs to the </a:t>
            </a:r>
            <a:r>
              <a:rPr lang="en-US" sz="1800" b="1" baseline="0" dirty="0" smtClean="0"/>
              <a:t>Jones Tract levee failure in 2004</a:t>
            </a:r>
            <a:endParaRPr lang="en-US" sz="1800" baseline="0" dirty="0" smtClean="0"/>
          </a:p>
          <a:p>
            <a:pPr>
              <a:buFontTx/>
              <a:buNone/>
            </a:pPr>
            <a:endParaRPr lang="en-US" sz="1800" baseline="0" dirty="0" smtClean="0"/>
          </a:p>
          <a:p>
            <a:pPr>
              <a:buFontTx/>
              <a:buNone/>
            </a:pPr>
            <a:r>
              <a:rPr lang="en-US" sz="1800" i="1" dirty="0" smtClean="0"/>
              <a:t>After the $50,000 then special projects funds are used</a:t>
            </a:r>
            <a:endParaRPr lang="en-US" sz="1800" i="1"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The</a:t>
            </a:r>
            <a:r>
              <a:rPr lang="en-US" sz="1600" baseline="0" dirty="0" smtClean="0"/>
              <a:t> Latest Subventions Program – </a:t>
            </a:r>
            <a:r>
              <a:rPr lang="en-US" sz="1600" b="1" baseline="0" dirty="0" smtClean="0"/>
              <a:t>Guidelines</a:t>
            </a:r>
            <a:r>
              <a:rPr lang="en-US" sz="1600" baseline="0" dirty="0" smtClean="0"/>
              <a:t>: Procedures and Criteria were adopted by the Board in </a:t>
            </a:r>
            <a:r>
              <a:rPr lang="en-US" sz="1600" b="1" baseline="0" dirty="0" smtClean="0"/>
              <a:t>2011</a:t>
            </a:r>
            <a:r>
              <a:rPr lang="en-US" sz="1600" baseline="0" dirty="0" smtClean="0"/>
              <a:t>.</a:t>
            </a:r>
          </a:p>
          <a:p>
            <a:endParaRPr lang="en-US" sz="1600" baseline="0" dirty="0" smtClean="0"/>
          </a:p>
          <a:p>
            <a:r>
              <a:rPr lang="en-US" sz="1600" baseline="0" dirty="0" smtClean="0"/>
              <a:t>The </a:t>
            </a:r>
            <a:r>
              <a:rPr lang="en-US" sz="1600" b="1" baseline="0" dirty="0" smtClean="0"/>
              <a:t>guidelines discuss</a:t>
            </a:r>
          </a:p>
          <a:p>
            <a:endParaRPr lang="en-US" sz="1600" baseline="0" dirty="0" smtClean="0"/>
          </a:p>
          <a:p>
            <a:r>
              <a:rPr lang="en-US" sz="1600" b="1" u="sng" baseline="0" dirty="0" smtClean="0"/>
              <a:t>Eligibility</a:t>
            </a:r>
            <a:r>
              <a:rPr lang="en-US" sz="1600" baseline="0" dirty="0" smtClean="0"/>
              <a:t> – Who is eligible to receive subventions funds?</a:t>
            </a:r>
          </a:p>
          <a:p>
            <a:pPr lvl="1">
              <a:buFont typeface="Arial" pitchFamily="34" charset="0"/>
              <a:buChar char="•"/>
            </a:pPr>
            <a:r>
              <a:rPr lang="en-US" sz="1200" i="1" baseline="0" dirty="0" smtClean="0"/>
              <a:t>(LMA’s with project and non-project levees -primary zone, </a:t>
            </a:r>
          </a:p>
          <a:p>
            <a:pPr lvl="1">
              <a:buFont typeface="Arial" pitchFamily="34" charset="0"/>
              <a:buChar char="•"/>
            </a:pPr>
            <a:r>
              <a:rPr lang="en-US" sz="1200" i="1" baseline="0" dirty="0" smtClean="0"/>
              <a:t>non project levees -secondary zone)</a:t>
            </a:r>
          </a:p>
          <a:p>
            <a:endParaRPr lang="en-US" sz="1600" baseline="0" dirty="0" smtClean="0"/>
          </a:p>
          <a:p>
            <a:r>
              <a:rPr lang="en-US" sz="1600" b="1" u="sng" baseline="0" dirty="0" smtClean="0"/>
              <a:t>Requirements</a:t>
            </a:r>
            <a:r>
              <a:rPr lang="en-US" sz="1600" baseline="0" dirty="0" smtClean="0"/>
              <a:t> – What requirements are needed for </a:t>
            </a:r>
            <a:r>
              <a:rPr lang="en-US" sz="1600" b="1" baseline="0" dirty="0" smtClean="0"/>
              <a:t>applying and receiving funds</a:t>
            </a:r>
            <a:r>
              <a:rPr lang="en-US" sz="1600" baseline="0" dirty="0" smtClean="0"/>
              <a:t>? </a:t>
            </a:r>
          </a:p>
          <a:p>
            <a:r>
              <a:rPr lang="en-US" sz="1200" baseline="0" dirty="0" smtClean="0"/>
              <a:t>(public agency, submit application, sign a work agreement and submit a final claim by due dates)</a:t>
            </a:r>
          </a:p>
          <a:p>
            <a:pPr>
              <a:buFont typeface="Arial" pitchFamily="34" charset="0"/>
              <a:buChar char="•"/>
            </a:pPr>
            <a:r>
              <a:rPr lang="en-US" sz="1600" baseline="0" dirty="0" smtClean="0"/>
              <a:t>And</a:t>
            </a:r>
          </a:p>
          <a:p>
            <a:r>
              <a:rPr lang="en-US" sz="1600" b="1" u="sng" baseline="0" dirty="0" smtClean="0"/>
              <a:t>Reimbursement</a:t>
            </a:r>
            <a:r>
              <a:rPr lang="en-US" sz="1600" baseline="0" dirty="0" smtClean="0"/>
              <a:t> – What costs are eligible for reimbursement?</a:t>
            </a:r>
          </a:p>
          <a:p>
            <a:r>
              <a:rPr lang="en-US" sz="1600" baseline="0" dirty="0" smtClean="0"/>
              <a:t>(engineering, labor, materials, equipment)</a:t>
            </a:r>
            <a:endParaRPr lang="en-US" sz="1600"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smtClean="0"/>
              <a:t>Also</a:t>
            </a:r>
            <a:r>
              <a:rPr lang="en-US" sz="1600" b="1" baseline="0" dirty="0" smtClean="0"/>
              <a:t> described in the guidelines are our funding priorities. </a:t>
            </a:r>
          </a:p>
          <a:p>
            <a:r>
              <a:rPr lang="en-US" sz="1600" b="1" baseline="0" dirty="0" smtClean="0"/>
              <a:t>Our main goal </a:t>
            </a:r>
            <a:r>
              <a:rPr lang="en-US" sz="1600" baseline="0" dirty="0" smtClean="0"/>
              <a:t>is to fund all </a:t>
            </a:r>
            <a:r>
              <a:rPr lang="en-US" sz="1600" b="1" baseline="0" dirty="0" smtClean="0"/>
              <a:t>maintenance</a:t>
            </a:r>
            <a:r>
              <a:rPr lang="en-US" sz="1600" baseline="0" dirty="0" smtClean="0"/>
              <a:t> activities up to $20,000 per mile.</a:t>
            </a:r>
          </a:p>
          <a:p>
            <a:endParaRPr lang="en-US" sz="1400" baseline="0" dirty="0" smtClean="0"/>
          </a:p>
          <a:p>
            <a:r>
              <a:rPr lang="en-US" sz="1400" i="1" u="sng" baseline="0" dirty="0" smtClean="0"/>
              <a:t>Maintenance activities might include:</a:t>
            </a:r>
          </a:p>
          <a:p>
            <a:r>
              <a:rPr lang="en-US" sz="1400" i="1" baseline="0" dirty="0" smtClean="0"/>
              <a:t>Vegetation and rodent control	Erosion control and repair</a:t>
            </a:r>
          </a:p>
          <a:p>
            <a:r>
              <a:rPr lang="en-US" sz="1400" i="1" baseline="0" dirty="0" smtClean="0"/>
              <a:t>Access Road repairs		Rip rap replacement</a:t>
            </a:r>
          </a:p>
          <a:p>
            <a:r>
              <a:rPr lang="en-US" sz="1400" i="1" baseline="0" dirty="0" smtClean="0"/>
              <a:t>Clearing drains and ditches		Regular inspections</a:t>
            </a:r>
          </a:p>
          <a:p>
            <a:endParaRPr lang="en-US" sz="1400" baseline="0" dirty="0" smtClean="0"/>
          </a:p>
          <a:p>
            <a:r>
              <a:rPr lang="en-US" sz="1600" b="1" kern="1200" dirty="0" smtClean="0">
                <a:solidFill>
                  <a:schemeClr val="tx1"/>
                </a:solidFill>
                <a:latin typeface="Arial" charset="0"/>
                <a:ea typeface="+mn-ea"/>
                <a:cs typeface="+mn-cs"/>
              </a:rPr>
              <a:t>If there are additional funds available we fund rehabilitation activities</a:t>
            </a:r>
            <a:endParaRPr lang="en-US" sz="1600" kern="1200" dirty="0" smtClean="0">
              <a:solidFill>
                <a:schemeClr val="tx1"/>
              </a:solidFill>
              <a:latin typeface="Arial" charset="0"/>
              <a:ea typeface="+mn-ea"/>
              <a:cs typeface="+mn-cs"/>
            </a:endParaRPr>
          </a:p>
          <a:p>
            <a:r>
              <a:rPr lang="en-US" sz="1400" kern="1200" dirty="0" smtClean="0">
                <a:solidFill>
                  <a:schemeClr val="tx1"/>
                </a:solidFill>
                <a:latin typeface="Arial" charset="0"/>
                <a:ea typeface="+mn-ea"/>
                <a:cs typeface="+mn-cs"/>
              </a:rPr>
              <a:t>(Rehabilitation activities are activities that improve the levee)</a:t>
            </a:r>
          </a:p>
          <a:p>
            <a:r>
              <a:rPr lang="en-US" sz="1400" kern="1200" dirty="0" smtClean="0">
                <a:solidFill>
                  <a:schemeClr val="tx1"/>
                </a:solidFill>
                <a:latin typeface="Arial" charset="0"/>
                <a:ea typeface="+mn-ea"/>
                <a:cs typeface="+mn-cs"/>
              </a:rPr>
              <a:t> </a:t>
            </a:r>
          </a:p>
          <a:p>
            <a:r>
              <a:rPr lang="en-US" sz="1600" b="1" kern="1200" dirty="0" smtClean="0">
                <a:solidFill>
                  <a:schemeClr val="tx1"/>
                </a:solidFill>
                <a:latin typeface="Arial" charset="0"/>
                <a:ea typeface="+mn-ea"/>
                <a:cs typeface="+mn-cs"/>
              </a:rPr>
              <a:t>Priority 1</a:t>
            </a:r>
            <a:r>
              <a:rPr lang="en-US" sz="1600" kern="1200" dirty="0" smtClean="0">
                <a:solidFill>
                  <a:schemeClr val="tx1"/>
                </a:solidFill>
                <a:latin typeface="Arial" charset="0"/>
                <a:ea typeface="+mn-ea"/>
                <a:cs typeface="+mn-cs"/>
              </a:rPr>
              <a:t>, rehabilitation activities include</a:t>
            </a:r>
          </a:p>
          <a:p>
            <a:pPr lvl="1">
              <a:buFont typeface="Arial" pitchFamily="34" charset="0"/>
              <a:buChar char="•"/>
            </a:pPr>
            <a:r>
              <a:rPr lang="en-US" sz="1600" kern="1200" dirty="0" smtClean="0">
                <a:solidFill>
                  <a:schemeClr val="tx1"/>
                </a:solidFill>
                <a:latin typeface="Arial" charset="0"/>
                <a:ea typeface="+mn-ea"/>
                <a:cs typeface="+mn-cs"/>
              </a:rPr>
              <a:t>Meeting the Boards highest priorities,</a:t>
            </a:r>
          </a:p>
          <a:p>
            <a:pPr lvl="1">
              <a:buFont typeface="Arial" pitchFamily="34" charset="0"/>
              <a:buChar char="•"/>
            </a:pPr>
            <a:r>
              <a:rPr lang="en-US" sz="1600" b="1" kern="1200" dirty="0" smtClean="0">
                <a:solidFill>
                  <a:schemeClr val="tx1"/>
                </a:solidFill>
                <a:latin typeface="Arial" charset="0"/>
                <a:ea typeface="+mn-ea"/>
                <a:cs typeface="+mn-cs"/>
              </a:rPr>
              <a:t>Protecting the enhancing fish and wildlife habitat,</a:t>
            </a:r>
            <a:endParaRPr lang="en-US" sz="1600" kern="1200" dirty="0" smtClean="0">
              <a:solidFill>
                <a:schemeClr val="tx1"/>
              </a:solidFill>
              <a:latin typeface="Arial" charset="0"/>
              <a:ea typeface="+mn-ea"/>
              <a:cs typeface="+mn-cs"/>
            </a:endParaRPr>
          </a:p>
          <a:p>
            <a:pPr lvl="1">
              <a:buFont typeface="Arial" pitchFamily="34" charset="0"/>
              <a:buChar char="•"/>
            </a:pPr>
            <a:r>
              <a:rPr lang="en-US" sz="1600" kern="1200" dirty="0" smtClean="0">
                <a:solidFill>
                  <a:schemeClr val="tx1"/>
                </a:solidFill>
                <a:latin typeface="Arial" charset="0"/>
                <a:ea typeface="+mn-ea"/>
                <a:cs typeface="+mn-cs"/>
              </a:rPr>
              <a:t>Improving levees to meet the HMP or B192-82 standards</a:t>
            </a:r>
          </a:p>
          <a:p>
            <a:r>
              <a:rPr lang="en-US" sz="1600" kern="1200" dirty="0" smtClean="0">
                <a:solidFill>
                  <a:schemeClr val="tx1"/>
                </a:solidFill>
                <a:latin typeface="Arial" charset="0"/>
                <a:ea typeface="+mn-ea"/>
                <a:cs typeface="+mn-cs"/>
              </a:rPr>
              <a:t> </a:t>
            </a:r>
          </a:p>
          <a:p>
            <a:r>
              <a:rPr lang="en-US" sz="1600" b="1" kern="1200" dirty="0" smtClean="0">
                <a:solidFill>
                  <a:schemeClr val="tx1"/>
                </a:solidFill>
                <a:latin typeface="Arial" charset="0"/>
                <a:ea typeface="+mn-ea"/>
                <a:cs typeface="+mn-cs"/>
              </a:rPr>
              <a:t>If there are additional funds still available Priority 2 and 3 can be met</a:t>
            </a:r>
            <a:endParaRPr lang="en-US" sz="1600" kern="1200" dirty="0" smtClean="0">
              <a:solidFill>
                <a:schemeClr val="tx1"/>
              </a:solidFill>
              <a:latin typeface="Arial" charset="0"/>
              <a:ea typeface="+mn-ea"/>
              <a:cs typeface="+mn-cs"/>
            </a:endParaRPr>
          </a:p>
          <a:p>
            <a:r>
              <a:rPr lang="en-US" sz="1100" kern="1200" dirty="0" smtClean="0">
                <a:solidFill>
                  <a:schemeClr val="tx1"/>
                </a:solidFill>
                <a:latin typeface="Arial" charset="0"/>
                <a:ea typeface="+mn-ea"/>
                <a:cs typeface="+mn-cs"/>
              </a:rPr>
              <a:t> </a:t>
            </a:r>
          </a:p>
          <a:p>
            <a:r>
              <a:rPr lang="en-US" sz="1100" i="1" kern="1200" dirty="0" smtClean="0">
                <a:solidFill>
                  <a:schemeClr val="tx1"/>
                </a:solidFill>
                <a:latin typeface="Arial" charset="0"/>
                <a:ea typeface="+mn-ea"/>
                <a:cs typeface="+mn-cs"/>
              </a:rPr>
              <a:t>HMP – Hazard Mitigation Plan standards (to receive FEMA funds)</a:t>
            </a:r>
            <a:endParaRPr lang="en-US" sz="1100" kern="1200" dirty="0" smtClean="0">
              <a:solidFill>
                <a:schemeClr val="tx1"/>
              </a:solidFill>
              <a:latin typeface="Arial" charset="0"/>
              <a:ea typeface="+mn-ea"/>
              <a:cs typeface="+mn-cs"/>
            </a:endParaRPr>
          </a:p>
          <a:p>
            <a:r>
              <a:rPr lang="en-US" sz="1100" i="1" kern="1200" dirty="0" smtClean="0">
                <a:solidFill>
                  <a:schemeClr val="tx1"/>
                </a:solidFill>
                <a:latin typeface="Arial" charset="0"/>
                <a:ea typeface="+mn-ea"/>
                <a:cs typeface="+mn-cs"/>
              </a:rPr>
              <a:t>Bulletin 192-82 levee design criteria beyond HMP and PL84-99</a:t>
            </a:r>
            <a:endParaRPr lang="en-US" sz="11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kern="1200" dirty="0" smtClean="0">
                <a:solidFill>
                  <a:schemeClr val="tx1"/>
                </a:solidFill>
                <a:latin typeface="Arial" charset="0"/>
                <a:ea typeface="+mn-ea"/>
                <a:cs typeface="+mn-cs"/>
              </a:rPr>
              <a:t> </a:t>
            </a:r>
            <a:r>
              <a:rPr lang="en-US" sz="1800" b="1" kern="1200" dirty="0" smtClean="0">
                <a:solidFill>
                  <a:schemeClr val="tx1"/>
                </a:solidFill>
                <a:latin typeface="Arial" charset="0"/>
                <a:ea typeface="+mn-ea"/>
                <a:cs typeface="+mn-cs"/>
              </a:rPr>
              <a:t>How do the local agency’s receive subventions funds?</a:t>
            </a:r>
            <a:endParaRPr lang="en-US" sz="1800" kern="1200" dirty="0" smtClean="0">
              <a:solidFill>
                <a:schemeClr val="tx1"/>
              </a:solidFill>
              <a:latin typeface="Arial" charset="0"/>
              <a:ea typeface="+mn-ea"/>
              <a:cs typeface="+mn-cs"/>
            </a:endParaRPr>
          </a:p>
          <a:p>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In early May the Subventions program </a:t>
            </a:r>
            <a:r>
              <a:rPr lang="en-US" sz="1600" b="1" kern="1200" dirty="0" smtClean="0">
                <a:solidFill>
                  <a:schemeClr val="tx1"/>
                </a:solidFill>
                <a:latin typeface="Arial" charset="0"/>
                <a:ea typeface="+mn-ea"/>
                <a:cs typeface="+mn-cs"/>
              </a:rPr>
              <a:t>announces the availability</a:t>
            </a:r>
            <a:r>
              <a:rPr lang="en-US" sz="1600" kern="1200" dirty="0" smtClean="0">
                <a:solidFill>
                  <a:schemeClr val="tx1"/>
                </a:solidFill>
                <a:latin typeface="Arial" charset="0"/>
                <a:ea typeface="+mn-ea"/>
                <a:cs typeface="+mn-cs"/>
              </a:rPr>
              <a:t> of Subventions Funds and </a:t>
            </a:r>
            <a:r>
              <a:rPr lang="en-US" sz="1600" b="1" kern="1200" dirty="0" smtClean="0">
                <a:solidFill>
                  <a:schemeClr val="tx1"/>
                </a:solidFill>
                <a:latin typeface="Arial" charset="0"/>
                <a:ea typeface="+mn-ea"/>
                <a:cs typeface="+mn-cs"/>
              </a:rPr>
              <a:t>requests</a:t>
            </a:r>
            <a:r>
              <a:rPr lang="en-US" sz="1600" kern="1200" dirty="0" smtClean="0">
                <a:solidFill>
                  <a:schemeClr val="tx1"/>
                </a:solidFill>
                <a:latin typeface="Arial" charset="0"/>
                <a:ea typeface="+mn-ea"/>
                <a:cs typeface="+mn-cs"/>
              </a:rPr>
              <a:t> local agencies </a:t>
            </a:r>
            <a:r>
              <a:rPr lang="en-US" sz="1600" b="1" kern="1200" dirty="0" smtClean="0">
                <a:solidFill>
                  <a:schemeClr val="tx1"/>
                </a:solidFill>
                <a:latin typeface="Arial" charset="0"/>
                <a:ea typeface="+mn-ea"/>
                <a:cs typeface="+mn-cs"/>
              </a:rPr>
              <a:t>to apply </a:t>
            </a:r>
            <a:r>
              <a:rPr lang="en-US" sz="1600" kern="1200" dirty="0" smtClean="0">
                <a:solidFill>
                  <a:schemeClr val="tx1"/>
                </a:solidFill>
                <a:latin typeface="Arial" charset="0"/>
                <a:ea typeface="+mn-ea"/>
                <a:cs typeface="+mn-cs"/>
              </a:rPr>
              <a:t>for funding</a:t>
            </a:r>
            <a:r>
              <a:rPr lang="en-US" sz="1600" kern="1200" baseline="0" dirty="0" smtClean="0">
                <a:solidFill>
                  <a:schemeClr val="tx1"/>
                </a:solidFill>
                <a:latin typeface="Arial" charset="0"/>
                <a:ea typeface="+mn-ea"/>
                <a:cs typeface="+mn-cs"/>
              </a:rPr>
              <a:t> </a:t>
            </a:r>
          </a:p>
          <a:p>
            <a:r>
              <a:rPr lang="en-US" sz="1600" kern="1200" baseline="0" dirty="0" smtClean="0">
                <a:solidFill>
                  <a:schemeClr val="tx1"/>
                </a:solidFill>
                <a:latin typeface="Arial" charset="0"/>
                <a:ea typeface="+mn-ea"/>
                <a:cs typeface="+mn-cs"/>
              </a:rPr>
              <a:t>(</a:t>
            </a:r>
            <a:r>
              <a:rPr lang="en-US" sz="1200" i="1" kern="1200" dirty="0" smtClean="0">
                <a:solidFill>
                  <a:schemeClr val="tx1"/>
                </a:solidFill>
                <a:latin typeface="Arial" charset="0"/>
                <a:ea typeface="+mn-ea"/>
                <a:cs typeface="+mn-cs"/>
              </a:rPr>
              <a:t>letters are sent out to known stakeholders, info on website also)</a:t>
            </a:r>
            <a:endParaRPr lang="en-US" sz="1200" kern="1200" dirty="0" smtClean="0">
              <a:solidFill>
                <a:schemeClr val="tx1"/>
              </a:solidFill>
              <a:latin typeface="Arial" charset="0"/>
              <a:ea typeface="+mn-ea"/>
              <a:cs typeface="+mn-cs"/>
            </a:endParaRPr>
          </a:p>
          <a:p>
            <a:endParaRPr lang="en-US" sz="1600" kern="1200" dirty="0" smtClean="0">
              <a:solidFill>
                <a:schemeClr val="tx1"/>
              </a:solidFill>
              <a:latin typeface="Arial" charset="0"/>
              <a:ea typeface="+mn-ea"/>
              <a:cs typeface="+mn-cs"/>
            </a:endParaRPr>
          </a:p>
          <a:p>
            <a:r>
              <a:rPr lang="en-US" sz="1600" b="1" kern="1200" dirty="0" smtClean="0">
                <a:solidFill>
                  <a:schemeClr val="tx1"/>
                </a:solidFill>
                <a:latin typeface="Arial" charset="0"/>
                <a:ea typeface="+mn-ea"/>
                <a:cs typeface="+mn-cs"/>
              </a:rPr>
              <a:t>The applications are due July 1 </a:t>
            </a:r>
            <a:r>
              <a:rPr lang="en-US" sz="1600" i="1"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Letter saying they want to participate in the program and a plan for</a:t>
            </a:r>
            <a:r>
              <a:rPr lang="en-US" sz="1200" i="1" kern="1200" baseline="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maintenance and</a:t>
            </a:r>
            <a:r>
              <a:rPr lang="en-US" sz="1200" i="1" kern="1200" baseline="0" dirty="0" smtClean="0">
                <a:solidFill>
                  <a:schemeClr val="tx1"/>
                </a:solidFill>
                <a:latin typeface="Arial" charset="0"/>
                <a:ea typeface="+mn-ea"/>
                <a:cs typeface="+mn-cs"/>
              </a:rPr>
              <a:t> rehabilitation activities in the coming construction season</a:t>
            </a:r>
            <a:endParaRPr lang="en-US" sz="1200" i="1" kern="1200" dirty="0" smtClean="0">
              <a:solidFill>
                <a:schemeClr val="tx1"/>
              </a:solidFill>
              <a:latin typeface="Arial" charset="0"/>
              <a:ea typeface="+mn-ea"/>
              <a:cs typeface="+mn-cs"/>
            </a:endParaRPr>
          </a:p>
          <a:p>
            <a:endParaRPr lang="en-US" sz="1600" kern="1200" dirty="0" smtClean="0">
              <a:solidFill>
                <a:schemeClr val="tx1"/>
              </a:solidFill>
              <a:latin typeface="Arial" charset="0"/>
              <a:ea typeface="+mn-ea"/>
              <a:cs typeface="+mn-cs"/>
            </a:endParaRPr>
          </a:p>
          <a:p>
            <a:pPr>
              <a:buFont typeface="Arial" pitchFamily="34" charset="0"/>
              <a:buChar char="•"/>
            </a:pPr>
            <a:r>
              <a:rPr lang="en-US" sz="1600" kern="1200" dirty="0" smtClean="0">
                <a:solidFill>
                  <a:schemeClr val="tx1"/>
                </a:solidFill>
                <a:latin typeface="Arial" charset="0"/>
                <a:ea typeface="+mn-ea"/>
                <a:cs typeface="+mn-cs"/>
              </a:rPr>
              <a:t>In</a:t>
            </a:r>
            <a:r>
              <a:rPr lang="en-US" sz="1600" b="1" kern="1200" dirty="0" smtClean="0">
                <a:solidFill>
                  <a:schemeClr val="tx1"/>
                </a:solidFill>
                <a:latin typeface="Arial" charset="0"/>
                <a:ea typeface="+mn-ea"/>
                <a:cs typeface="+mn-cs"/>
              </a:rPr>
              <a:t> September </a:t>
            </a:r>
            <a:r>
              <a:rPr lang="en-US" sz="1600" kern="1200" dirty="0" smtClean="0">
                <a:solidFill>
                  <a:schemeClr val="tx1"/>
                </a:solidFill>
                <a:latin typeface="Arial" charset="0"/>
                <a:ea typeface="+mn-ea"/>
                <a:cs typeface="+mn-cs"/>
              </a:rPr>
              <a:t>the Subventions Program comes to the </a:t>
            </a:r>
            <a:r>
              <a:rPr lang="en-US" sz="1600" b="1" kern="1200" dirty="0" smtClean="0">
                <a:solidFill>
                  <a:schemeClr val="tx1"/>
                </a:solidFill>
                <a:latin typeface="Arial" charset="0"/>
                <a:ea typeface="+mn-ea"/>
                <a:cs typeface="+mn-cs"/>
              </a:rPr>
              <a:t>board to request</a:t>
            </a:r>
          </a:p>
          <a:p>
            <a:r>
              <a:rPr lang="en-US" sz="1600" b="1" kern="1200" dirty="0" smtClean="0">
                <a:solidFill>
                  <a:schemeClr val="tx1"/>
                </a:solidFill>
                <a:latin typeface="Arial" charset="0"/>
                <a:ea typeface="+mn-ea"/>
                <a:cs typeface="+mn-cs"/>
              </a:rPr>
              <a:t>Approval of the annual funding plan </a:t>
            </a:r>
            <a:r>
              <a:rPr lang="en-US" sz="1600" kern="1200" dirty="0" smtClean="0">
                <a:solidFill>
                  <a:schemeClr val="tx1"/>
                </a:solidFill>
                <a:latin typeface="Arial" charset="0"/>
                <a:ea typeface="+mn-ea"/>
                <a:cs typeface="+mn-cs"/>
              </a:rPr>
              <a:t>and request </a:t>
            </a:r>
            <a:r>
              <a:rPr lang="en-US" sz="1600" b="1" kern="1200" dirty="0" smtClean="0">
                <a:solidFill>
                  <a:schemeClr val="tx1"/>
                </a:solidFill>
                <a:latin typeface="Arial" charset="0"/>
                <a:ea typeface="+mn-ea"/>
                <a:cs typeface="+mn-cs"/>
              </a:rPr>
              <a:t>authorization to prepare work agreements </a:t>
            </a:r>
            <a:r>
              <a:rPr lang="en-US" sz="1600" kern="1200" dirty="0" smtClean="0">
                <a:solidFill>
                  <a:schemeClr val="tx1"/>
                </a:solidFill>
                <a:latin typeface="Arial" charset="0"/>
                <a:ea typeface="+mn-ea"/>
                <a:cs typeface="+mn-cs"/>
              </a:rPr>
              <a:t>for signature</a:t>
            </a:r>
          </a:p>
          <a:p>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Locals perform maintenance and rehabilitation activities</a:t>
            </a:r>
          </a:p>
          <a:p>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15 months later on </a:t>
            </a:r>
            <a:r>
              <a:rPr lang="en-US" sz="1600" b="1" kern="1200" dirty="0" smtClean="0">
                <a:solidFill>
                  <a:schemeClr val="tx1"/>
                </a:solidFill>
                <a:latin typeface="Arial" charset="0"/>
                <a:ea typeface="+mn-ea"/>
                <a:cs typeface="+mn-cs"/>
              </a:rPr>
              <a:t>November 1 all final claims are due </a:t>
            </a:r>
            <a:r>
              <a:rPr lang="en-US" sz="1600" kern="1200" dirty="0" smtClean="0">
                <a:solidFill>
                  <a:schemeClr val="tx1"/>
                </a:solidFill>
                <a:latin typeface="Arial" charset="0"/>
                <a:ea typeface="+mn-ea"/>
                <a:cs typeface="+mn-cs"/>
              </a:rPr>
              <a:t>and</a:t>
            </a:r>
          </a:p>
          <a:p>
            <a:r>
              <a:rPr lang="en-US" sz="1600" kern="1200" dirty="0" smtClean="0">
                <a:solidFill>
                  <a:schemeClr val="tx1"/>
                </a:solidFill>
                <a:latin typeface="Arial" charset="0"/>
                <a:ea typeface="+mn-ea"/>
                <a:cs typeface="+mn-cs"/>
              </a:rPr>
              <a:t>						</a:t>
            </a:r>
          </a:p>
          <a:p>
            <a:r>
              <a:rPr lang="en-US" sz="1600" b="1" kern="1200" dirty="0" smtClean="0">
                <a:solidFill>
                  <a:schemeClr val="tx1"/>
                </a:solidFill>
                <a:latin typeface="Arial" charset="0"/>
                <a:ea typeface="+mn-ea"/>
                <a:cs typeface="+mn-cs"/>
              </a:rPr>
              <a:t>DWR begins the re-imbursement process </a:t>
            </a:r>
            <a:r>
              <a:rPr lang="en-US" sz="1200" kern="120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Review claims,  Perform levee inspections, </a:t>
            </a:r>
          </a:p>
          <a:p>
            <a:r>
              <a:rPr lang="en-US" sz="1200" i="1" kern="1200" dirty="0" smtClean="0">
                <a:solidFill>
                  <a:schemeClr val="tx1"/>
                </a:solidFill>
                <a:latin typeface="Arial" charset="0"/>
                <a:ea typeface="+mn-ea"/>
                <a:cs typeface="+mn-cs"/>
              </a:rPr>
              <a:t>			Summarize expenditures for Re-imbursement</a:t>
            </a:r>
          </a:p>
          <a:p>
            <a:r>
              <a:rPr lang="en-US" sz="1200" kern="1200" dirty="0" smtClean="0">
                <a:solidFill>
                  <a:schemeClr val="tx1"/>
                </a:solidFill>
                <a:latin typeface="Arial" charset="0"/>
                <a:ea typeface="+mn-ea"/>
                <a:cs typeface="+mn-cs"/>
              </a:rPr>
              <a:t> </a:t>
            </a:r>
          </a:p>
          <a:p>
            <a:r>
              <a:rPr lang="en-US" sz="1000" i="1" kern="1200" dirty="0" smtClean="0">
                <a:solidFill>
                  <a:schemeClr val="tx1"/>
                </a:solidFill>
                <a:latin typeface="Arial" charset="0"/>
                <a:ea typeface="+mn-ea"/>
                <a:cs typeface="+mn-cs"/>
              </a:rPr>
              <a:t>Subventions is a re-imbursement program</a:t>
            </a:r>
            <a:endParaRPr lang="en-US" sz="10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900" i="1" dirty="0" smtClean="0"/>
          </a:p>
          <a:p>
            <a:r>
              <a:rPr lang="en-US" sz="1600" b="1" kern="1200" dirty="0" smtClean="0">
                <a:solidFill>
                  <a:schemeClr val="tx1"/>
                </a:solidFill>
                <a:latin typeface="Arial" charset="0"/>
                <a:ea typeface="+mn-ea"/>
                <a:cs typeface="+mn-cs"/>
              </a:rPr>
              <a:t>Since the program’s inception in 1973, the Subventions Program has spent over $160 million for maintenance and rehabilitation activities on delta levees </a:t>
            </a:r>
            <a:endParaRPr lang="en-US" sz="1600" kern="1200" dirty="0" smtClean="0">
              <a:solidFill>
                <a:schemeClr val="tx1"/>
              </a:solidFill>
              <a:latin typeface="Arial" charset="0"/>
              <a:ea typeface="+mn-ea"/>
              <a:cs typeface="+mn-cs"/>
            </a:endParaRPr>
          </a:p>
          <a:p>
            <a:r>
              <a:rPr lang="en-US" sz="1400" i="1" kern="1200" dirty="0" smtClean="0">
                <a:solidFill>
                  <a:schemeClr val="tx1"/>
                </a:solidFill>
                <a:latin typeface="Arial" charset="0"/>
                <a:ea typeface="+mn-ea"/>
                <a:cs typeface="+mn-cs"/>
              </a:rPr>
              <a:t>with an additional $120</a:t>
            </a:r>
            <a:r>
              <a:rPr lang="en-US" sz="1400" i="1" kern="1200" baseline="0" dirty="0" smtClean="0">
                <a:solidFill>
                  <a:schemeClr val="tx1"/>
                </a:solidFill>
                <a:latin typeface="Arial" charset="0"/>
                <a:ea typeface="+mn-ea"/>
                <a:cs typeface="+mn-cs"/>
              </a:rPr>
              <a:t> </a:t>
            </a:r>
            <a:r>
              <a:rPr lang="en-US" sz="1400" i="1" kern="1200" dirty="0" smtClean="0">
                <a:solidFill>
                  <a:schemeClr val="tx1"/>
                </a:solidFill>
                <a:latin typeface="Arial" charset="0"/>
                <a:ea typeface="+mn-ea"/>
                <a:cs typeface="+mn-cs"/>
              </a:rPr>
              <a:t>million spent by the locals.</a:t>
            </a:r>
            <a:endParaRPr lang="en-US" sz="14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 </a:t>
            </a:r>
          </a:p>
          <a:p>
            <a:r>
              <a:rPr lang="en-US" sz="1600" b="1" kern="1200" dirty="0" smtClean="0">
                <a:solidFill>
                  <a:schemeClr val="tx1"/>
                </a:solidFill>
                <a:latin typeface="Arial" charset="0"/>
                <a:ea typeface="+mn-ea"/>
                <a:cs typeface="+mn-cs"/>
              </a:rPr>
              <a:t>With the passage of </a:t>
            </a:r>
            <a:r>
              <a:rPr lang="en-US" sz="1600" b="1" kern="1200" dirty="0" err="1" smtClean="0">
                <a:solidFill>
                  <a:schemeClr val="tx1"/>
                </a:solidFill>
                <a:latin typeface="Arial" charset="0"/>
                <a:ea typeface="+mn-ea"/>
                <a:cs typeface="+mn-cs"/>
              </a:rPr>
              <a:t>Propostions</a:t>
            </a:r>
            <a:r>
              <a:rPr lang="en-US" sz="1600" b="1" kern="1200" dirty="0" smtClean="0">
                <a:solidFill>
                  <a:schemeClr val="tx1"/>
                </a:solidFill>
                <a:latin typeface="Arial" charset="0"/>
                <a:ea typeface="+mn-ea"/>
                <a:cs typeface="+mn-cs"/>
              </a:rPr>
              <a:t> 1E and 84</a:t>
            </a:r>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The program has been able to fund between 11 and 23 million dollars of </a:t>
            </a:r>
            <a:r>
              <a:rPr lang="en-US" sz="1600" b="1" kern="1200" dirty="0" smtClean="0">
                <a:solidFill>
                  <a:schemeClr val="tx1"/>
                </a:solidFill>
                <a:latin typeface="Arial" charset="0"/>
                <a:ea typeface="+mn-ea"/>
                <a:cs typeface="+mn-cs"/>
              </a:rPr>
              <a:t>work annually</a:t>
            </a:r>
            <a:r>
              <a:rPr lang="en-US" sz="1600" kern="1200" dirty="0" smtClean="0">
                <a:solidFill>
                  <a:schemeClr val="tx1"/>
                </a:solidFill>
                <a:latin typeface="Arial" charset="0"/>
                <a:ea typeface="+mn-ea"/>
                <a:cs typeface="+mn-cs"/>
              </a:rPr>
              <a:t> </a:t>
            </a:r>
          </a:p>
          <a:p>
            <a:r>
              <a:rPr lang="en-US" sz="1600" kern="1200" dirty="0" smtClean="0">
                <a:solidFill>
                  <a:schemeClr val="tx1"/>
                </a:solidFill>
                <a:latin typeface="Arial" charset="0"/>
                <a:ea typeface="+mn-ea"/>
                <a:cs typeface="+mn-cs"/>
              </a:rPr>
              <a:t>with a </a:t>
            </a:r>
            <a:r>
              <a:rPr lang="en-US" sz="1600" b="1" kern="1200" dirty="0" smtClean="0">
                <a:solidFill>
                  <a:schemeClr val="tx1"/>
                </a:solidFill>
                <a:latin typeface="Arial" charset="0"/>
                <a:ea typeface="+mn-ea"/>
                <a:cs typeface="+mn-cs"/>
              </a:rPr>
              <a:t>state reimbursement</a:t>
            </a:r>
            <a:r>
              <a:rPr lang="en-US" sz="1600" b="1" kern="1200" baseline="0" dirty="0" smtClean="0">
                <a:solidFill>
                  <a:schemeClr val="tx1"/>
                </a:solidFill>
                <a:latin typeface="Arial" charset="0"/>
                <a:ea typeface="+mn-ea"/>
                <a:cs typeface="+mn-cs"/>
              </a:rPr>
              <a:t> </a:t>
            </a:r>
            <a:r>
              <a:rPr lang="en-US" sz="1600" kern="1200" dirty="0" smtClean="0">
                <a:solidFill>
                  <a:schemeClr val="tx1"/>
                </a:solidFill>
                <a:latin typeface="Arial" charset="0"/>
                <a:ea typeface="+mn-ea"/>
                <a:cs typeface="+mn-cs"/>
              </a:rPr>
              <a:t>of 8 to 16 million dollars.</a:t>
            </a:r>
          </a:p>
          <a:p>
            <a:endParaRPr lang="en-US" sz="900" i="1" dirty="0" smtClean="0"/>
          </a:p>
          <a:p>
            <a:endParaRPr lang="en-US" sz="900" i="1" dirty="0" smtClean="0"/>
          </a:p>
          <a:p>
            <a:endParaRPr lang="en-US" sz="900" i="1" dirty="0" smtClean="0"/>
          </a:p>
          <a:p>
            <a:endParaRPr lang="en-US" sz="900" i="1" dirty="0" smtClean="0"/>
          </a:p>
          <a:p>
            <a:r>
              <a:rPr lang="en-US" sz="900" i="1" dirty="0" smtClean="0"/>
              <a:t>The program has historicall</a:t>
            </a:r>
            <a:r>
              <a:rPr lang="en-US" sz="900" i="1" baseline="0" dirty="0" smtClean="0"/>
              <a:t>y been a 2 million dollar program until the passage of Proposition 1E and 84. Since then the program has been able to fund between 13 and 17 million dollars of work annually with a state cost share of 9 to 12 million dollars. Last fiscal year (FY 11/12) the program was funded at 12 million dollars and due by November 1</a:t>
            </a:r>
            <a:r>
              <a:rPr lang="en-US" sz="900" i="1" baseline="30000" dirty="0" smtClean="0"/>
              <a:t>st</a:t>
            </a:r>
            <a:r>
              <a:rPr lang="en-US" sz="900" i="1" baseline="0" dirty="0" smtClean="0"/>
              <a:t>. </a:t>
            </a:r>
          </a:p>
          <a:p>
            <a:endParaRPr lang="en-US" sz="900" i="1" dirty="0" smtClean="0"/>
          </a:p>
          <a:p>
            <a:r>
              <a:rPr lang="en-US" sz="900" i="1" dirty="0" smtClean="0"/>
              <a:t>The funding for this fiscal year (12/13) is proposed</a:t>
            </a:r>
            <a:r>
              <a:rPr lang="en-US" sz="900" i="1" baseline="0" dirty="0" smtClean="0"/>
              <a:t> at 12 million dollars. This amount was decided by looking at past years and through discussions with the stakeholders. This amount has been allocated by Table 2 the staff report to the 67 local agencies that applied.</a:t>
            </a:r>
            <a:endParaRPr lang="en-US" sz="900" i="1"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FY</a:t>
            </a:r>
            <a:r>
              <a:rPr lang="en-US" sz="1600" kern="1200" baseline="0" dirty="0" smtClean="0">
                <a:solidFill>
                  <a:schemeClr val="tx1"/>
                </a:solidFill>
                <a:latin typeface="Arial" charset="0"/>
                <a:ea typeface="+mn-ea"/>
                <a:cs typeface="+mn-cs"/>
              </a:rPr>
              <a:t> 2011/12 </a:t>
            </a:r>
            <a:r>
              <a:rPr lang="en-US" sz="1600" kern="1200" dirty="0" smtClean="0">
                <a:solidFill>
                  <a:schemeClr val="tx1"/>
                </a:solidFill>
                <a:latin typeface="Arial" charset="0"/>
                <a:ea typeface="+mn-ea"/>
                <a:cs typeface="+mn-cs"/>
              </a:rPr>
              <a:t>Local agencies </a:t>
            </a:r>
            <a:r>
              <a:rPr lang="en-US" sz="1600" b="1" kern="1200" dirty="0" smtClean="0">
                <a:solidFill>
                  <a:schemeClr val="tx1"/>
                </a:solidFill>
                <a:latin typeface="Arial" charset="0"/>
                <a:ea typeface="+mn-ea"/>
                <a:cs typeface="+mn-cs"/>
              </a:rPr>
              <a:t>performed $11 million dollars </a:t>
            </a:r>
            <a:r>
              <a:rPr lang="en-US" sz="1600" kern="1200" dirty="0" smtClean="0">
                <a:solidFill>
                  <a:schemeClr val="tx1"/>
                </a:solidFill>
                <a:latin typeface="Arial" charset="0"/>
                <a:ea typeface="+mn-ea"/>
                <a:cs typeface="+mn-cs"/>
              </a:rPr>
              <a:t>of eligible work</a:t>
            </a:r>
            <a:r>
              <a:rPr lang="en-US" sz="1600" kern="1200" baseline="0" dirty="0" smtClean="0">
                <a:solidFill>
                  <a:schemeClr val="tx1"/>
                </a:solidFill>
                <a:latin typeface="Arial" charset="0"/>
                <a:ea typeface="+mn-ea"/>
                <a:cs typeface="+mn-cs"/>
              </a:rPr>
              <a:t> </a:t>
            </a:r>
          </a:p>
          <a:p>
            <a:r>
              <a:rPr lang="en-US" sz="1600" kern="1200" baseline="0" dirty="0" smtClean="0">
                <a:solidFill>
                  <a:schemeClr val="tx1"/>
                </a:solidFill>
                <a:latin typeface="Arial" charset="0"/>
                <a:ea typeface="+mn-ea"/>
                <a:cs typeface="+mn-cs"/>
              </a:rPr>
              <a:t>The Program </a:t>
            </a:r>
            <a:r>
              <a:rPr lang="en-US" sz="1600" b="1" kern="1200" baseline="0" dirty="0" smtClean="0">
                <a:solidFill>
                  <a:schemeClr val="tx1"/>
                </a:solidFill>
                <a:latin typeface="Arial" charset="0"/>
                <a:ea typeface="+mn-ea"/>
                <a:cs typeface="+mn-cs"/>
              </a:rPr>
              <a:t>reimbursed </a:t>
            </a:r>
            <a:r>
              <a:rPr lang="en-US" sz="1600" b="1" kern="1200" dirty="0" smtClean="0">
                <a:solidFill>
                  <a:schemeClr val="tx1"/>
                </a:solidFill>
                <a:latin typeface="Arial" charset="0"/>
                <a:ea typeface="+mn-ea"/>
                <a:cs typeface="+mn-cs"/>
              </a:rPr>
              <a:t>$7.7 million </a:t>
            </a:r>
            <a:r>
              <a:rPr lang="en-US" sz="1600" strike="sngStrike" kern="1200" dirty="0" smtClean="0">
                <a:solidFill>
                  <a:schemeClr val="tx1"/>
                </a:solidFill>
                <a:latin typeface="Arial" charset="0"/>
                <a:ea typeface="+mn-ea"/>
                <a:cs typeface="+mn-cs"/>
              </a:rPr>
              <a:t>for levee maintenance and rehabilitation activities.</a:t>
            </a:r>
          </a:p>
          <a:p>
            <a:endParaRPr lang="en-US" sz="1600" kern="1200" dirty="0" smtClean="0">
              <a:solidFill>
                <a:schemeClr val="tx1"/>
              </a:solidFill>
              <a:latin typeface="Arial" charset="0"/>
              <a:ea typeface="+mn-ea"/>
              <a:cs typeface="+mn-cs"/>
            </a:endParaRPr>
          </a:p>
          <a:p>
            <a:endParaRPr lang="en-US" sz="1600" kern="1200" dirty="0" smtClean="0">
              <a:solidFill>
                <a:schemeClr val="tx1"/>
              </a:solidFill>
              <a:latin typeface="Arial" charset="0"/>
              <a:ea typeface="+mn-ea"/>
              <a:cs typeface="+mn-cs"/>
            </a:endParaRPr>
          </a:p>
          <a:p>
            <a:endParaRPr lang="en-US" sz="16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In 2011,</a:t>
            </a:r>
            <a:r>
              <a:rPr lang="en-US" sz="1200" kern="1200" baseline="0" dirty="0" smtClean="0">
                <a:solidFill>
                  <a:schemeClr val="tx1"/>
                </a:solidFill>
                <a:latin typeface="Arial" charset="0"/>
                <a:ea typeface="+mn-ea"/>
                <a:cs typeface="+mn-cs"/>
              </a:rPr>
              <a:t> t</a:t>
            </a:r>
            <a:r>
              <a:rPr lang="en-US" sz="1200" kern="1200" dirty="0" smtClean="0">
                <a:solidFill>
                  <a:schemeClr val="tx1"/>
                </a:solidFill>
                <a:latin typeface="Arial" charset="0"/>
                <a:ea typeface="+mn-ea"/>
                <a:cs typeface="+mn-cs"/>
              </a:rPr>
              <a:t>he Board allocated $12 million for the Subventions Program, </a:t>
            </a:r>
          </a:p>
          <a:p>
            <a:r>
              <a:rPr lang="en-US" sz="1200" kern="1200" dirty="0" smtClean="0">
                <a:solidFill>
                  <a:schemeClr val="tx1"/>
                </a:solidFill>
                <a:latin typeface="Arial" charset="0"/>
                <a:ea typeface="+mn-ea"/>
                <a:cs typeface="+mn-cs"/>
              </a:rPr>
              <a:t>After the $1000 per levee</a:t>
            </a:r>
            <a:r>
              <a:rPr lang="en-US" sz="1200" kern="1200" baseline="0" dirty="0" smtClean="0">
                <a:solidFill>
                  <a:schemeClr val="tx1"/>
                </a:solidFill>
                <a:latin typeface="Arial" charset="0"/>
                <a:ea typeface="+mn-ea"/>
                <a:cs typeface="+mn-cs"/>
              </a:rPr>
              <a:t> mile deduction and the 75 % cost share </a:t>
            </a:r>
          </a:p>
          <a:p>
            <a:endParaRPr lang="en-US" sz="1600" kern="1200" baseline="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kern="1200" dirty="0" smtClean="0">
                <a:solidFill>
                  <a:schemeClr val="tx1"/>
                </a:solidFill>
                <a:latin typeface="Arial" charset="0"/>
                <a:ea typeface="+mn-ea"/>
                <a:cs typeface="+mn-cs"/>
              </a:rPr>
              <a:t>Good Morning Board President and members of the Board.  </a:t>
            </a:r>
          </a:p>
          <a:p>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My name is Sandi Maxwell, I am a Senior Engineer </a:t>
            </a:r>
          </a:p>
          <a:p>
            <a:r>
              <a:rPr lang="en-US" sz="1600" kern="1200" dirty="0" smtClean="0">
                <a:solidFill>
                  <a:schemeClr val="tx1"/>
                </a:solidFill>
                <a:latin typeface="Arial" charset="0"/>
                <a:ea typeface="+mn-ea"/>
                <a:cs typeface="+mn-cs"/>
              </a:rPr>
              <a:t>with the Delta Levees Subventions Program.  </a:t>
            </a:r>
          </a:p>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kern="1200" dirty="0" smtClean="0">
                <a:solidFill>
                  <a:schemeClr val="tx1"/>
                </a:solidFill>
                <a:latin typeface="Arial" charset="0"/>
                <a:ea typeface="+mn-ea"/>
                <a:cs typeface="+mn-cs"/>
              </a:rPr>
              <a:t>Activities -included general maintenance, </a:t>
            </a:r>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rip </a:t>
            </a:r>
            <a:r>
              <a:rPr lang="en-US" sz="1600" kern="1200" dirty="0" smtClean="0">
                <a:solidFill>
                  <a:schemeClr val="tx1"/>
                </a:solidFill>
                <a:latin typeface="Arial" charset="0"/>
                <a:ea typeface="+mn-ea"/>
                <a:cs typeface="+mn-cs"/>
              </a:rPr>
              <a:t>rap placement, </a:t>
            </a:r>
            <a:r>
              <a:rPr lang="en-US" sz="1600" kern="1200" dirty="0" smtClean="0">
                <a:solidFill>
                  <a:schemeClr val="tx1"/>
                </a:solidFill>
                <a:latin typeface="Arial" charset="0"/>
                <a:ea typeface="+mn-ea"/>
                <a:cs typeface="+mn-cs"/>
              </a:rPr>
              <a:t>	ditch </a:t>
            </a:r>
            <a:r>
              <a:rPr lang="en-US" sz="1600" kern="1200" dirty="0" smtClean="0">
                <a:solidFill>
                  <a:schemeClr val="tx1"/>
                </a:solidFill>
                <a:latin typeface="Arial" charset="0"/>
                <a:ea typeface="+mn-ea"/>
                <a:cs typeface="+mn-cs"/>
              </a:rPr>
              <a:t>clearing, </a:t>
            </a:r>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seepage </a:t>
            </a:r>
            <a:r>
              <a:rPr lang="en-US" sz="1600" kern="1200" dirty="0" smtClean="0">
                <a:solidFill>
                  <a:schemeClr val="tx1"/>
                </a:solidFill>
                <a:latin typeface="Arial" charset="0"/>
                <a:ea typeface="+mn-ea"/>
                <a:cs typeface="+mn-cs"/>
              </a:rPr>
              <a:t>control, </a:t>
            </a:r>
            <a:r>
              <a:rPr lang="en-US" sz="1600" kern="1200" dirty="0" smtClean="0">
                <a:solidFill>
                  <a:schemeClr val="tx1"/>
                </a:solidFill>
                <a:latin typeface="Arial" charset="0"/>
                <a:ea typeface="+mn-ea"/>
                <a:cs typeface="+mn-cs"/>
              </a:rPr>
              <a:t>	encroachment </a:t>
            </a:r>
            <a:r>
              <a:rPr lang="en-US" sz="1600" kern="1200" dirty="0" smtClean="0">
                <a:solidFill>
                  <a:schemeClr val="tx1"/>
                </a:solidFill>
                <a:latin typeface="Arial" charset="0"/>
                <a:ea typeface="+mn-ea"/>
                <a:cs typeface="+mn-cs"/>
              </a:rPr>
              <a:t>removal, </a:t>
            </a:r>
            <a:r>
              <a:rPr lang="en-US" sz="1600" kern="1200" dirty="0" smtClean="0">
                <a:solidFill>
                  <a:schemeClr val="tx1"/>
                </a:solidFill>
                <a:latin typeface="Arial" charset="0"/>
                <a:ea typeface="+mn-ea"/>
                <a:cs typeface="+mn-cs"/>
              </a:rPr>
              <a:t>and</a:t>
            </a:r>
          </a:p>
          <a:p>
            <a:r>
              <a:rPr lang="en-US" sz="1600" kern="1200" dirty="0" smtClean="0">
                <a:solidFill>
                  <a:schemeClr val="tx1"/>
                </a:solidFill>
                <a:latin typeface="Arial" charset="0"/>
                <a:ea typeface="+mn-ea"/>
                <a:cs typeface="+mn-cs"/>
              </a:rPr>
              <a:t>regular </a:t>
            </a:r>
            <a:r>
              <a:rPr lang="en-US" sz="1600" kern="1200" dirty="0" smtClean="0">
                <a:solidFill>
                  <a:schemeClr val="tx1"/>
                </a:solidFill>
                <a:latin typeface="Arial" charset="0"/>
                <a:ea typeface="+mn-ea"/>
                <a:cs typeface="+mn-cs"/>
              </a:rPr>
              <a:t>levee inspections.</a:t>
            </a:r>
          </a:p>
          <a:p>
            <a:r>
              <a:rPr lang="en-US" sz="1600" kern="1200" dirty="0" smtClean="0">
                <a:solidFill>
                  <a:schemeClr val="tx1"/>
                </a:solidFill>
                <a:latin typeface="Arial" charset="0"/>
                <a:ea typeface="+mn-ea"/>
                <a:cs typeface="+mn-cs"/>
              </a:rPr>
              <a:t> </a:t>
            </a:r>
          </a:p>
          <a:p>
            <a:r>
              <a:rPr lang="en-US" sz="1600" b="1" kern="1200" dirty="0" smtClean="0">
                <a:solidFill>
                  <a:schemeClr val="tx1"/>
                </a:solidFill>
                <a:latin typeface="Arial" charset="0"/>
                <a:ea typeface="+mn-ea"/>
                <a:cs typeface="+mn-cs"/>
              </a:rPr>
              <a:t>Consistent funding </a:t>
            </a:r>
            <a:r>
              <a:rPr lang="en-US" sz="1600" b="1" kern="1200" dirty="0" smtClean="0">
                <a:solidFill>
                  <a:schemeClr val="tx1"/>
                </a:solidFill>
                <a:latin typeface="Arial" charset="0"/>
                <a:ea typeface="+mn-ea"/>
                <a:cs typeface="+mn-cs"/>
              </a:rPr>
              <a:t>has supported nearly 40 years of levee maintenance and rehabilitation activities </a:t>
            </a:r>
          </a:p>
          <a:p>
            <a:r>
              <a:rPr lang="en-US" sz="1600" b="1" kern="1200" dirty="0" smtClean="0">
                <a:solidFill>
                  <a:schemeClr val="tx1"/>
                </a:solidFill>
                <a:latin typeface="Arial" charset="0"/>
                <a:ea typeface="+mn-ea"/>
                <a:cs typeface="+mn-cs"/>
              </a:rPr>
              <a:t>creating the most well maintained levees in the history of the program.</a:t>
            </a:r>
          </a:p>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latin typeface="Arial" charset="0"/>
                <a:ea typeface="+mn-ea"/>
                <a:cs typeface="+mn-cs"/>
              </a:rPr>
              <a:t>Last fiscal year (FY 12/13) the program was funded for </a:t>
            </a:r>
            <a:r>
              <a:rPr lang="en-US" sz="1600" b="1" kern="1200" dirty="0" smtClean="0">
                <a:solidFill>
                  <a:schemeClr val="tx1"/>
                </a:solidFill>
                <a:latin typeface="Arial" charset="0"/>
                <a:ea typeface="+mn-ea"/>
                <a:cs typeface="+mn-cs"/>
              </a:rPr>
              <a:t>$12 million </a:t>
            </a:r>
            <a:r>
              <a:rPr lang="en-US" sz="1600" kern="1200" dirty="0" smtClean="0">
                <a:solidFill>
                  <a:schemeClr val="tx1"/>
                </a:solidFill>
                <a:latin typeface="Arial" charset="0"/>
                <a:ea typeface="+mn-ea"/>
                <a:cs typeface="+mn-cs"/>
              </a:rPr>
              <a:t>and </a:t>
            </a:r>
            <a:r>
              <a:rPr lang="en-US" sz="1600" b="1" kern="1200" dirty="0" smtClean="0">
                <a:solidFill>
                  <a:schemeClr val="tx1"/>
                </a:solidFill>
                <a:latin typeface="Arial" charset="0"/>
                <a:ea typeface="+mn-ea"/>
                <a:cs typeface="+mn-cs"/>
              </a:rPr>
              <a:t>received 67 applications</a:t>
            </a:r>
            <a:r>
              <a:rPr lang="en-US" sz="1600" kern="1200" dirty="0" smtClean="0">
                <a:solidFill>
                  <a:schemeClr val="tx1"/>
                </a:solidFill>
                <a:latin typeface="Arial" charset="0"/>
                <a:ea typeface="+mn-ea"/>
                <a:cs typeface="+mn-cs"/>
              </a:rPr>
              <a:t> for funding.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latin typeface="Arial" charset="0"/>
                <a:ea typeface="+mn-ea"/>
                <a:cs typeface="+mn-cs"/>
              </a:rPr>
              <a:t> Final claims for these applications are </a:t>
            </a:r>
            <a:r>
              <a:rPr lang="en-US" sz="1600" b="1" kern="1200" dirty="0" smtClean="0">
                <a:solidFill>
                  <a:schemeClr val="tx1"/>
                </a:solidFill>
                <a:latin typeface="Arial" charset="0"/>
                <a:ea typeface="+mn-ea"/>
                <a:cs typeface="+mn-cs"/>
              </a:rPr>
              <a:t>due November 1 </a:t>
            </a:r>
            <a:r>
              <a:rPr lang="en-US" sz="1600" kern="1200" dirty="0" smtClean="0">
                <a:solidFill>
                  <a:schemeClr val="tx1"/>
                </a:solidFill>
                <a:latin typeface="Arial" charset="0"/>
                <a:ea typeface="+mn-ea"/>
                <a:cs typeface="+mn-cs"/>
              </a:rPr>
              <a:t>of this year.</a:t>
            </a:r>
          </a:p>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800" dirty="0" smtClean="0"/>
              <a:t>This slide shows the </a:t>
            </a:r>
            <a:r>
              <a:rPr lang="en-US" sz="1800" b="1" dirty="0" smtClean="0"/>
              <a:t>Application</a:t>
            </a:r>
            <a:r>
              <a:rPr lang="en-US" sz="1800" b="1" baseline="0" dirty="0" smtClean="0"/>
              <a:t> amounts </a:t>
            </a:r>
            <a:r>
              <a:rPr lang="en-US" sz="1800" b="1" baseline="0" dirty="0" err="1" smtClean="0"/>
              <a:t>vs</a:t>
            </a:r>
            <a:r>
              <a:rPr lang="en-US" sz="1800" b="1" baseline="0" dirty="0" smtClean="0"/>
              <a:t> Eligible expenses </a:t>
            </a:r>
            <a:r>
              <a:rPr lang="en-US" sz="1800" baseline="0" dirty="0" smtClean="0"/>
              <a:t>and  </a:t>
            </a:r>
            <a:r>
              <a:rPr lang="en-US" sz="1800" b="1" baseline="0" dirty="0" smtClean="0"/>
              <a:t>Approved funding </a:t>
            </a:r>
            <a:r>
              <a:rPr lang="en-US" sz="1800" b="1" baseline="0" dirty="0" err="1" smtClean="0"/>
              <a:t>vs</a:t>
            </a:r>
            <a:r>
              <a:rPr lang="en-US" sz="1800" b="1" baseline="0" dirty="0" smtClean="0"/>
              <a:t> State reimbursement</a:t>
            </a:r>
            <a:r>
              <a:rPr lang="en-US" sz="1800" baseline="0" dirty="0" smtClean="0"/>
              <a:t>.  </a:t>
            </a:r>
          </a:p>
          <a:p>
            <a:endParaRPr lang="en-US" sz="1800" baseline="0" dirty="0" smtClean="0"/>
          </a:p>
          <a:p>
            <a:r>
              <a:rPr lang="en-US" sz="1800" dirty="0" smtClean="0"/>
              <a:t>As you can see every</a:t>
            </a:r>
            <a:r>
              <a:rPr lang="en-US" sz="1800" baseline="0" dirty="0" smtClean="0"/>
              <a:t> year shown,  the application requests have been considerably greater than the actual eligible work claimed.  </a:t>
            </a:r>
          </a:p>
          <a:p>
            <a:endParaRPr lang="en-US" sz="1800" baseline="0" dirty="0" smtClean="0"/>
          </a:p>
          <a:p>
            <a:endParaRPr lang="en-US" sz="1800" baseline="0" dirty="0" smtClean="0"/>
          </a:p>
          <a:p>
            <a:r>
              <a:rPr lang="en-US" sz="1800" i="1" baseline="0" dirty="0" smtClean="0"/>
              <a:t>Allows available funding in their work agreement for unexpected repairs, emergency activities or a change in plans.  </a:t>
            </a:r>
          </a:p>
          <a:p>
            <a:endParaRPr lang="en-US" sz="1000" baseline="0" dirty="0" smtClean="0"/>
          </a:p>
          <a:p>
            <a:r>
              <a:rPr lang="en-US" sz="1600" b="1" baseline="0" dirty="0" smtClean="0"/>
              <a:t>The Subventions program funding requests are  based on discussions with the applicants and historical spending.  </a:t>
            </a:r>
          </a:p>
          <a:p>
            <a:endParaRPr lang="en-US" sz="1400" b="1" baseline="0" dirty="0" smtClean="0"/>
          </a:p>
          <a:p>
            <a:r>
              <a:rPr lang="en-US" sz="1800" b="1" baseline="0" dirty="0" smtClean="0"/>
              <a:t>The local agencies apply for considerably more funding then they plan to perform to allow flexibility in funding their maintenance activities.</a:t>
            </a:r>
          </a:p>
          <a:p>
            <a:endParaRPr lang="en-US" sz="1500" baseline="0" dirty="0" smtClean="0"/>
          </a:p>
          <a:p>
            <a:r>
              <a:rPr lang="en-US" sz="1500" baseline="0" dirty="0" smtClean="0"/>
              <a:t>Example – </a:t>
            </a:r>
          </a:p>
          <a:p>
            <a:r>
              <a:rPr lang="en-US" sz="1500" baseline="0" dirty="0" smtClean="0"/>
              <a:t>In their applications local agencies apply for funding for all possible levee maintenance and rehab activities with the intention of performing only some of the work.  Because they have included all of the activities possible they might want to perform in their application they have the flexibility to do what ever is need with out surpassing the funds requested in their application</a:t>
            </a:r>
          </a:p>
          <a:p>
            <a:endParaRPr lang="en-US" sz="1500" baseline="0" dirty="0" smtClean="0"/>
          </a:p>
          <a:p>
            <a:r>
              <a:rPr lang="en-US" sz="1500" baseline="0" dirty="0" smtClean="0"/>
              <a:t>Work Agreement funds are based on the applications.</a:t>
            </a:r>
            <a:endParaRPr lang="en-US" sz="1500"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kern="1200" dirty="0" smtClean="0">
                <a:solidFill>
                  <a:schemeClr val="tx1"/>
                </a:solidFill>
                <a:latin typeface="Arial" charset="0"/>
                <a:ea typeface="+mn-ea"/>
                <a:cs typeface="+mn-cs"/>
              </a:rPr>
              <a:t>This year the subventions program received 67 applications requesting nearly $54 million dollars.   </a:t>
            </a:r>
          </a:p>
          <a:p>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We </a:t>
            </a:r>
            <a:r>
              <a:rPr lang="en-US" sz="1600" kern="1200" dirty="0" smtClean="0">
                <a:solidFill>
                  <a:schemeClr val="tx1"/>
                </a:solidFill>
                <a:latin typeface="Arial" charset="0"/>
                <a:ea typeface="+mn-ea"/>
                <a:cs typeface="+mn-cs"/>
              </a:rPr>
              <a:t>are </a:t>
            </a:r>
            <a:r>
              <a:rPr lang="en-US" sz="1600" kern="1200" dirty="0" smtClean="0">
                <a:solidFill>
                  <a:schemeClr val="tx1"/>
                </a:solidFill>
                <a:latin typeface="Arial" charset="0"/>
                <a:ea typeface="+mn-ea"/>
                <a:cs typeface="+mn-cs"/>
              </a:rPr>
              <a:t>requesting the board approve</a:t>
            </a:r>
            <a:r>
              <a:rPr lang="en-US" sz="1600" kern="1200" baseline="0" dirty="0" smtClean="0">
                <a:solidFill>
                  <a:schemeClr val="tx1"/>
                </a:solidFill>
                <a:latin typeface="Arial" charset="0"/>
                <a:ea typeface="+mn-ea"/>
                <a:cs typeface="+mn-cs"/>
              </a:rPr>
              <a:t> the </a:t>
            </a:r>
            <a:r>
              <a:rPr lang="en-US" sz="1600" kern="1200" dirty="0" smtClean="0">
                <a:solidFill>
                  <a:schemeClr val="tx1"/>
                </a:solidFill>
                <a:latin typeface="Arial" charset="0"/>
                <a:ea typeface="+mn-ea"/>
                <a:cs typeface="+mn-cs"/>
              </a:rPr>
              <a:t>$12 million </a:t>
            </a:r>
            <a:r>
              <a:rPr lang="en-US" sz="1600" kern="1200" baseline="0" dirty="0" smtClean="0">
                <a:solidFill>
                  <a:schemeClr val="tx1"/>
                </a:solidFill>
                <a:latin typeface="Arial" charset="0"/>
                <a:ea typeface="+mn-ea"/>
                <a:cs typeface="+mn-cs"/>
              </a:rPr>
              <a:t>funding plan for</a:t>
            </a:r>
            <a:r>
              <a:rPr lang="en-US" sz="1600" kern="1200" dirty="0" smtClean="0">
                <a:solidFill>
                  <a:schemeClr val="tx1"/>
                </a:solidFill>
                <a:latin typeface="Arial" charset="0"/>
                <a:ea typeface="+mn-ea"/>
                <a:cs typeface="+mn-cs"/>
              </a:rPr>
              <a:t> </a:t>
            </a:r>
            <a:r>
              <a:rPr lang="en-US" sz="1600" kern="1200" dirty="0" smtClean="0">
                <a:solidFill>
                  <a:schemeClr val="tx1"/>
                </a:solidFill>
                <a:latin typeface="Arial" charset="0"/>
                <a:ea typeface="+mn-ea"/>
                <a:cs typeface="+mn-cs"/>
              </a:rPr>
              <a:t>FY 13/14.  </a:t>
            </a:r>
            <a:r>
              <a:rPr lang="en-US" sz="1600" b="1" kern="1200" dirty="0" smtClean="0">
                <a:solidFill>
                  <a:schemeClr val="tx1"/>
                </a:solidFill>
                <a:latin typeface="Arial" charset="0"/>
                <a:ea typeface="+mn-ea"/>
                <a:cs typeface="+mn-cs"/>
              </a:rPr>
              <a:t>This amount is a reasonable funding level and is the outcome of discussions between staff and the </a:t>
            </a:r>
            <a:r>
              <a:rPr lang="en-US" sz="1600" b="1" kern="1200" dirty="0" smtClean="0">
                <a:solidFill>
                  <a:schemeClr val="tx1"/>
                </a:solidFill>
                <a:latin typeface="Arial" charset="0"/>
                <a:ea typeface="+mn-ea"/>
                <a:cs typeface="+mn-cs"/>
              </a:rPr>
              <a:t>local</a:t>
            </a:r>
            <a:r>
              <a:rPr lang="en-US" sz="1600" b="1" kern="1200" baseline="0" dirty="0" smtClean="0">
                <a:solidFill>
                  <a:schemeClr val="tx1"/>
                </a:solidFill>
                <a:latin typeface="Arial" charset="0"/>
                <a:ea typeface="+mn-ea"/>
                <a:cs typeface="+mn-cs"/>
              </a:rPr>
              <a:t> agencies</a:t>
            </a:r>
            <a:r>
              <a:rPr lang="en-US" sz="1600" b="1" kern="1200" dirty="0" smtClean="0">
                <a:solidFill>
                  <a:schemeClr val="tx1"/>
                </a:solidFill>
                <a:latin typeface="Arial" charset="0"/>
                <a:ea typeface="+mn-ea"/>
                <a:cs typeface="+mn-cs"/>
              </a:rPr>
              <a:t>.  </a:t>
            </a:r>
            <a:r>
              <a:rPr lang="en-US" sz="1600" b="1" kern="1200" dirty="0" smtClean="0">
                <a:solidFill>
                  <a:schemeClr val="tx1"/>
                </a:solidFill>
                <a:latin typeface="Arial" charset="0"/>
                <a:ea typeface="+mn-ea"/>
                <a:cs typeface="+mn-cs"/>
              </a:rPr>
              <a:t>As well as historical levels of applicant spending. </a:t>
            </a:r>
          </a:p>
          <a:p>
            <a:endParaRPr lang="en-US" dirty="0" smtClean="0"/>
          </a:p>
          <a:p>
            <a:endParaRPr lang="en-US" dirty="0" smtClean="0"/>
          </a:p>
          <a:p>
            <a:r>
              <a:rPr lang="en-US" sz="800" i="1" dirty="0" smtClean="0"/>
              <a:t>The funding for this fiscal year (12/13) is proposed</a:t>
            </a:r>
            <a:r>
              <a:rPr lang="en-US" sz="800" i="1" baseline="0" dirty="0" smtClean="0"/>
              <a:t> at 12 million dollars. This amount was decided by looking at past years and through discussions with the stakeholders. This amount has been allocated by Table 2 the staff report to the 67 local agencies that applied.</a:t>
            </a:r>
            <a:endParaRPr lang="en-US" sz="800" i="1"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600" b="1" kern="1200" dirty="0" smtClean="0">
                <a:solidFill>
                  <a:schemeClr val="tx1"/>
                </a:solidFill>
                <a:latin typeface="Arial" charset="0"/>
                <a:ea typeface="+mn-ea"/>
                <a:cs typeface="+mn-cs"/>
              </a:rPr>
              <a:t>DWR staff recommends the Board Approve </a:t>
            </a:r>
            <a:r>
              <a:rPr lang="en-US" sz="1600" b="1" kern="1200" dirty="0" smtClean="0">
                <a:solidFill>
                  <a:schemeClr val="tx1"/>
                </a:solidFill>
                <a:latin typeface="Arial" charset="0"/>
                <a:ea typeface="+mn-ea"/>
                <a:cs typeface="+mn-cs"/>
              </a:rPr>
              <a:t>the $12 </a:t>
            </a:r>
            <a:r>
              <a:rPr lang="en-US" sz="1600" b="1" kern="1200" dirty="0" smtClean="0">
                <a:solidFill>
                  <a:schemeClr val="tx1"/>
                </a:solidFill>
                <a:latin typeface="Arial" charset="0"/>
                <a:ea typeface="+mn-ea"/>
                <a:cs typeface="+mn-cs"/>
              </a:rPr>
              <a:t>million </a:t>
            </a:r>
            <a:r>
              <a:rPr lang="en-US" sz="1600" b="1" kern="1200" dirty="0" smtClean="0">
                <a:solidFill>
                  <a:schemeClr val="tx1"/>
                </a:solidFill>
                <a:latin typeface="Arial" charset="0"/>
                <a:ea typeface="+mn-ea"/>
                <a:cs typeface="+mn-cs"/>
              </a:rPr>
              <a:t>Funding</a:t>
            </a:r>
            <a:r>
              <a:rPr lang="en-US" sz="1600" b="1" kern="1200" baseline="0" dirty="0" smtClean="0">
                <a:solidFill>
                  <a:schemeClr val="tx1"/>
                </a:solidFill>
                <a:latin typeface="Arial" charset="0"/>
                <a:ea typeface="+mn-ea"/>
                <a:cs typeface="+mn-cs"/>
              </a:rPr>
              <a:t> Plan </a:t>
            </a:r>
            <a:r>
              <a:rPr lang="en-US" sz="1600" b="1" kern="1200" dirty="0" smtClean="0">
                <a:solidFill>
                  <a:schemeClr val="tx1"/>
                </a:solidFill>
                <a:latin typeface="Arial" charset="0"/>
                <a:ea typeface="+mn-ea"/>
                <a:cs typeface="+mn-cs"/>
              </a:rPr>
              <a:t>for </a:t>
            </a:r>
            <a:r>
              <a:rPr lang="en-US" sz="1600" b="1" kern="1200" dirty="0" smtClean="0">
                <a:solidFill>
                  <a:schemeClr val="tx1"/>
                </a:solidFill>
                <a:latin typeface="Arial" charset="0"/>
                <a:ea typeface="+mn-ea"/>
                <a:cs typeface="+mn-cs"/>
              </a:rPr>
              <a:t>the Delta Levees Subventions Program for fiscal year 2013/2014.</a:t>
            </a:r>
            <a:endParaRPr lang="en-US" sz="1600" kern="1200" dirty="0" smtClean="0">
              <a:solidFill>
                <a:schemeClr val="tx1"/>
              </a:solidFill>
              <a:latin typeface="Arial" charset="0"/>
              <a:ea typeface="+mn-ea"/>
              <a:cs typeface="+mn-cs"/>
            </a:endParaRPr>
          </a:p>
          <a:p>
            <a:r>
              <a:rPr lang="en-US" sz="1600" kern="1200" dirty="0" smtClean="0">
                <a:solidFill>
                  <a:schemeClr val="tx1"/>
                </a:solidFill>
                <a:latin typeface="Arial" charset="0"/>
                <a:ea typeface="+mn-ea"/>
                <a:cs typeface="+mn-cs"/>
              </a:rPr>
              <a:t> </a:t>
            </a:r>
          </a:p>
          <a:p>
            <a:pPr lvl="0"/>
            <a:r>
              <a:rPr lang="en-US" sz="1600" b="1" kern="1200" dirty="0" smtClean="0">
                <a:solidFill>
                  <a:schemeClr val="tx1"/>
                </a:solidFill>
                <a:latin typeface="Arial" charset="0"/>
                <a:ea typeface="+mn-ea"/>
                <a:cs typeface="+mn-cs"/>
              </a:rPr>
              <a:t>Authorize DWR to proceed with preparation and circulation of the Subventions Program work agreements for signature by the Board’s Executive Officer.</a:t>
            </a:r>
            <a:endParaRPr lang="en-US" sz="16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Aft>
                <a:spcPts val="600"/>
              </a:spcAft>
            </a:pPr>
            <a:r>
              <a:rPr lang="en-US" sz="1600" kern="1200" dirty="0" smtClean="0">
                <a:solidFill>
                  <a:schemeClr val="tx1"/>
                </a:solidFill>
                <a:latin typeface="Arial" charset="0"/>
                <a:ea typeface="+mn-ea"/>
                <a:cs typeface="+mn-cs"/>
              </a:rPr>
              <a:t>I am here today to provide you </a:t>
            </a:r>
          </a:p>
          <a:p>
            <a:pPr lvl="0">
              <a:spcAft>
                <a:spcPts val="600"/>
              </a:spcAft>
            </a:pPr>
            <a:r>
              <a:rPr lang="en-US" sz="1600" kern="1200" dirty="0" smtClean="0">
                <a:solidFill>
                  <a:schemeClr val="tx1"/>
                </a:solidFill>
                <a:latin typeface="Arial" charset="0"/>
                <a:ea typeface="+mn-ea"/>
                <a:cs typeface="+mn-cs"/>
              </a:rPr>
              <a:t>an </a:t>
            </a:r>
            <a:r>
              <a:rPr lang="en-US" sz="1600" b="1" kern="1200" dirty="0" smtClean="0">
                <a:solidFill>
                  <a:schemeClr val="tx1"/>
                </a:solidFill>
                <a:latin typeface="Arial" charset="0"/>
                <a:ea typeface="+mn-ea"/>
                <a:cs typeface="+mn-cs"/>
              </a:rPr>
              <a:t>overview of the Delta Levee Subventions Program</a:t>
            </a:r>
          </a:p>
          <a:p>
            <a:pPr lvl="0">
              <a:spcAft>
                <a:spcPts val="600"/>
              </a:spcAft>
            </a:pPr>
            <a:r>
              <a:rPr lang="en-US" sz="1600" kern="1200" dirty="0" smtClean="0">
                <a:solidFill>
                  <a:schemeClr val="tx1"/>
                </a:solidFill>
                <a:latin typeface="Arial" charset="0"/>
                <a:ea typeface="+mn-ea"/>
                <a:cs typeface="+mn-cs"/>
              </a:rPr>
              <a:t>an </a:t>
            </a:r>
            <a:r>
              <a:rPr lang="en-US" sz="1600" b="1" kern="1200" dirty="0" smtClean="0">
                <a:solidFill>
                  <a:schemeClr val="tx1"/>
                </a:solidFill>
                <a:latin typeface="Arial" charset="0"/>
                <a:ea typeface="+mn-ea"/>
                <a:cs typeface="+mn-cs"/>
              </a:rPr>
              <a:t>update of Recent Activities</a:t>
            </a:r>
          </a:p>
          <a:p>
            <a:pPr lvl="0">
              <a:spcAft>
                <a:spcPts val="600"/>
              </a:spcAft>
            </a:pPr>
            <a:r>
              <a:rPr lang="en-US" sz="1600" b="1" kern="1200" dirty="0" smtClean="0">
                <a:solidFill>
                  <a:schemeClr val="tx1"/>
                </a:solidFill>
                <a:latin typeface="Arial" charset="0"/>
                <a:ea typeface="+mn-ea"/>
                <a:cs typeface="+mn-cs"/>
              </a:rPr>
              <a:t>Request </a:t>
            </a:r>
            <a:r>
              <a:rPr lang="en-US" sz="1600" b="1" kern="1200" dirty="0" smtClean="0">
                <a:solidFill>
                  <a:schemeClr val="tx1"/>
                </a:solidFill>
                <a:latin typeface="Arial" charset="0"/>
                <a:ea typeface="+mn-ea"/>
                <a:cs typeface="+mn-cs"/>
              </a:rPr>
              <a:t>approval of the 2013/14 Subventions funding plan</a:t>
            </a:r>
            <a:endParaRPr lang="en-US" sz="1600" kern="1200" dirty="0" smtClean="0">
              <a:solidFill>
                <a:schemeClr val="tx1"/>
              </a:solidFill>
              <a:latin typeface="Arial" charset="0"/>
              <a:ea typeface="+mn-ea"/>
              <a:cs typeface="+mn-cs"/>
            </a:endParaRPr>
          </a:p>
          <a:p>
            <a:pPr>
              <a:spcAft>
                <a:spcPts val="600"/>
              </a:spcAft>
            </a:pPr>
            <a:r>
              <a:rPr lang="en-US" sz="1600" kern="1200" dirty="0" smtClean="0">
                <a:solidFill>
                  <a:schemeClr val="tx1"/>
                </a:solidFill>
                <a:latin typeface="Arial" charset="0"/>
                <a:ea typeface="+mn-ea"/>
                <a:cs typeface="+mn-cs"/>
              </a:rPr>
              <a:t>And </a:t>
            </a:r>
          </a:p>
          <a:p>
            <a:pPr lvl="0">
              <a:spcAft>
                <a:spcPts val="600"/>
              </a:spcAft>
            </a:pPr>
            <a:r>
              <a:rPr lang="en-US" sz="1600" b="1" kern="1200" dirty="0" smtClean="0">
                <a:solidFill>
                  <a:schemeClr val="tx1"/>
                </a:solidFill>
                <a:latin typeface="Arial" charset="0"/>
                <a:ea typeface="+mn-ea"/>
                <a:cs typeface="+mn-cs"/>
              </a:rPr>
              <a:t>Request authorization </a:t>
            </a:r>
            <a:r>
              <a:rPr lang="en-US" sz="1600" kern="1200" dirty="0" smtClean="0">
                <a:solidFill>
                  <a:schemeClr val="tx1"/>
                </a:solidFill>
                <a:latin typeface="Arial" charset="0"/>
                <a:ea typeface="+mn-ea"/>
                <a:cs typeface="+mn-cs"/>
              </a:rPr>
              <a:t>to precede with the preparation and circulation of the Subventions Program work agreements</a:t>
            </a:r>
          </a:p>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Aft>
                <a:spcPts val="600"/>
              </a:spcAft>
            </a:pPr>
            <a:r>
              <a:rPr lang="en-US" sz="1600" kern="1200" dirty="0" smtClean="0">
                <a:solidFill>
                  <a:schemeClr val="tx1"/>
                </a:solidFill>
                <a:latin typeface="Arial" charset="0"/>
                <a:ea typeface="+mn-ea"/>
                <a:cs typeface="+mn-cs"/>
              </a:rPr>
              <a:t>The Delta Levees Maintenance </a:t>
            </a:r>
            <a:r>
              <a:rPr lang="en-US" sz="1600" b="1" kern="1200" dirty="0" smtClean="0">
                <a:solidFill>
                  <a:schemeClr val="tx1"/>
                </a:solidFill>
                <a:latin typeface="Arial" charset="0"/>
                <a:ea typeface="+mn-ea"/>
                <a:cs typeface="+mn-cs"/>
              </a:rPr>
              <a:t>Subventions Program </a:t>
            </a:r>
            <a:r>
              <a:rPr lang="en-US" sz="1600" kern="1200" dirty="0" smtClean="0">
                <a:solidFill>
                  <a:schemeClr val="tx1"/>
                </a:solidFill>
                <a:latin typeface="Arial" charset="0"/>
                <a:ea typeface="+mn-ea"/>
                <a:cs typeface="+mn-cs"/>
              </a:rPr>
              <a:t>provides </a:t>
            </a:r>
            <a:r>
              <a:rPr lang="en-US" sz="1600" b="1" kern="1200" dirty="0" smtClean="0">
                <a:solidFill>
                  <a:schemeClr val="tx1"/>
                </a:solidFill>
                <a:latin typeface="Arial" charset="0"/>
                <a:ea typeface="+mn-ea"/>
                <a:cs typeface="+mn-cs"/>
              </a:rPr>
              <a:t>technical and financial </a:t>
            </a:r>
            <a:r>
              <a:rPr lang="en-US" sz="1600" kern="1200" dirty="0" smtClean="0">
                <a:solidFill>
                  <a:schemeClr val="tx1"/>
                </a:solidFill>
                <a:latin typeface="Arial" charset="0"/>
                <a:ea typeface="+mn-ea"/>
                <a:cs typeface="+mn-cs"/>
              </a:rPr>
              <a:t>assistance to local levee maintaining agencies in the Sacramento – San Joaquin Delta for maintenance and </a:t>
            </a:r>
            <a:r>
              <a:rPr lang="en-US" sz="1600" kern="1200" dirty="0" smtClean="0">
                <a:solidFill>
                  <a:schemeClr val="tx1"/>
                </a:solidFill>
                <a:latin typeface="Arial" charset="0"/>
                <a:ea typeface="+mn-ea"/>
                <a:cs typeface="+mn-cs"/>
              </a:rPr>
              <a:t>rehabilitation</a:t>
            </a:r>
            <a:r>
              <a:rPr lang="en-US" sz="1600" kern="1200" baseline="0" dirty="0" smtClean="0">
                <a:solidFill>
                  <a:schemeClr val="tx1"/>
                </a:solidFill>
                <a:latin typeface="Arial" charset="0"/>
                <a:ea typeface="+mn-ea"/>
                <a:cs typeface="+mn-cs"/>
              </a:rPr>
              <a:t> </a:t>
            </a:r>
            <a:r>
              <a:rPr lang="en-US" sz="1500" i="1" kern="1200" dirty="0" smtClean="0">
                <a:solidFill>
                  <a:schemeClr val="tx1"/>
                </a:solidFill>
                <a:latin typeface="Arial" charset="0"/>
                <a:ea typeface="+mn-ea"/>
                <a:cs typeface="+mn-cs"/>
              </a:rPr>
              <a:t>of non-project and eligible project levees</a:t>
            </a:r>
            <a:r>
              <a:rPr lang="en-US" sz="1500" kern="1200" dirty="0" smtClean="0">
                <a:solidFill>
                  <a:schemeClr val="tx1"/>
                </a:solidFill>
                <a:latin typeface="Arial" charset="0"/>
                <a:ea typeface="+mn-ea"/>
                <a:cs typeface="+mn-cs"/>
              </a:rPr>
              <a:t>. </a:t>
            </a:r>
            <a:endParaRPr lang="en-US" sz="1500" kern="1200" dirty="0" smtClean="0">
              <a:solidFill>
                <a:schemeClr val="tx1"/>
              </a:solidFill>
              <a:latin typeface="Arial" charset="0"/>
              <a:ea typeface="+mn-ea"/>
              <a:cs typeface="+mn-cs"/>
            </a:endParaRPr>
          </a:p>
          <a:p>
            <a:pPr lvl="0">
              <a:spcAft>
                <a:spcPts val="600"/>
              </a:spcAft>
            </a:pPr>
            <a:r>
              <a:rPr lang="en-US" sz="1600" kern="1200" dirty="0" smtClean="0">
                <a:solidFill>
                  <a:schemeClr val="tx1"/>
                </a:solidFill>
                <a:latin typeface="Arial" charset="0"/>
                <a:ea typeface="+mn-ea"/>
                <a:cs typeface="+mn-cs"/>
              </a:rPr>
              <a:t> </a:t>
            </a:r>
          </a:p>
          <a:p>
            <a:pPr>
              <a:spcAft>
                <a:spcPts val="600"/>
              </a:spcAft>
            </a:pPr>
            <a:r>
              <a:rPr lang="en-US" sz="1000" b="1" i="1" kern="1200" dirty="0" err="1" smtClean="0">
                <a:solidFill>
                  <a:schemeClr val="tx1"/>
                </a:solidFill>
                <a:latin typeface="Arial" charset="0"/>
                <a:ea typeface="+mn-ea"/>
                <a:cs typeface="+mn-cs"/>
              </a:rPr>
              <a:t>Nonproject</a:t>
            </a:r>
            <a:r>
              <a:rPr lang="en-US" sz="1000" b="1" i="1" kern="1200" dirty="0" smtClean="0">
                <a:solidFill>
                  <a:schemeClr val="tx1"/>
                </a:solidFill>
                <a:latin typeface="Arial" charset="0"/>
                <a:ea typeface="+mn-ea"/>
                <a:cs typeface="+mn-cs"/>
              </a:rPr>
              <a:t> and project levees are defined in the Water Code,</a:t>
            </a:r>
            <a:r>
              <a:rPr lang="en-US" sz="1000" b="1" i="1" kern="1200" baseline="0" dirty="0" smtClean="0">
                <a:solidFill>
                  <a:schemeClr val="tx1"/>
                </a:solidFill>
                <a:latin typeface="Arial" charset="0"/>
                <a:ea typeface="+mn-ea"/>
                <a:cs typeface="+mn-cs"/>
              </a:rPr>
              <a:t> </a:t>
            </a:r>
            <a:r>
              <a:rPr lang="en-US" sz="1000" b="1" i="1" kern="1200" dirty="0" smtClean="0">
                <a:solidFill>
                  <a:schemeClr val="tx1"/>
                </a:solidFill>
                <a:latin typeface="Arial" charset="0"/>
                <a:ea typeface="+mn-ea"/>
                <a:cs typeface="+mn-cs"/>
              </a:rPr>
              <a:t>Section 12980. </a:t>
            </a:r>
          </a:p>
          <a:p>
            <a:pPr>
              <a:spcAft>
                <a:spcPts val="600"/>
              </a:spcAft>
            </a:pPr>
            <a:r>
              <a:rPr lang="en-US" sz="1000" i="1" u="sng" kern="1200" dirty="0" err="1" smtClean="0">
                <a:solidFill>
                  <a:schemeClr val="tx1"/>
                </a:solidFill>
                <a:latin typeface="Arial" charset="0"/>
                <a:ea typeface="+mn-ea"/>
                <a:cs typeface="+mn-cs"/>
              </a:rPr>
              <a:t>Nonproject</a:t>
            </a:r>
            <a:r>
              <a:rPr lang="en-US" sz="1000" i="1" u="sng" kern="1200" dirty="0" smtClean="0">
                <a:solidFill>
                  <a:schemeClr val="tx1"/>
                </a:solidFill>
                <a:latin typeface="Arial" charset="0"/>
                <a:ea typeface="+mn-ea"/>
                <a:cs typeface="+mn-cs"/>
              </a:rPr>
              <a:t> levees </a:t>
            </a:r>
            <a:r>
              <a:rPr lang="en-US" sz="1000" i="1" kern="1200" dirty="0" smtClean="0">
                <a:solidFill>
                  <a:schemeClr val="tx1"/>
                </a:solidFill>
                <a:latin typeface="Arial" charset="0"/>
                <a:ea typeface="+mn-ea"/>
                <a:cs typeface="+mn-cs"/>
              </a:rPr>
              <a:t>are local, non-federal flood control levees (</a:t>
            </a:r>
            <a:r>
              <a:rPr lang="en-US" sz="800" i="1" strike="sngStrike" kern="1200" dirty="0" smtClean="0">
                <a:solidFill>
                  <a:schemeClr val="tx1"/>
                </a:solidFill>
                <a:latin typeface="Arial" charset="0"/>
                <a:ea typeface="+mn-ea"/>
                <a:cs typeface="+mn-cs"/>
              </a:rPr>
              <a:t>page 38 of the Delta Atlas</a:t>
            </a:r>
            <a:r>
              <a:rPr lang="en-US" sz="800" i="1" kern="1200" dirty="0" smtClean="0">
                <a:solidFill>
                  <a:schemeClr val="tx1"/>
                </a:solidFill>
                <a:latin typeface="Arial" charset="0"/>
                <a:ea typeface="+mn-ea"/>
                <a:cs typeface="+mn-cs"/>
              </a:rPr>
              <a:t>. ) </a:t>
            </a:r>
            <a:r>
              <a:rPr lang="en-US" sz="1000" i="1" u="sng" kern="1200" dirty="0" smtClean="0">
                <a:solidFill>
                  <a:schemeClr val="tx1"/>
                </a:solidFill>
                <a:latin typeface="Arial" charset="0"/>
                <a:ea typeface="+mn-ea"/>
                <a:cs typeface="+mn-cs"/>
              </a:rPr>
              <a:t>Project levees </a:t>
            </a:r>
            <a:r>
              <a:rPr lang="en-US" sz="1000" i="1" kern="1200" dirty="0" smtClean="0">
                <a:solidFill>
                  <a:schemeClr val="tx1"/>
                </a:solidFill>
                <a:latin typeface="Arial" charset="0"/>
                <a:ea typeface="+mn-ea"/>
                <a:cs typeface="+mn-cs"/>
              </a:rPr>
              <a:t>are federal flood control levees (</a:t>
            </a:r>
            <a:r>
              <a:rPr lang="en-US" sz="800" i="1" strike="sngStrike" kern="1200" dirty="0" smtClean="0">
                <a:solidFill>
                  <a:schemeClr val="tx1"/>
                </a:solidFill>
                <a:latin typeface="Arial" charset="0"/>
                <a:ea typeface="+mn-ea"/>
                <a:cs typeface="+mn-cs"/>
              </a:rPr>
              <a:t>page 40 of the Delta Atlas</a:t>
            </a:r>
            <a:r>
              <a:rPr lang="en-US" sz="1000" i="1" kern="1200" dirty="0" smtClean="0">
                <a:solidFill>
                  <a:schemeClr val="tx1"/>
                </a:solidFill>
                <a:latin typeface="Arial" charset="0"/>
                <a:ea typeface="+mn-ea"/>
                <a:cs typeface="+mn-cs"/>
              </a:rPr>
              <a:t>.) </a:t>
            </a:r>
          </a:p>
          <a:p>
            <a:pPr>
              <a:spcAft>
                <a:spcPts val="600"/>
              </a:spcAft>
            </a:pPr>
            <a:r>
              <a:rPr lang="en-US" sz="1000" i="1" kern="1200" dirty="0" smtClean="0">
                <a:solidFill>
                  <a:schemeClr val="tx1"/>
                </a:solidFill>
                <a:latin typeface="Arial" charset="0"/>
                <a:ea typeface="+mn-ea"/>
                <a:cs typeface="+mn-cs"/>
              </a:rPr>
              <a:t>The legal Delta, the Primary and Secondary Zones, and Project and non-project levees are described in the Delta Atlas</a:t>
            </a:r>
            <a:endParaRPr lang="en-US" sz="1000"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latin typeface="Arial" charset="0"/>
                <a:ea typeface="+mn-ea"/>
                <a:cs typeface="+mn-cs"/>
              </a:rPr>
              <a:t>The Delta </a:t>
            </a:r>
            <a:r>
              <a:rPr lang="en-US" sz="1600" kern="1200" dirty="0" smtClean="0">
                <a:solidFill>
                  <a:schemeClr val="tx1"/>
                </a:solidFill>
                <a:latin typeface="Arial" charset="0"/>
                <a:ea typeface="+mn-ea"/>
                <a:cs typeface="+mn-cs"/>
              </a:rPr>
              <a:t>is a network of levees and channels that work together as a system. </a:t>
            </a:r>
            <a:endParaRPr lang="en-US" sz="1600"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kern="1200" dirty="0" smtClean="0">
                <a:solidFill>
                  <a:schemeClr val="tx1"/>
                </a:solidFill>
                <a:latin typeface="Arial" charset="0"/>
                <a:ea typeface="+mn-ea"/>
                <a:cs typeface="+mn-cs"/>
              </a:rPr>
              <a:t>The </a:t>
            </a:r>
            <a:r>
              <a:rPr lang="en-US" sz="1600" kern="1200" dirty="0" smtClean="0">
                <a:solidFill>
                  <a:schemeClr val="tx1"/>
                </a:solidFill>
                <a:latin typeface="Arial" charset="0"/>
                <a:ea typeface="+mn-ea"/>
                <a:cs typeface="+mn-cs"/>
              </a:rPr>
              <a:t>1100 miles of levees within the Delta protects many </a:t>
            </a:r>
            <a:r>
              <a:rPr lang="en-US" sz="1600" b="1" kern="1200" dirty="0" smtClean="0">
                <a:solidFill>
                  <a:schemeClr val="tx1"/>
                </a:solidFill>
                <a:latin typeface="Arial" charset="0"/>
                <a:ea typeface="+mn-ea"/>
                <a:cs typeface="+mn-cs"/>
              </a:rPr>
              <a:t>valuable resources</a:t>
            </a:r>
          </a:p>
          <a:p>
            <a:endParaRPr lang="en-US" sz="1600"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Urban Areas</a:t>
            </a:r>
          </a:p>
          <a:p>
            <a:endParaRPr lang="en-US" sz="1800" dirty="0" smtClean="0"/>
          </a:p>
          <a:p>
            <a:r>
              <a:rPr lang="en-US" sz="1800" b="0" i="0" u="none" dirty="0" smtClean="0"/>
              <a:t>There are over 64,000 acres of urban</a:t>
            </a:r>
            <a:r>
              <a:rPr lang="en-US" sz="1800" b="0" i="0" u="none" baseline="0" dirty="0" smtClean="0"/>
              <a:t> areas.</a:t>
            </a:r>
          </a:p>
          <a:p>
            <a:endParaRPr lang="en-US" sz="1800" i="1" u="none" baseline="0" dirty="0" smtClean="0"/>
          </a:p>
          <a:p>
            <a:endParaRPr lang="en-US" sz="1800" dirty="0" smtClean="0"/>
          </a:p>
          <a:p>
            <a:r>
              <a:rPr lang="en-US" sz="1200" i="1" u="none" dirty="0" smtClean="0"/>
              <a:t>There are over 64,000 acres of urban</a:t>
            </a:r>
            <a:r>
              <a:rPr lang="en-US" sz="1200" i="1" u="none" baseline="0" dirty="0" smtClean="0"/>
              <a:t> and commercial lands.</a:t>
            </a:r>
            <a:endParaRPr lang="en-US" sz="1200" i="1" u="none"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425,700 acres of agricultural lands</a:t>
            </a:r>
            <a:endParaRPr lang="en-US" sz="1800"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Miles of infrastructure</a:t>
            </a:r>
            <a:endParaRPr lang="en-US" sz="1600"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Including  transportation</a:t>
            </a:r>
            <a:r>
              <a:rPr lang="en-US" baseline="0" dirty="0" smtClean="0"/>
              <a:t> corridors</a:t>
            </a:r>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5486400"/>
            <a:ext cx="9144000" cy="1371600"/>
          </a:xfrm>
          <a:prstGeom prst="rect">
            <a:avLst/>
          </a:prstGeom>
          <a:gradFill>
            <a:gsLst>
              <a:gs pos="100000">
                <a:srgbClr val="E7A614"/>
              </a:gs>
              <a:gs pos="9000">
                <a:schemeClr val="bg1"/>
              </a:gs>
            </a:gsLst>
            <a:lin ang="5400000" scaled="0"/>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endParaRPr lang="en-US" sz="1400" dirty="0">
              <a:ln w="25400">
                <a:noFill/>
              </a:ln>
              <a:solidFill>
                <a:prstClr val="black"/>
              </a:solidFill>
              <a:effectLst>
                <a:outerShdw blurRad="50800" dist="50800" dir="5400000" algn="ctr" rotWithShape="0">
                  <a:schemeClr val="tx1"/>
                </a:outerShdw>
              </a:effectLst>
              <a:cs typeface="Arial" pitchFamily="34" charset="0"/>
            </a:endParaRPr>
          </a:p>
        </p:txBody>
      </p:sp>
      <p:sp>
        <p:nvSpPr>
          <p:cNvPr id="14" name="Rectangle 13"/>
          <p:cNvSpPr/>
          <p:nvPr userDrawn="1"/>
        </p:nvSpPr>
        <p:spPr>
          <a:xfrm>
            <a:off x="0" y="0"/>
            <a:ext cx="9144000" cy="5867400"/>
          </a:xfrm>
          <a:prstGeom prst="rect">
            <a:avLst/>
          </a:prstGeom>
          <a:gradFill>
            <a:gsLst>
              <a:gs pos="50000">
                <a:srgbClr val="215352"/>
              </a:gs>
              <a:gs pos="100000">
                <a:schemeClr val="bg2">
                  <a:lumMod val="20000"/>
                  <a:lumOff val="80000"/>
                </a:schemeClr>
              </a:gs>
            </a:gsLst>
            <a:lin ang="5400000" scaled="0"/>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endParaRPr lang="en-US" sz="1400" dirty="0">
              <a:ln w="25400">
                <a:noFill/>
              </a:ln>
              <a:solidFill>
                <a:prstClr val="black"/>
              </a:solidFill>
              <a:effectLst>
                <a:outerShdw blurRad="50800" dist="50800" dir="5400000" algn="ctr" rotWithShape="0">
                  <a:schemeClr val="tx1"/>
                </a:outerShdw>
              </a:effectLst>
              <a:cs typeface="Arial" pitchFamily="34" charset="0"/>
            </a:endParaRPr>
          </a:p>
        </p:txBody>
      </p:sp>
      <p:pic>
        <p:nvPicPr>
          <p:cNvPr id="20" name="Picture 24" descr="Footer white.png"/>
          <p:cNvPicPr>
            <a:picLocks noChangeAspect="1"/>
          </p:cNvPicPr>
          <p:nvPr userDrawn="1"/>
        </p:nvPicPr>
        <p:blipFill>
          <a:blip r:embed="rId2" cstate="print"/>
          <a:srcRect/>
          <a:stretch>
            <a:fillRect/>
          </a:stretch>
        </p:blipFill>
        <p:spPr bwMode="auto">
          <a:xfrm>
            <a:off x="403225" y="6043613"/>
            <a:ext cx="8321675" cy="566737"/>
          </a:xfrm>
          <a:prstGeom prst="rect">
            <a:avLst/>
          </a:prstGeom>
          <a:noFill/>
          <a:ln w="9525">
            <a:noFill/>
            <a:miter lim="800000"/>
            <a:headEnd/>
            <a:tailEnd/>
          </a:ln>
        </p:spPr>
      </p:pic>
      <p:sp>
        <p:nvSpPr>
          <p:cNvPr id="21"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2" name="Title 1"/>
          <p:cNvSpPr>
            <a:spLocks noGrp="1"/>
          </p:cNvSpPr>
          <p:nvPr>
            <p:ph type="ctrTitle" hasCustomPrompt="1"/>
          </p:nvPr>
        </p:nvSpPr>
        <p:spPr>
          <a:xfrm>
            <a:off x="0" y="1295400"/>
            <a:ext cx="9144000" cy="1143000"/>
          </a:xfrm>
          <a:prstGeom prst="rect">
            <a:avLst/>
          </a:prstGeom>
        </p:spPr>
        <p:txBody>
          <a:bodyPr anchor="b"/>
          <a:lstStyle>
            <a:lvl1pPr algn="ctr" rtl="0" eaLnBrk="0" fontAlgn="base" hangingPunct="0">
              <a:spcBef>
                <a:spcPct val="0"/>
              </a:spcBef>
              <a:spcAft>
                <a:spcPct val="0"/>
              </a:spcAft>
              <a:defRPr lang="en-US" b="1" dirty="0"/>
            </a:lvl1pPr>
          </a:lstStyle>
          <a:p>
            <a:r>
              <a:rPr lang="en-US" sz="2800" b="0" dirty="0" smtClean="0">
                <a:ln w="18415" cmpd="sng">
                  <a:solidFill>
                    <a:srgbClr val="FFFFFF"/>
                  </a:solidFill>
                  <a:prstDash val="solid"/>
                </a:ln>
                <a:effectLst>
                  <a:outerShdw blurRad="50800" dist="38100" algn="l" rotWithShape="0">
                    <a:prstClr val="black">
                      <a:alpha val="40000"/>
                    </a:prstClr>
                  </a:outerShdw>
                </a:effectLst>
                <a:latin typeface="Arial" pitchFamily="34" charset="0"/>
                <a:cs typeface="Arial" pitchFamily="34" charset="0"/>
              </a:rPr>
              <a:t>DWR STRATEGIC INVESTMENTS IN THE</a:t>
            </a:r>
            <a:br>
              <a:rPr lang="en-US" sz="2800" b="0" dirty="0" smtClean="0">
                <a:ln w="18415" cmpd="sng">
                  <a:solidFill>
                    <a:srgbClr val="FFFFFF"/>
                  </a:solidFill>
                  <a:prstDash val="solid"/>
                </a:ln>
                <a:effectLst>
                  <a:outerShdw blurRad="50800" dist="38100" algn="l" rotWithShape="0">
                    <a:prstClr val="black">
                      <a:alpha val="40000"/>
                    </a:prstClr>
                  </a:outerShdw>
                </a:effectLst>
                <a:latin typeface="Arial" pitchFamily="34" charset="0"/>
                <a:cs typeface="Arial" pitchFamily="34" charset="0"/>
              </a:rPr>
            </a:br>
            <a:r>
              <a:rPr lang="en-US" sz="2800" b="0" dirty="0" smtClean="0">
                <a:ln w="18415" cmpd="sng">
                  <a:solidFill>
                    <a:srgbClr val="FFFFFF"/>
                  </a:solidFill>
                  <a:prstDash val="solid"/>
                </a:ln>
                <a:effectLst>
                  <a:outerShdw blurRad="50800" dist="38100" algn="l" rotWithShape="0">
                    <a:prstClr val="black">
                      <a:alpha val="40000"/>
                    </a:prstClr>
                  </a:outerShdw>
                </a:effectLst>
                <a:latin typeface="Arial" pitchFamily="34" charset="0"/>
                <a:cs typeface="Arial" pitchFamily="34" charset="0"/>
              </a:rPr>
              <a:t>SACRAMENTO – SAN JOAQUIN DELTA</a:t>
            </a:r>
            <a:endParaRPr lang="en-US" dirty="0"/>
          </a:p>
        </p:txBody>
      </p:sp>
      <p:pic>
        <p:nvPicPr>
          <p:cNvPr id="23" name="Picture 20" descr="FloodSafe-Logo.png"/>
          <p:cNvPicPr>
            <a:picLocks noChangeAspect="1"/>
          </p:cNvPicPr>
          <p:nvPr userDrawn="1"/>
        </p:nvPicPr>
        <p:blipFill>
          <a:blip r:embed="rId3" cstate="print"/>
          <a:srcRect/>
          <a:stretch>
            <a:fillRect/>
          </a:stretch>
        </p:blipFill>
        <p:spPr bwMode="auto">
          <a:xfrm>
            <a:off x="0" y="381000"/>
            <a:ext cx="1920875" cy="815975"/>
          </a:xfrm>
          <a:prstGeom prst="rect">
            <a:avLst/>
          </a:prstGeom>
          <a:noFill/>
          <a:ln w="9525">
            <a:noFill/>
            <a:miter lim="800000"/>
            <a:headEnd/>
            <a:tailEnd/>
          </a:ln>
        </p:spPr>
      </p:pic>
      <p:pic>
        <p:nvPicPr>
          <p:cNvPr id="16" name="Picture 19" descr="DWR Logo.png"/>
          <p:cNvPicPr>
            <a:picLocks noChangeAspect="1"/>
          </p:cNvPicPr>
          <p:nvPr userDrawn="1"/>
        </p:nvPicPr>
        <p:blipFill>
          <a:blip r:embed="rId4" cstate="print"/>
          <a:srcRect/>
          <a:stretch>
            <a:fillRect/>
          </a:stretch>
        </p:blipFill>
        <p:spPr bwMode="auto">
          <a:xfrm>
            <a:off x="7908925" y="288925"/>
            <a:ext cx="1006475" cy="10064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6" name="Title Placeholder 1"/>
          <p:cNvSpPr>
            <a:spLocks noGrp="1"/>
          </p:cNvSpPr>
          <p:nvPr userDrawn="1"/>
        </p:nvSpPr>
        <p:spPr bwMode="auto">
          <a:xfrm>
            <a:off x="1138237" y="382587"/>
            <a:ext cx="801052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kern="1200" cap="all" baseline="0" dirty="0" smtClean="0">
                <a:solidFill>
                  <a:schemeClr val="bg1"/>
                </a:solidFill>
                <a:effectLst>
                  <a:outerShdw blurRad="38100" dist="38100" dir="2700000" algn="tl">
                    <a:srgbClr val="000000">
                      <a:alpha val="75000"/>
                    </a:srgbClr>
                  </a:outerShdw>
                </a:effectLst>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Calibri" pitchFamily="34" charset="0"/>
                <a:cs typeface="Tahoma" charset="0"/>
              </a:defRPr>
            </a:lvl2pPr>
            <a:lvl3pPr algn="l" rtl="0" eaLnBrk="0" fontAlgn="base" hangingPunct="0">
              <a:spcBef>
                <a:spcPct val="0"/>
              </a:spcBef>
              <a:spcAft>
                <a:spcPct val="0"/>
              </a:spcAft>
              <a:defRPr sz="3600" b="1">
                <a:solidFill>
                  <a:schemeClr val="bg1"/>
                </a:solidFill>
                <a:latin typeface="Calibri" pitchFamily="34" charset="0"/>
                <a:cs typeface="Tahoma" charset="0"/>
              </a:defRPr>
            </a:lvl3pPr>
            <a:lvl4pPr algn="l" rtl="0" eaLnBrk="0" fontAlgn="base" hangingPunct="0">
              <a:spcBef>
                <a:spcPct val="0"/>
              </a:spcBef>
              <a:spcAft>
                <a:spcPct val="0"/>
              </a:spcAft>
              <a:defRPr sz="3600" b="1">
                <a:solidFill>
                  <a:schemeClr val="bg1"/>
                </a:solidFill>
                <a:latin typeface="Calibri" pitchFamily="34" charset="0"/>
                <a:cs typeface="Tahoma" charset="0"/>
              </a:defRPr>
            </a:lvl4pPr>
            <a:lvl5pPr algn="l" rtl="0" eaLnBrk="0" fontAlgn="base" hangingPunct="0">
              <a:spcBef>
                <a:spcPct val="0"/>
              </a:spcBef>
              <a:spcAft>
                <a:spcPct val="0"/>
              </a:spcAft>
              <a:defRPr sz="3600" b="1">
                <a:solidFill>
                  <a:schemeClr val="bg1"/>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a:lstStyle>
          <a:p>
            <a:pPr lvl="0"/>
            <a:endParaRPr lang="en-US" dirty="0" smtClean="0"/>
          </a:p>
        </p:txBody>
      </p:sp>
      <p:sp>
        <p:nvSpPr>
          <p:cNvPr id="10" name="Content Placeholder 2"/>
          <p:cNvSpPr>
            <a:spLocks noGrp="1"/>
          </p:cNvSpPr>
          <p:nvPr>
            <p:ph idx="1"/>
          </p:nvPr>
        </p:nvSpPr>
        <p:spPr>
          <a:xfrm>
            <a:off x="1066799" y="2362200"/>
            <a:ext cx="7010402" cy="3429000"/>
          </a:xfrm>
        </p:spPr>
        <p:txBody>
          <a:bodyPr/>
          <a:lstStyle>
            <a:lvl1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smtClean="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1pPr>
            <a:lvl2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smtClean="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2pPr>
            <a:lvl3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smtClean="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3pPr>
            <a:lvl4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smtClean="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4pPr>
            <a:lvl5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12" descr="DWR Logo.png"/>
          <p:cNvPicPr>
            <a:picLocks noChangeAspect="1"/>
          </p:cNvPicPr>
          <p:nvPr userDrawn="1"/>
        </p:nvPicPr>
        <p:blipFill>
          <a:blip r:embed="rId2" cstate="print"/>
          <a:srcRect/>
          <a:stretch>
            <a:fillRect/>
          </a:stretch>
        </p:blipFill>
        <p:spPr bwMode="auto">
          <a:xfrm>
            <a:off x="8153400" y="5903913"/>
            <a:ext cx="762000" cy="762000"/>
          </a:xfrm>
          <a:prstGeom prst="rect">
            <a:avLst/>
          </a:prstGeom>
          <a:noFill/>
          <a:ln w="9525">
            <a:noFill/>
            <a:miter lim="800000"/>
            <a:headEnd/>
            <a:tailEnd/>
          </a:ln>
        </p:spPr>
      </p:pic>
      <p:pic>
        <p:nvPicPr>
          <p:cNvPr id="11" name="Picture 13" descr="FloodSafe-Logo.png"/>
          <p:cNvPicPr>
            <a:picLocks noChangeAspect="1"/>
          </p:cNvPicPr>
          <p:nvPr userDrawn="1"/>
        </p:nvPicPr>
        <p:blipFill>
          <a:blip r:embed="rId3" cstate="print"/>
          <a:srcRect/>
          <a:stretch>
            <a:fillRect/>
          </a:stretch>
        </p:blipFill>
        <p:spPr bwMode="auto">
          <a:xfrm>
            <a:off x="152400" y="6096000"/>
            <a:ext cx="1390650" cy="590550"/>
          </a:xfrm>
          <a:prstGeom prst="rect">
            <a:avLst/>
          </a:prstGeom>
          <a:noFill/>
          <a:ln w="9525">
            <a:noFill/>
            <a:miter lim="800000"/>
            <a:headEnd/>
            <a:tailEnd/>
          </a:ln>
        </p:spPr>
      </p:pic>
      <p:pic>
        <p:nvPicPr>
          <p:cNvPr id="12" name="Picture 18" descr="Footer white.png"/>
          <p:cNvPicPr>
            <a:picLocks noChangeAspect="1"/>
          </p:cNvPicPr>
          <p:nvPr userDrawn="1"/>
        </p:nvPicPr>
        <p:blipFill>
          <a:blip r:embed="rId4" cstate="print"/>
          <a:srcRect/>
          <a:stretch>
            <a:fillRect/>
          </a:stretch>
        </p:blipFill>
        <p:spPr bwMode="auto">
          <a:xfrm>
            <a:off x="1676400" y="6096000"/>
            <a:ext cx="6248400" cy="461963"/>
          </a:xfrm>
          <a:prstGeom prst="rect">
            <a:avLst/>
          </a:prstGeom>
          <a:noFill/>
          <a:ln w="9525">
            <a:noFill/>
            <a:miter lim="800000"/>
            <a:headEnd/>
            <a:tailEnd/>
          </a:ln>
        </p:spPr>
      </p:pic>
      <p:sp>
        <p:nvSpPr>
          <p:cNvPr id="13" name="TextBox 12"/>
          <p:cNvSpPr txBox="1"/>
          <p:nvPr userDrawn="1"/>
        </p:nvSpPr>
        <p:spPr>
          <a:xfrm>
            <a:off x="8686800" y="3124200"/>
            <a:ext cx="45719" cy="369332"/>
          </a:xfrm>
          <a:prstGeom prst="rect">
            <a:avLst/>
          </a:prstGeom>
          <a:noFill/>
        </p:spPr>
        <p:txBody>
          <a:bodyPr wrap="square" rtlCol="0">
            <a:spAutoFit/>
          </a:bodyPr>
          <a:lstStyle/>
          <a:p>
            <a:endParaRPr lang="en-US" dirty="0"/>
          </a:p>
        </p:txBody>
      </p:sp>
      <p:sp>
        <p:nvSpPr>
          <p:cNvPr id="15" name="Text Placeholder 14"/>
          <p:cNvSpPr>
            <a:spLocks noGrp="1"/>
          </p:cNvSpPr>
          <p:nvPr>
            <p:ph type="body" sz="quarter" idx="10"/>
          </p:nvPr>
        </p:nvSpPr>
        <p:spPr>
          <a:xfrm>
            <a:off x="0" y="1219200"/>
            <a:ext cx="9144000" cy="914400"/>
          </a:xfrm>
        </p:spPr>
        <p:txBody>
          <a:bodyPr/>
          <a:lstStyle>
            <a:lvl1pPr algn="ctr">
              <a:buFontTx/>
              <a:buNone/>
              <a:defRPr b="1">
                <a:solidFill>
                  <a:schemeClr val="bg2">
                    <a:lumMod val="20000"/>
                    <a:lumOff val="80000"/>
                  </a:schemeClr>
                </a:solidFill>
                <a:effectLst>
                  <a:outerShdw blurRad="38100" dist="63500" dir="2700000" algn="tl">
                    <a:srgbClr val="000000">
                      <a:alpha val="43137"/>
                    </a:srgbClr>
                  </a:outerShdw>
                </a:effectLst>
                <a:latin typeface="Arial" pitchFamily="34" charset="0"/>
                <a:cs typeface="Arial" pitchFamily="34" charset="0"/>
              </a:defRPr>
            </a:lvl1pPr>
          </a:lstStyle>
          <a:p>
            <a:pPr lvl="0"/>
            <a:r>
              <a:rPr lang="en-US" dirty="0" smtClean="0"/>
              <a:t>Click to edit Master text styles</a:t>
            </a:r>
          </a:p>
        </p:txBody>
      </p:sp>
      <p:grpSp>
        <p:nvGrpSpPr>
          <p:cNvPr id="14" name="Group 13"/>
          <p:cNvGrpSpPr>
            <a:grpSpLocks/>
          </p:cNvGrpSpPr>
          <p:nvPr userDrawn="1"/>
        </p:nvGrpSpPr>
        <p:grpSpPr bwMode="auto">
          <a:xfrm>
            <a:off x="-4763" y="381000"/>
            <a:ext cx="9153526" cy="514350"/>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400" dirty="0">
                <a:solidFill>
                  <a:prstClr val="black"/>
                </a:solidFill>
                <a:cs typeface="Arial" pitchFamily="34" charset="0"/>
              </a:endParaRPr>
            </a:p>
          </p:txBody>
        </p:sp>
        <p:pic>
          <p:nvPicPr>
            <p:cNvPr id="18" name="Picture 17" descr="FloodSafeGreenArt.png"/>
            <p:cNvPicPr>
              <a:picLocks noChangeAspect="1"/>
            </p:cNvPicPr>
            <p:nvPr userDrawn="1"/>
          </p:nvPicPr>
          <p:blipFill>
            <a:blip r:embed="rId5" cstate="print"/>
            <a:srcRect/>
            <a:stretch>
              <a:fillRect/>
            </a:stretch>
          </p:blipFill>
          <p:spPr bwMode="auto">
            <a:xfrm>
              <a:off x="-9337" y="379512"/>
              <a:ext cx="1142999" cy="515038"/>
            </a:xfrm>
            <a:prstGeom prst="rect">
              <a:avLst/>
            </a:prstGeom>
            <a:noFill/>
            <a:ln w="9525">
              <a:noFill/>
              <a:miter lim="800000"/>
              <a:headEnd/>
              <a:tailEnd/>
            </a:ln>
          </p:spPr>
        </p:pic>
      </p:grpSp>
      <p:sp>
        <p:nvSpPr>
          <p:cNvPr id="9" name="Title Placeholder 1"/>
          <p:cNvSpPr>
            <a:spLocks noGrp="1"/>
          </p:cNvSpPr>
          <p:nvPr>
            <p:ph type="title"/>
          </p:nvPr>
        </p:nvSpPr>
        <p:spPr bwMode="auto">
          <a:xfrm>
            <a:off x="1" y="381000"/>
            <a:ext cx="914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ts val="3300"/>
              </a:lnSpc>
              <a:defRPr sz="3000">
                <a:solidFill>
                  <a:schemeClr val="tx1"/>
                </a:solidFill>
                <a:effectLst/>
              </a:defRPr>
            </a:lvl1pPr>
          </a:lstStyle>
          <a:p>
            <a:pPr lvl="0"/>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12" descr="DWR Logo.png"/>
          <p:cNvPicPr>
            <a:picLocks noChangeAspect="1"/>
          </p:cNvPicPr>
          <p:nvPr userDrawn="1"/>
        </p:nvPicPr>
        <p:blipFill>
          <a:blip r:embed="rId2" cstate="print"/>
          <a:srcRect/>
          <a:stretch>
            <a:fillRect/>
          </a:stretch>
        </p:blipFill>
        <p:spPr bwMode="auto">
          <a:xfrm>
            <a:off x="8153400" y="5903913"/>
            <a:ext cx="762000" cy="762000"/>
          </a:xfrm>
          <a:prstGeom prst="rect">
            <a:avLst/>
          </a:prstGeom>
          <a:noFill/>
          <a:ln w="9525">
            <a:noFill/>
            <a:miter lim="800000"/>
            <a:headEnd/>
            <a:tailEnd/>
          </a:ln>
        </p:spPr>
      </p:pic>
      <p:pic>
        <p:nvPicPr>
          <p:cNvPr id="11" name="Picture 13" descr="FloodSafe-Logo.png"/>
          <p:cNvPicPr>
            <a:picLocks noChangeAspect="1"/>
          </p:cNvPicPr>
          <p:nvPr userDrawn="1"/>
        </p:nvPicPr>
        <p:blipFill>
          <a:blip r:embed="rId3" cstate="print"/>
          <a:srcRect/>
          <a:stretch>
            <a:fillRect/>
          </a:stretch>
        </p:blipFill>
        <p:spPr bwMode="auto">
          <a:xfrm>
            <a:off x="152400" y="6096000"/>
            <a:ext cx="1390650" cy="590550"/>
          </a:xfrm>
          <a:prstGeom prst="rect">
            <a:avLst/>
          </a:prstGeom>
          <a:noFill/>
          <a:ln w="9525">
            <a:noFill/>
            <a:miter lim="800000"/>
            <a:headEnd/>
            <a:tailEnd/>
          </a:ln>
        </p:spPr>
      </p:pic>
      <p:pic>
        <p:nvPicPr>
          <p:cNvPr id="12" name="Picture 18" descr="Footer white.png"/>
          <p:cNvPicPr>
            <a:picLocks noChangeAspect="1"/>
          </p:cNvPicPr>
          <p:nvPr userDrawn="1"/>
        </p:nvPicPr>
        <p:blipFill>
          <a:blip r:embed="rId4" cstate="print"/>
          <a:srcRect/>
          <a:stretch>
            <a:fillRect/>
          </a:stretch>
        </p:blipFill>
        <p:spPr bwMode="auto">
          <a:xfrm>
            <a:off x="1676400" y="6096000"/>
            <a:ext cx="6248400" cy="461963"/>
          </a:xfrm>
          <a:prstGeom prst="rect">
            <a:avLst/>
          </a:prstGeom>
          <a:noFill/>
          <a:ln w="9525">
            <a:noFill/>
            <a:miter lim="800000"/>
            <a:headEnd/>
            <a:tailEnd/>
          </a:ln>
        </p:spPr>
      </p:pic>
      <p:sp>
        <p:nvSpPr>
          <p:cNvPr id="13" name="TextBox 12"/>
          <p:cNvSpPr txBox="1"/>
          <p:nvPr userDrawn="1"/>
        </p:nvSpPr>
        <p:spPr>
          <a:xfrm>
            <a:off x="8686800" y="3124200"/>
            <a:ext cx="45719" cy="369332"/>
          </a:xfrm>
          <a:prstGeom prst="rect">
            <a:avLst/>
          </a:prstGeom>
          <a:noFill/>
        </p:spPr>
        <p:txBody>
          <a:bodyPr wrap="square" rtlCol="0">
            <a:spAutoFit/>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rgbClr val="275C5B"/>
            </a:gs>
            <a:gs pos="100000">
              <a:srgbClr val="FFECC2"/>
            </a:gs>
          </a:gsLst>
          <a:lin ang="5400000" scaled="0"/>
          <a:tileRect/>
        </a:gradFill>
        <a:effectLst/>
      </p:bgPr>
    </p:bg>
    <p:spTree>
      <p:nvGrpSpPr>
        <p:cNvPr id="1" name=""/>
        <p:cNvGrpSpPr/>
        <p:nvPr/>
      </p:nvGrpSpPr>
      <p:grpSpPr>
        <a:xfrm>
          <a:off x="0" y="0"/>
          <a:ext cx="0" cy="0"/>
          <a:chOff x="0" y="0"/>
          <a:chExt cx="0" cy="0"/>
        </a:xfrm>
      </p:grpSpPr>
      <p:sp>
        <p:nvSpPr>
          <p:cNvPr id="1036" name="Text Placeholder 2"/>
          <p:cNvSpPr>
            <a:spLocks noGrp="1"/>
          </p:cNvSpPr>
          <p:nvPr>
            <p:ph type="body" idx="1"/>
          </p:nvPr>
        </p:nvSpPr>
        <p:spPr bwMode="auto">
          <a:xfrm>
            <a:off x="822325" y="1295400"/>
            <a:ext cx="8167688"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8" name="Picture 12" descr="DWR Logo.png"/>
          <p:cNvPicPr>
            <a:picLocks noChangeAspect="1"/>
          </p:cNvPicPr>
          <p:nvPr userDrawn="1"/>
        </p:nvPicPr>
        <p:blipFill>
          <a:blip r:embed="rId5" cstate="print"/>
          <a:srcRect/>
          <a:stretch>
            <a:fillRect/>
          </a:stretch>
        </p:blipFill>
        <p:spPr bwMode="auto">
          <a:xfrm>
            <a:off x="8153400" y="5903913"/>
            <a:ext cx="762000" cy="762000"/>
          </a:xfrm>
          <a:prstGeom prst="rect">
            <a:avLst/>
          </a:prstGeom>
          <a:noFill/>
          <a:ln w="9525">
            <a:noFill/>
            <a:miter lim="800000"/>
            <a:headEnd/>
            <a:tailEnd/>
          </a:ln>
        </p:spPr>
      </p:pic>
      <p:pic>
        <p:nvPicPr>
          <p:cNvPr id="1039" name="Picture 13" descr="FloodSafe-Logo.png"/>
          <p:cNvPicPr>
            <a:picLocks noChangeAspect="1"/>
          </p:cNvPicPr>
          <p:nvPr userDrawn="1"/>
        </p:nvPicPr>
        <p:blipFill>
          <a:blip r:embed="rId6" cstate="print"/>
          <a:srcRect/>
          <a:stretch>
            <a:fillRect/>
          </a:stretch>
        </p:blipFill>
        <p:spPr bwMode="auto">
          <a:xfrm>
            <a:off x="152400" y="6096000"/>
            <a:ext cx="1390650" cy="590550"/>
          </a:xfrm>
          <a:prstGeom prst="rect">
            <a:avLst/>
          </a:prstGeom>
          <a:noFill/>
          <a:ln w="9525">
            <a:noFill/>
            <a:miter lim="800000"/>
            <a:headEnd/>
            <a:tailEnd/>
          </a:ln>
        </p:spPr>
      </p:pic>
      <p:pic>
        <p:nvPicPr>
          <p:cNvPr id="1040" name="Picture 18" descr="Footer white.png"/>
          <p:cNvPicPr>
            <a:picLocks noChangeAspect="1"/>
          </p:cNvPicPr>
          <p:nvPr userDrawn="1"/>
        </p:nvPicPr>
        <p:blipFill>
          <a:blip r:embed="rId7" cstate="print"/>
          <a:srcRect/>
          <a:stretch>
            <a:fillRect/>
          </a:stretch>
        </p:blipFill>
        <p:spPr bwMode="auto">
          <a:xfrm>
            <a:off x="1676400" y="6096000"/>
            <a:ext cx="6248400" cy="461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1" r:id="rId1"/>
    <p:sldLayoutId id="2147483875" r:id="rId2"/>
    <p:sldLayoutId id="2147483876" r:id="rId3"/>
  </p:sldLayoutIdLst>
  <p:txStyles>
    <p:titleStyle>
      <a:lvl1pPr algn="l" rtl="0" eaLnBrk="0" fontAlgn="base" hangingPunct="0">
        <a:spcBef>
          <a:spcPct val="0"/>
        </a:spcBef>
        <a:spcAft>
          <a:spcPct val="0"/>
        </a:spcAft>
        <a:defRPr lang="en-US" sz="3600" b="1" kern="1200" cap="all" baseline="0" dirty="0" smtClean="0">
          <a:solidFill>
            <a:schemeClr val="bg1"/>
          </a:solidFill>
          <a:effectLst>
            <a:outerShdw blurRad="38100" dist="38100" dir="2700000" algn="tl">
              <a:srgbClr val="000000">
                <a:alpha val="75000"/>
              </a:srgbClr>
            </a:outerShdw>
          </a:effectLst>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Calibri" pitchFamily="34" charset="0"/>
          <a:cs typeface="Tahoma" charset="0"/>
        </a:defRPr>
      </a:lvl2pPr>
      <a:lvl3pPr algn="l" rtl="0" eaLnBrk="0" fontAlgn="base" hangingPunct="0">
        <a:spcBef>
          <a:spcPct val="0"/>
        </a:spcBef>
        <a:spcAft>
          <a:spcPct val="0"/>
        </a:spcAft>
        <a:defRPr sz="3600" b="1">
          <a:solidFill>
            <a:schemeClr val="bg1"/>
          </a:solidFill>
          <a:latin typeface="Calibri" pitchFamily="34" charset="0"/>
          <a:cs typeface="Tahoma" charset="0"/>
        </a:defRPr>
      </a:lvl3pPr>
      <a:lvl4pPr algn="l" rtl="0" eaLnBrk="0" fontAlgn="base" hangingPunct="0">
        <a:spcBef>
          <a:spcPct val="0"/>
        </a:spcBef>
        <a:spcAft>
          <a:spcPct val="0"/>
        </a:spcAft>
        <a:defRPr sz="3600" b="1">
          <a:solidFill>
            <a:schemeClr val="bg1"/>
          </a:solidFill>
          <a:latin typeface="Calibri" pitchFamily="34" charset="0"/>
          <a:cs typeface="Tahoma" charset="0"/>
        </a:defRPr>
      </a:lvl4pPr>
      <a:lvl5pPr algn="l" rtl="0" eaLnBrk="0" fontAlgn="base" hangingPunct="0">
        <a:spcBef>
          <a:spcPct val="0"/>
        </a:spcBef>
        <a:spcAft>
          <a:spcPct val="0"/>
        </a:spcAft>
        <a:defRPr sz="3600" b="1">
          <a:solidFill>
            <a:schemeClr val="bg1"/>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pitchFamily="34" charset="0"/>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SzPct val="50000"/>
        <a:buFont typeface="Lucida Grande"/>
        <a:buChar char="-"/>
        <a:defRPr lang="en-US"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Colors</a:t>
            </a:r>
            <a:endParaRPr lang="en-US" dirty="0"/>
          </a:p>
        </p:txBody>
      </p:sp>
      <p:pic>
        <p:nvPicPr>
          <p:cNvPr id="1027" name="Picture 3"/>
          <p:cNvPicPr>
            <a:picLocks noChangeAspect="1" noChangeArrowheads="1"/>
          </p:cNvPicPr>
          <p:nvPr/>
        </p:nvPicPr>
        <p:blipFill>
          <a:blip r:embed="rId3" cstate="print"/>
          <a:srcRect l="55319" t="35904" r="4787" b="24202"/>
          <a:stretch>
            <a:fillRect/>
          </a:stretch>
        </p:blipFill>
        <p:spPr bwMode="auto">
          <a:xfrm>
            <a:off x="152400" y="1447800"/>
            <a:ext cx="89535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13" name="TextBox 12"/>
          <p:cNvSpPr txBox="1"/>
          <p:nvPr/>
        </p:nvSpPr>
        <p:spPr>
          <a:xfrm>
            <a:off x="0" y="1021298"/>
            <a:ext cx="9144000" cy="502702"/>
          </a:xfrm>
          <a:prstGeom prst="rect">
            <a:avLst/>
          </a:prstGeom>
          <a:noFill/>
        </p:spPr>
        <p:txBody>
          <a:bodyPr wrap="square" rtlCol="0">
            <a:spAutoFit/>
          </a:bodyPr>
          <a:lstStyle/>
          <a:p>
            <a:pPr marL="342900" indent="-342900" eaLnBrk="0" hangingPunct="0">
              <a:lnSpc>
                <a:spcPts val="3200"/>
              </a:lnSpc>
              <a:spcBef>
                <a:spcPct val="20000"/>
              </a:spcBef>
              <a:defRPr/>
            </a:pPr>
            <a:r>
              <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   LEVEES PROTECT </a:t>
            </a:r>
            <a:r>
              <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cs typeface="Arial" pitchFamily="34" charset="0"/>
              </a:rPr>
              <a:t>Habitat</a:t>
            </a:r>
            <a:endPar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endParaRPr>
          </a:p>
        </p:txBody>
      </p:sp>
      <p:pic>
        <p:nvPicPr>
          <p:cNvPr id="8" name="Picture 7" descr="IMG_0604.JPG"/>
          <p:cNvPicPr>
            <a:picLocks noChangeAspect="1"/>
          </p:cNvPicPr>
          <p:nvPr/>
        </p:nvPicPr>
        <p:blipFill>
          <a:blip r:embed="rId3" cstate="print"/>
          <a:stretch>
            <a:fillRect/>
          </a:stretch>
        </p:blipFill>
        <p:spPr>
          <a:xfrm>
            <a:off x="3962400" y="1524000"/>
            <a:ext cx="5029200" cy="3771900"/>
          </a:xfrm>
          <a:prstGeom prst="rect">
            <a:avLst/>
          </a:prstGeom>
          <a:effectLst>
            <a:outerShdw blurRad="101600" dist="101600" dir="3600000" algn="ctr" rotWithShape="0">
              <a:schemeClr val="tx2">
                <a:lumMod val="50000"/>
              </a:schemeClr>
            </a:outerShdw>
          </a:effectLst>
        </p:spPr>
      </p:pic>
      <p:pic>
        <p:nvPicPr>
          <p:cNvPr id="9" name="Picture 8" descr="Photo2.jpg"/>
          <p:cNvPicPr>
            <a:picLocks noChangeAspect="1"/>
          </p:cNvPicPr>
          <p:nvPr/>
        </p:nvPicPr>
        <p:blipFill>
          <a:blip r:embed="rId4" cstate="print">
            <a:lum bright="10000"/>
          </a:blip>
          <a:stretch>
            <a:fillRect/>
          </a:stretch>
        </p:blipFill>
        <p:spPr>
          <a:xfrm>
            <a:off x="228600" y="2514600"/>
            <a:ext cx="4983553" cy="3322368"/>
          </a:xfrm>
          <a:prstGeom prst="rect">
            <a:avLst/>
          </a:prstGeom>
          <a:effectLst>
            <a:outerShdw blurRad="101600" dist="101600" dir="3600000" algn="ctr" rotWithShape="0">
              <a:schemeClr val="tx2">
                <a:lumMod val="50000"/>
              </a:scheme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Subventions Program</a:t>
            </a:r>
            <a:endParaRPr lang="en-US" sz="3000" b="1" cap="all" dirty="0">
              <a:latin typeface="Arial" pitchFamily="34" charset="0"/>
              <a:ea typeface="+mj-ea"/>
              <a:cs typeface="Arial" pitchFamily="34" charset="0"/>
            </a:endParaRPr>
          </a:p>
        </p:txBody>
      </p:sp>
      <p:pic>
        <p:nvPicPr>
          <p:cNvPr id="6" name="Picture 5" descr="P5110026.JPG"/>
          <p:cNvPicPr>
            <a:picLocks noChangeAspect="1"/>
          </p:cNvPicPr>
          <p:nvPr/>
        </p:nvPicPr>
        <p:blipFill>
          <a:blip r:embed="rId3" cstate="print"/>
          <a:srcRect t="5797"/>
          <a:stretch>
            <a:fillRect/>
          </a:stretch>
        </p:blipFill>
        <p:spPr>
          <a:xfrm>
            <a:off x="4572000" y="1752600"/>
            <a:ext cx="3474152" cy="2454564"/>
          </a:xfrm>
          <a:prstGeom prst="rect">
            <a:avLst/>
          </a:prstGeom>
        </p:spPr>
      </p:pic>
      <p:sp>
        <p:nvSpPr>
          <p:cNvPr id="7" name="Title 4"/>
          <p:cNvSpPr txBox="1">
            <a:spLocks/>
          </p:cNvSpPr>
          <p:nvPr/>
        </p:nvSpPr>
        <p:spPr bwMode="auto">
          <a:xfrm>
            <a:off x="4572000" y="1752600"/>
            <a:ext cx="3505200" cy="4572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gn="r" eaLnBrk="0" hangingPunct="0">
              <a:lnSpc>
                <a:spcPts val="2600"/>
              </a:lnSpc>
              <a:spcBef>
                <a:spcPts val="0"/>
              </a:spcBef>
              <a:spcAft>
                <a:spcPts val="1200"/>
              </a:spcAft>
              <a:buClr>
                <a:schemeClr val="accent5"/>
              </a:buClr>
              <a:defRPr/>
            </a:pPr>
            <a:r>
              <a:rPr lang="en-US" sz="2400" b="1" dirty="0" smtClean="0">
                <a:effectLst>
                  <a:outerShdw blurRad="25400" dist="63500" dir="2700000" algn="ctr" rotWithShape="0">
                    <a:schemeClr val="bg1">
                      <a:alpha val="65000"/>
                    </a:schemeClr>
                  </a:outerShdw>
                </a:effectLst>
                <a:latin typeface="+mn-lt"/>
                <a:cs typeface="Tahoma" pitchFamily="34" charset="0"/>
              </a:rPr>
              <a:t>Rehabilitation</a:t>
            </a:r>
          </a:p>
        </p:txBody>
      </p:sp>
      <p:pic>
        <p:nvPicPr>
          <p:cNvPr id="8" name="Picture 7" descr="SDC11535.JPG"/>
          <p:cNvPicPr>
            <a:picLocks noChangeAspect="1"/>
          </p:cNvPicPr>
          <p:nvPr/>
        </p:nvPicPr>
        <p:blipFill>
          <a:blip r:embed="rId4" cstate="print"/>
          <a:stretch>
            <a:fillRect/>
          </a:stretch>
        </p:blipFill>
        <p:spPr>
          <a:xfrm>
            <a:off x="3276600" y="3257550"/>
            <a:ext cx="3581400" cy="2686050"/>
          </a:xfrm>
          <a:prstGeom prst="rect">
            <a:avLst/>
          </a:prstGeom>
        </p:spPr>
      </p:pic>
      <p:sp>
        <p:nvSpPr>
          <p:cNvPr id="11" name="Title 4"/>
          <p:cNvSpPr txBox="1">
            <a:spLocks/>
          </p:cNvSpPr>
          <p:nvPr/>
        </p:nvSpPr>
        <p:spPr bwMode="auto">
          <a:xfrm>
            <a:off x="3352800" y="5410199"/>
            <a:ext cx="3505200" cy="4572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gn="r" eaLnBrk="0" hangingPunct="0">
              <a:lnSpc>
                <a:spcPts val="2600"/>
              </a:lnSpc>
              <a:spcBef>
                <a:spcPts val="0"/>
              </a:spcBef>
              <a:spcAft>
                <a:spcPts val="1200"/>
              </a:spcAft>
              <a:buClr>
                <a:schemeClr val="accent5"/>
              </a:buClr>
              <a:defRPr/>
            </a:pPr>
            <a:r>
              <a:rPr lang="en-US" sz="2400" b="1" dirty="0" smtClean="0">
                <a:solidFill>
                  <a:schemeClr val="bg1"/>
                </a:solidFill>
                <a:effectLst>
                  <a:outerShdw blurRad="25400" dist="63500" dir="2700000" algn="ctr" rotWithShape="0">
                    <a:schemeClr val="tx1">
                      <a:alpha val="65000"/>
                    </a:schemeClr>
                  </a:outerShdw>
                </a:effectLst>
                <a:latin typeface="+mn-lt"/>
                <a:cs typeface="Tahoma" pitchFamily="34" charset="0"/>
              </a:rPr>
              <a:t>No-Net loss of Habitat</a:t>
            </a:r>
          </a:p>
        </p:txBody>
      </p:sp>
      <p:pic>
        <p:nvPicPr>
          <p:cNvPr id="12" name="Picture 25" descr="shermRock"/>
          <p:cNvPicPr>
            <a:picLocks noChangeAspect="1" noChangeArrowheads="1"/>
          </p:cNvPicPr>
          <p:nvPr/>
        </p:nvPicPr>
        <p:blipFill>
          <a:blip r:embed="rId5" cstate="print"/>
          <a:stretch>
            <a:fillRect/>
          </a:stretch>
        </p:blipFill>
        <p:spPr bwMode="auto">
          <a:xfrm>
            <a:off x="1150052" y="1873826"/>
            <a:ext cx="3574771" cy="2393028"/>
          </a:xfrm>
          <a:prstGeom prst="rect">
            <a:avLst/>
          </a:prstGeom>
          <a:noFill/>
          <a:ln w="3175" cap="sq">
            <a:noFill/>
            <a:prstDash val="solid"/>
            <a:miter lim="800000"/>
            <a:headEnd/>
            <a:tailEnd/>
          </a:ln>
          <a:effectLst>
            <a:outerShdw blurRad="101600" dist="101600" dir="3600000" algn="ctr" rotWithShape="0">
              <a:schemeClr val="tx2">
                <a:lumMod val="50000"/>
              </a:schemeClr>
            </a:outerShdw>
            <a:softEdge rad="12700"/>
          </a:effectLst>
        </p:spPr>
      </p:pic>
      <p:sp>
        <p:nvSpPr>
          <p:cNvPr id="13" name="Title 4"/>
          <p:cNvSpPr txBox="1">
            <a:spLocks/>
          </p:cNvSpPr>
          <p:nvPr/>
        </p:nvSpPr>
        <p:spPr bwMode="auto">
          <a:xfrm>
            <a:off x="1143000" y="1981200"/>
            <a:ext cx="3352800" cy="41611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342900" marR="0" lvl="0" indent="-342900" algn="l" defTabSz="914400" rtl="0" eaLnBrk="0" fontAlgn="base" latinLnBrk="0" hangingPunct="0">
              <a:lnSpc>
                <a:spcPts val="2600"/>
              </a:lnSpc>
              <a:spcBef>
                <a:spcPts val="0"/>
              </a:spcBef>
              <a:spcAft>
                <a:spcPts val="1200"/>
              </a:spcAft>
              <a:buClr>
                <a:schemeClr val="accent5"/>
              </a:buClr>
              <a:buSzTx/>
              <a:buFontTx/>
              <a:buNone/>
              <a:tabLst/>
              <a:defRPr/>
            </a:pPr>
            <a:r>
              <a:rPr kumimoji="0" lang="en-US" sz="2400" b="1" i="0" u="none" strike="noStrike" kern="1200" cap="none" spc="0" normalizeH="0" baseline="0" noProof="0" dirty="0" smtClean="0">
                <a:ln>
                  <a:noFill/>
                </a:ln>
                <a:effectLst>
                  <a:outerShdw blurRad="25400" dist="63500" dir="2700000" algn="ctr" rotWithShape="0">
                    <a:schemeClr val="bg1">
                      <a:alpha val="65000"/>
                    </a:schemeClr>
                  </a:outerShdw>
                </a:effectLst>
                <a:uLnTx/>
                <a:uFillTx/>
                <a:latin typeface="+mn-lt"/>
                <a:ea typeface="+mn-ea"/>
                <a:cs typeface="Tahoma" pitchFamily="34" charset="0"/>
              </a:rPr>
              <a:t>Maintenance</a:t>
            </a:r>
          </a:p>
        </p:txBody>
      </p:sp>
      <p:sp>
        <p:nvSpPr>
          <p:cNvPr id="10" name="Text Placeholder 6"/>
          <p:cNvSpPr>
            <a:spLocks noGrp="1"/>
          </p:cNvSpPr>
          <p:nvPr>
            <p:ph type="body" sz="quarter" idx="10"/>
          </p:nvPr>
        </p:nvSpPr>
        <p:spPr>
          <a:xfrm>
            <a:off x="0" y="1143000"/>
            <a:ext cx="9144000" cy="914400"/>
          </a:xfrm>
        </p:spPr>
        <p:txBody>
          <a:bodyPr/>
          <a:lstStyle/>
          <a:p>
            <a:r>
              <a:rPr lang="en-US" dirty="0" smtClean="0"/>
              <a:t>California Water Code Sections 12980-12995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0.70"/>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Subventions Program</a:t>
            </a:r>
            <a:endParaRPr lang="en-US" sz="3000" b="1" cap="all" dirty="0">
              <a:latin typeface="Arial" pitchFamily="34" charset="0"/>
              <a:ea typeface="+mj-ea"/>
              <a:cs typeface="Arial" pitchFamily="34" charset="0"/>
            </a:endParaRPr>
          </a:p>
        </p:txBody>
      </p:sp>
      <p:sp>
        <p:nvSpPr>
          <p:cNvPr id="6" name="Content Placeholder 5"/>
          <p:cNvSpPr>
            <a:spLocks noGrp="1"/>
          </p:cNvSpPr>
          <p:nvPr>
            <p:ph idx="1"/>
          </p:nvPr>
        </p:nvSpPr>
        <p:spPr>
          <a:xfrm>
            <a:off x="914400" y="1828800"/>
            <a:ext cx="7315200" cy="3962400"/>
          </a:xfrm>
        </p:spPr>
        <p:txBody>
          <a:bodyPr/>
          <a:lstStyle/>
          <a:p>
            <a:pPr>
              <a:lnSpc>
                <a:spcPts val="2400"/>
              </a:lnSpc>
            </a:pPr>
            <a:r>
              <a:rPr lang="en-US" dirty="0" smtClean="0"/>
              <a:t>Annual program by fiscal year: July 1</a:t>
            </a:r>
            <a:r>
              <a:rPr lang="en-US" baseline="30000" dirty="0" smtClean="0"/>
              <a:t>st</a:t>
            </a:r>
            <a:r>
              <a:rPr lang="en-US" dirty="0" smtClean="0"/>
              <a:t> – June 30</a:t>
            </a:r>
            <a:r>
              <a:rPr lang="en-US" baseline="30000" dirty="0" smtClean="0"/>
              <a:t>th</a:t>
            </a:r>
            <a:r>
              <a:rPr lang="en-US" dirty="0" smtClean="0"/>
              <a:t> </a:t>
            </a:r>
          </a:p>
          <a:p>
            <a:pPr>
              <a:lnSpc>
                <a:spcPts val="2400"/>
              </a:lnSpc>
              <a:spcAft>
                <a:spcPts val="0"/>
              </a:spcAft>
            </a:pPr>
            <a:r>
              <a:rPr lang="en-US" dirty="0" smtClean="0"/>
              <a:t>Provides funding for levee maintenance and rehabilitation to local agencies with:</a:t>
            </a:r>
          </a:p>
          <a:p>
            <a:pPr marL="1645920" lvl="5">
              <a:spcBef>
                <a:spcPts val="0"/>
              </a:spcBef>
            </a:pPr>
            <a:r>
              <a:rPr lang="en-US" dirty="0" smtClean="0">
                <a:solidFill>
                  <a:schemeClr val="bg1"/>
                </a:solidFill>
                <a:effectLst>
                  <a:outerShdw blurRad="38100" dist="38100" dir="2700000" algn="tl">
                    <a:srgbClr val="000000">
                      <a:alpha val="43137"/>
                    </a:srgbClr>
                  </a:outerShdw>
                </a:effectLst>
              </a:rPr>
              <a:t>Nonproject levees as defined in WC </a:t>
            </a:r>
            <a:r>
              <a:rPr lang="en-US" dirty="0" smtClean="0">
                <a:solidFill>
                  <a:schemeClr val="bg1"/>
                </a:solidFill>
                <a:effectLst>
                  <a:outerShdw blurRad="38100" dist="38100" dir="2700000" algn="tl">
                    <a:srgbClr val="000000">
                      <a:alpha val="43137"/>
                    </a:srgbClr>
                  </a:outerShdw>
                </a:effectLst>
                <a:cs typeface="Calibri"/>
              </a:rPr>
              <a:t>§ </a:t>
            </a:r>
            <a:r>
              <a:rPr lang="en-US" dirty="0" smtClean="0">
                <a:solidFill>
                  <a:schemeClr val="bg1"/>
                </a:solidFill>
                <a:effectLst>
                  <a:outerShdw blurRad="38100" dist="38100" dir="2700000" algn="tl">
                    <a:srgbClr val="000000">
                      <a:alpha val="43137"/>
                    </a:srgbClr>
                  </a:outerShdw>
                </a:effectLst>
              </a:rPr>
              <a:t>12980(e) within the Legal Delta</a:t>
            </a:r>
          </a:p>
          <a:p>
            <a:pPr marL="1645920" lvl="5">
              <a:spcBef>
                <a:spcPts val="0"/>
              </a:spcBef>
            </a:pPr>
            <a:r>
              <a:rPr lang="en-US" dirty="0" smtClean="0">
                <a:solidFill>
                  <a:schemeClr val="bg1"/>
                </a:solidFill>
                <a:effectLst>
                  <a:outerShdw blurRad="38100" dist="38100" dir="2700000" algn="tl">
                    <a:srgbClr val="000000">
                      <a:alpha val="43137"/>
                    </a:srgbClr>
                  </a:outerShdw>
                </a:effectLst>
              </a:rPr>
              <a:t>Project levees as defined in WC </a:t>
            </a:r>
            <a:r>
              <a:rPr lang="en-US" dirty="0" smtClean="0">
                <a:solidFill>
                  <a:schemeClr val="bg1"/>
                </a:solidFill>
                <a:effectLst>
                  <a:outerShdw blurRad="38100" dist="38100" dir="2700000" algn="tl">
                    <a:srgbClr val="000000">
                      <a:alpha val="43137"/>
                    </a:srgbClr>
                  </a:outerShdw>
                </a:effectLst>
                <a:cs typeface="Calibri"/>
              </a:rPr>
              <a:t>§ </a:t>
            </a:r>
            <a:r>
              <a:rPr lang="en-US" dirty="0" smtClean="0">
                <a:solidFill>
                  <a:schemeClr val="bg1"/>
                </a:solidFill>
                <a:effectLst>
                  <a:outerShdw blurRad="38100" dist="38100" dir="2700000" algn="tl">
                    <a:srgbClr val="000000">
                      <a:alpha val="43137"/>
                    </a:srgbClr>
                  </a:outerShdw>
                </a:effectLst>
              </a:rPr>
              <a:t>12980(f) within the Primary Zone of the Legal Delta</a:t>
            </a:r>
          </a:p>
          <a:p>
            <a:pPr lvl="1">
              <a:lnSpc>
                <a:spcPts val="2400"/>
              </a:lnSpc>
              <a:spcBef>
                <a:spcPts val="1800"/>
              </a:spcBef>
            </a:pPr>
            <a:r>
              <a:rPr lang="en-US" dirty="0" smtClean="0">
                <a:solidFill>
                  <a:schemeClr val="bg1"/>
                </a:solidFill>
              </a:rPr>
              <a:t>Local agencies is responsible for the first $1,000 per levee mile</a:t>
            </a:r>
          </a:p>
          <a:p>
            <a:pPr lvl="1">
              <a:lnSpc>
                <a:spcPts val="2400"/>
              </a:lnSpc>
            </a:pPr>
            <a:r>
              <a:rPr lang="en-US" dirty="0" smtClean="0">
                <a:solidFill>
                  <a:schemeClr val="bg1"/>
                </a:solidFill>
              </a:rPr>
              <a:t>Program reimburses up to 75% of eligible costs</a:t>
            </a:r>
          </a:p>
        </p:txBody>
      </p:sp>
      <p:sp>
        <p:nvSpPr>
          <p:cNvPr id="7" name="Text Placeholder 6"/>
          <p:cNvSpPr>
            <a:spLocks noGrp="1"/>
          </p:cNvSpPr>
          <p:nvPr>
            <p:ph type="body" sz="quarter" idx="10"/>
          </p:nvPr>
        </p:nvSpPr>
        <p:spPr>
          <a:xfrm>
            <a:off x="0" y="1143000"/>
            <a:ext cx="9144000" cy="914400"/>
          </a:xfrm>
        </p:spPr>
        <p:txBody>
          <a:bodyPr/>
          <a:lstStyle/>
          <a:p>
            <a:r>
              <a:rPr lang="en-US" dirty="0" smtClean="0"/>
              <a:t>California Water Code Sections 12980-12995</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Subventions Program</a:t>
            </a:r>
            <a:endParaRPr lang="en-US" sz="3000" b="1" cap="all" dirty="0">
              <a:latin typeface="Arial" pitchFamily="34" charset="0"/>
              <a:ea typeface="+mj-ea"/>
              <a:cs typeface="Arial" pitchFamily="34" charset="0"/>
            </a:endParaRPr>
          </a:p>
        </p:txBody>
      </p:sp>
      <p:sp>
        <p:nvSpPr>
          <p:cNvPr id="6" name="TextBox 5"/>
          <p:cNvSpPr txBox="1"/>
          <p:nvPr/>
        </p:nvSpPr>
        <p:spPr>
          <a:xfrm>
            <a:off x="457200" y="1018797"/>
            <a:ext cx="8229600" cy="954364"/>
          </a:xfrm>
          <a:prstGeom prst="rect">
            <a:avLst/>
          </a:prstGeom>
          <a:noFill/>
        </p:spPr>
        <p:txBody>
          <a:bodyPr wrap="square" rtlCol="0">
            <a:spAutoFit/>
          </a:bodyPr>
          <a:lstStyle/>
          <a:p>
            <a:pPr marL="342900" indent="-342900" algn="ctr" eaLnBrk="0" hangingPunct="0">
              <a:lnSpc>
                <a:spcPts val="3200"/>
              </a:lnSpc>
              <a:spcBef>
                <a:spcPct val="20000"/>
              </a:spcBef>
              <a:defRPr/>
            </a:pPr>
            <a:r>
              <a:rPr lang="en-US" sz="2800" b="1"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Habitat</a:t>
            </a:r>
          </a:p>
          <a:p>
            <a:pPr marL="342900" indent="-342900" algn="ctr" eaLnBrk="0" hangingPunct="0">
              <a:lnSpc>
                <a:spcPts val="3200"/>
              </a:lnSpc>
              <a:spcBef>
                <a:spcPct val="20000"/>
              </a:spcBef>
              <a:defRPr/>
            </a:pPr>
            <a:r>
              <a:rPr lang="en-US" sz="2000" b="1"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California Water Code Section 12984 </a:t>
            </a:r>
          </a:p>
        </p:txBody>
      </p:sp>
      <p:sp>
        <p:nvSpPr>
          <p:cNvPr id="7" name="Content Placeholder 9"/>
          <p:cNvSpPr>
            <a:spLocks noGrp="1"/>
          </p:cNvSpPr>
          <p:nvPr>
            <p:ph idx="1"/>
          </p:nvPr>
        </p:nvSpPr>
        <p:spPr>
          <a:xfrm>
            <a:off x="4419601" y="2501245"/>
            <a:ext cx="3505200" cy="2438401"/>
          </a:xfrm>
        </p:spPr>
        <p:txBody>
          <a:bodyPr/>
          <a:lstStyle/>
          <a:p>
            <a:pPr>
              <a:lnSpc>
                <a:spcPts val="2500"/>
              </a:lnSpc>
              <a:spcAft>
                <a:spcPts val="1200"/>
              </a:spcAft>
            </a:pPr>
            <a:r>
              <a:rPr lang="en-US" sz="2300" dirty="0"/>
              <a:t>Annual Joint </a:t>
            </a:r>
            <a:r>
              <a:rPr lang="en-US" sz="2300" dirty="0" err="1" smtClean="0"/>
              <a:t>CDFW</a:t>
            </a:r>
            <a:r>
              <a:rPr lang="en-US" sz="2300" dirty="0" smtClean="0"/>
              <a:t>/</a:t>
            </a:r>
            <a:r>
              <a:rPr lang="en-US" sz="2300" dirty="0"/>
              <a:t/>
            </a:r>
            <a:br>
              <a:rPr lang="en-US" sz="2300" dirty="0"/>
            </a:br>
            <a:r>
              <a:rPr lang="en-US" sz="2300" dirty="0"/>
              <a:t>DWR Inspection</a:t>
            </a:r>
          </a:p>
          <a:p>
            <a:pPr>
              <a:lnSpc>
                <a:spcPts val="2500"/>
              </a:lnSpc>
              <a:spcBef>
                <a:spcPts val="0"/>
              </a:spcBef>
              <a:spcAft>
                <a:spcPts val="1200"/>
              </a:spcAft>
              <a:buClr>
                <a:schemeClr val="accent5">
                  <a:lumMod val="60000"/>
                  <a:lumOff val="40000"/>
                </a:schemeClr>
              </a:buClr>
              <a:buFont typeface="Wingdings" pitchFamily="2" charset="2"/>
              <a:buChar char="§"/>
            </a:pPr>
            <a:r>
              <a:rPr lang="en-US" sz="2300" b="1" dirty="0" smtClean="0">
                <a:solidFill>
                  <a:schemeClr val="bg1">
                    <a:lumMod val="95000"/>
                  </a:schemeClr>
                </a:solidFill>
                <a:effectLst>
                  <a:outerShdw blurRad="25400" dist="63500" dir="2700000" algn="ctr" rotWithShape="0">
                    <a:schemeClr val="tx1">
                      <a:alpha val="43000"/>
                    </a:schemeClr>
                  </a:outerShdw>
                </a:effectLst>
              </a:rPr>
              <a:t>No Net Long-term Loss </a:t>
            </a:r>
            <a:r>
              <a:rPr lang="en-US" sz="2300" b="1" dirty="0">
                <a:solidFill>
                  <a:schemeClr val="bg1">
                    <a:lumMod val="95000"/>
                  </a:schemeClr>
                </a:solidFill>
                <a:effectLst>
                  <a:outerShdw blurRad="25400" dist="63500" dir="2700000" algn="ctr" rotWithShape="0">
                    <a:schemeClr val="tx1">
                      <a:alpha val="43000"/>
                    </a:schemeClr>
                  </a:outerShdw>
                </a:effectLst>
              </a:rPr>
              <a:t>of </a:t>
            </a:r>
            <a:r>
              <a:rPr lang="en-US" sz="2300" b="1" dirty="0" smtClean="0">
                <a:solidFill>
                  <a:schemeClr val="bg1">
                    <a:lumMod val="95000"/>
                  </a:schemeClr>
                </a:solidFill>
                <a:effectLst>
                  <a:outerShdw blurRad="25400" dist="63500" dir="2700000" algn="ctr" rotWithShape="0">
                    <a:schemeClr val="tx1">
                      <a:alpha val="43000"/>
                    </a:schemeClr>
                  </a:outerShdw>
                </a:effectLst>
              </a:rPr>
              <a:t>Habitat</a:t>
            </a:r>
            <a:endParaRPr lang="en-US" sz="2300" b="1" dirty="0">
              <a:solidFill>
                <a:schemeClr val="bg1">
                  <a:lumMod val="95000"/>
                </a:schemeClr>
              </a:solidFill>
              <a:effectLst>
                <a:outerShdw blurRad="25400" dist="63500" dir="2700000" algn="ctr" rotWithShape="0">
                  <a:schemeClr val="tx1">
                    <a:alpha val="43000"/>
                  </a:schemeClr>
                </a:outerShdw>
              </a:effectLst>
            </a:endParaRPr>
          </a:p>
          <a:p>
            <a:pPr>
              <a:lnSpc>
                <a:spcPts val="2500"/>
              </a:lnSpc>
              <a:spcBef>
                <a:spcPts val="0"/>
              </a:spcBef>
              <a:spcAft>
                <a:spcPts val="1200"/>
              </a:spcAft>
              <a:buClr>
                <a:schemeClr val="accent5">
                  <a:lumMod val="60000"/>
                  <a:lumOff val="40000"/>
                </a:schemeClr>
              </a:buClr>
              <a:buFont typeface="Wingdings" pitchFamily="2" charset="2"/>
              <a:buChar char="§"/>
            </a:pPr>
            <a:r>
              <a:rPr lang="en-US" sz="2300" b="1" dirty="0" smtClean="0">
                <a:solidFill>
                  <a:schemeClr val="bg1">
                    <a:lumMod val="95000"/>
                  </a:schemeClr>
                </a:solidFill>
                <a:effectLst>
                  <a:outerShdw blurRad="25400" dist="63500" dir="2700000" algn="ctr" rotWithShape="0">
                    <a:schemeClr val="tx1">
                      <a:alpha val="43000"/>
                    </a:schemeClr>
                  </a:outerShdw>
                </a:effectLst>
              </a:rPr>
              <a:t>Habitat Enhancement</a:t>
            </a:r>
            <a:endParaRPr lang="en-US" sz="2300" b="1" dirty="0">
              <a:solidFill>
                <a:schemeClr val="bg1">
                  <a:lumMod val="95000"/>
                </a:schemeClr>
              </a:solidFill>
              <a:effectLst>
                <a:outerShdw blurRad="25400" dist="63500" dir="2700000" algn="ctr" rotWithShape="0">
                  <a:schemeClr val="tx1">
                    <a:alpha val="43000"/>
                  </a:schemeClr>
                </a:outerShdw>
              </a:effectLst>
            </a:endParaRPr>
          </a:p>
        </p:txBody>
      </p:sp>
      <p:pic>
        <p:nvPicPr>
          <p:cNvPr id="8" name="Content Placeholder 4" descr="3_24_08_image0478.jpg"/>
          <p:cNvPicPr>
            <a:picLocks noChangeAspect="1"/>
          </p:cNvPicPr>
          <p:nvPr/>
        </p:nvPicPr>
        <p:blipFill>
          <a:blip r:embed="rId3" cstate="print"/>
          <a:stretch>
            <a:fillRect/>
          </a:stretch>
        </p:blipFill>
        <p:spPr bwMode="auto">
          <a:xfrm>
            <a:off x="1219200" y="1981200"/>
            <a:ext cx="3124200" cy="3478491"/>
          </a:xfrm>
          <a:prstGeom prst="rect">
            <a:avLst/>
          </a:prstGeom>
          <a:ln w="3175" cap="sq">
            <a:noFill/>
            <a:prstDash val="solid"/>
            <a:miter lim="800000"/>
          </a:ln>
          <a:effectLst>
            <a:outerShdw blurRad="101600" dist="101600" dir="3600000" algn="ctr" rotWithShape="0">
              <a:schemeClr val="tx2">
                <a:lumMod val="50000"/>
              </a:schemeClr>
            </a:outerShdw>
            <a:softEdge rad="127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Subventions Program</a:t>
            </a:r>
            <a:endParaRPr lang="en-US" sz="3000" b="1" cap="all" dirty="0">
              <a:latin typeface="Arial" pitchFamily="34" charset="0"/>
              <a:ea typeface="+mj-ea"/>
              <a:cs typeface="Arial" pitchFamily="34" charset="0"/>
            </a:endParaRPr>
          </a:p>
        </p:txBody>
      </p:sp>
      <p:sp>
        <p:nvSpPr>
          <p:cNvPr id="6" name="TextBox 5"/>
          <p:cNvSpPr txBox="1"/>
          <p:nvPr/>
        </p:nvSpPr>
        <p:spPr>
          <a:xfrm>
            <a:off x="457200" y="1018797"/>
            <a:ext cx="8229600" cy="930448"/>
          </a:xfrm>
          <a:prstGeom prst="rect">
            <a:avLst/>
          </a:prstGeom>
          <a:noFill/>
        </p:spPr>
        <p:txBody>
          <a:bodyPr wrap="square" rtlCol="0">
            <a:spAutoFit/>
          </a:bodyPr>
          <a:lstStyle/>
          <a:p>
            <a:pPr marL="342900" indent="-342900" algn="ctr" eaLnBrk="0" hangingPunct="0">
              <a:lnSpc>
                <a:spcPts val="3200"/>
              </a:lnSpc>
              <a:spcBef>
                <a:spcPct val="20000"/>
              </a:spcBef>
              <a:defRPr/>
            </a:pPr>
            <a:r>
              <a:rPr lang="en-US" sz="2800" b="1"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Emergency Response</a:t>
            </a:r>
          </a:p>
          <a:p>
            <a:pPr marL="342900" indent="-342900" algn="ctr" eaLnBrk="0" hangingPunct="0">
              <a:lnSpc>
                <a:spcPts val="3200"/>
              </a:lnSpc>
              <a:spcBef>
                <a:spcPct val="20000"/>
              </a:spcBef>
              <a:defRPr/>
            </a:pPr>
            <a:r>
              <a:rPr lang="en-US" sz="2000" b="1"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California Water Code Section 12994</a:t>
            </a:r>
          </a:p>
        </p:txBody>
      </p:sp>
      <p:sp>
        <p:nvSpPr>
          <p:cNvPr id="7" name="Content Placeholder 9"/>
          <p:cNvSpPr>
            <a:spLocks noGrp="1"/>
          </p:cNvSpPr>
          <p:nvPr>
            <p:ph idx="1"/>
          </p:nvPr>
        </p:nvSpPr>
        <p:spPr>
          <a:xfrm>
            <a:off x="4876800" y="3012748"/>
            <a:ext cx="3505200" cy="1384955"/>
          </a:xfrm>
        </p:spPr>
        <p:txBody>
          <a:bodyPr/>
          <a:lstStyle/>
          <a:p>
            <a:pPr>
              <a:lnSpc>
                <a:spcPts val="2500"/>
              </a:lnSpc>
              <a:spcAft>
                <a:spcPts val="1200"/>
              </a:spcAft>
            </a:pPr>
            <a:r>
              <a:rPr lang="en-US" sz="2300" dirty="0"/>
              <a:t>Emergency Response</a:t>
            </a:r>
          </a:p>
          <a:p>
            <a:pPr>
              <a:lnSpc>
                <a:spcPts val="2500"/>
              </a:lnSpc>
              <a:spcAft>
                <a:spcPts val="1200"/>
              </a:spcAft>
            </a:pPr>
            <a:r>
              <a:rPr lang="en-US" sz="2300" dirty="0"/>
              <a:t>$200,000 Annually</a:t>
            </a:r>
          </a:p>
          <a:p>
            <a:pPr>
              <a:lnSpc>
                <a:spcPts val="2500"/>
              </a:lnSpc>
              <a:spcAft>
                <a:spcPts val="1200"/>
              </a:spcAft>
            </a:pPr>
            <a:r>
              <a:rPr lang="en-US" sz="2300" dirty="0"/>
              <a:t>$50,000 per Site</a:t>
            </a:r>
          </a:p>
        </p:txBody>
      </p:sp>
      <p:sp>
        <p:nvSpPr>
          <p:cNvPr id="10" name="Rectangle 9"/>
          <p:cNvSpPr/>
          <p:nvPr/>
        </p:nvSpPr>
        <p:spPr>
          <a:xfrm>
            <a:off x="5105398" y="5086290"/>
            <a:ext cx="3276601" cy="369332"/>
          </a:xfrm>
          <a:prstGeom prst="rect">
            <a:avLst/>
          </a:prstGeom>
        </p:spPr>
        <p:txBody>
          <a:bodyPr wrap="square">
            <a:spAutoFit/>
          </a:bodyPr>
          <a:lstStyle/>
          <a:p>
            <a:r>
              <a:rPr lang="en-US" b="1" i="1" dirty="0" smtClean="0">
                <a:solidFill>
                  <a:schemeClr val="accent3"/>
                </a:solidFill>
                <a:effectLst>
                  <a:outerShdw blurRad="38100" dist="38100" dir="2700000" algn="tl">
                    <a:srgbClr val="000000">
                      <a:alpha val="43137"/>
                    </a:srgbClr>
                  </a:outerShdw>
                </a:effectLst>
                <a:latin typeface="+mn-lt"/>
              </a:rPr>
              <a:t>Jones Tract Levee Failure - 2004 </a:t>
            </a:r>
            <a:endParaRPr lang="en-US" b="1" i="1" dirty="0">
              <a:solidFill>
                <a:schemeClr val="accent3"/>
              </a:solidFill>
              <a:effectLst>
                <a:outerShdw blurRad="38100" dist="38100" dir="2700000" algn="tl">
                  <a:srgbClr val="000000">
                    <a:alpha val="43137"/>
                  </a:srgbClr>
                </a:outerShdw>
              </a:effectLst>
              <a:latin typeface="+mn-lt"/>
            </a:endParaRPr>
          </a:p>
        </p:txBody>
      </p:sp>
      <p:sp>
        <p:nvSpPr>
          <p:cNvPr id="11" name="Right Triangle 10"/>
          <p:cNvSpPr/>
          <p:nvPr/>
        </p:nvSpPr>
        <p:spPr>
          <a:xfrm>
            <a:off x="5029199" y="5194756"/>
            <a:ext cx="152400" cy="152400"/>
          </a:xfrm>
          <a:prstGeom prst="rtTriangle">
            <a:avLst/>
          </a:prstGeom>
          <a:solidFill>
            <a:schemeClr val="accent2"/>
          </a:solidFill>
          <a:scene3d>
            <a:camera prst="orthographicFront">
              <a:rot lat="0" lon="0" rev="1890000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dirty="0" smtClean="0"/>
          </a:p>
        </p:txBody>
      </p:sp>
      <p:pic>
        <p:nvPicPr>
          <p:cNvPr id="12290" name="Picture 2" descr="http://news.stanford.edu/news/2006/may17/gifs/delta_break_notype.jpg"/>
          <p:cNvPicPr>
            <a:picLocks noChangeAspect="1" noChangeArrowheads="1"/>
          </p:cNvPicPr>
          <p:nvPr/>
        </p:nvPicPr>
        <p:blipFill>
          <a:blip r:embed="rId3" cstate="print"/>
          <a:srcRect l="26667"/>
          <a:stretch>
            <a:fillRect/>
          </a:stretch>
        </p:blipFill>
        <p:spPr bwMode="auto">
          <a:xfrm>
            <a:off x="533400" y="1981200"/>
            <a:ext cx="4191000" cy="3790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Subventions Program</a:t>
            </a:r>
            <a:endParaRPr lang="en-US" sz="3000" b="1" cap="all" dirty="0">
              <a:latin typeface="Arial" pitchFamily="34" charset="0"/>
              <a:ea typeface="+mj-ea"/>
              <a:cs typeface="Arial" pitchFamily="34" charset="0"/>
            </a:endParaRPr>
          </a:p>
        </p:txBody>
      </p:sp>
      <p:sp>
        <p:nvSpPr>
          <p:cNvPr id="6" name="TextBox 5"/>
          <p:cNvSpPr txBox="1"/>
          <p:nvPr/>
        </p:nvSpPr>
        <p:spPr>
          <a:xfrm>
            <a:off x="304800" y="1018797"/>
            <a:ext cx="4648200" cy="974626"/>
          </a:xfrm>
          <a:prstGeom prst="rect">
            <a:avLst/>
          </a:prstGeom>
          <a:noFill/>
        </p:spPr>
        <p:txBody>
          <a:bodyPr wrap="square" rtlCol="0">
            <a:spAutoFit/>
          </a:bodyPr>
          <a:lstStyle/>
          <a:p>
            <a:pPr marL="342900" indent="-342900" algn="ctr" eaLnBrk="0" hangingPunct="0">
              <a:lnSpc>
                <a:spcPts val="3200"/>
              </a:lnSpc>
              <a:spcBef>
                <a:spcPct val="20000"/>
              </a:spcBef>
              <a:defRPr/>
            </a:pPr>
            <a:r>
              <a:rPr lang="en-US" sz="2800" b="1"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Guidelines</a:t>
            </a:r>
          </a:p>
          <a:p>
            <a:pPr marL="342900" indent="-342900" algn="ctr" eaLnBrk="0" hangingPunct="0">
              <a:lnSpc>
                <a:spcPts val="3200"/>
              </a:lnSpc>
              <a:spcBef>
                <a:spcPct val="20000"/>
              </a:spcBef>
              <a:defRPr/>
            </a:pPr>
            <a:r>
              <a:rPr lang="en-US" sz="2000" b="1"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California Water Code Section 12984</a:t>
            </a:r>
          </a:p>
        </p:txBody>
      </p:sp>
      <p:sp>
        <p:nvSpPr>
          <p:cNvPr id="7" name="Content Placeholder 9"/>
          <p:cNvSpPr>
            <a:spLocks noGrp="1"/>
          </p:cNvSpPr>
          <p:nvPr>
            <p:ph idx="1"/>
          </p:nvPr>
        </p:nvSpPr>
        <p:spPr>
          <a:xfrm>
            <a:off x="533400" y="2286000"/>
            <a:ext cx="4038600" cy="2111703"/>
          </a:xfrm>
        </p:spPr>
        <p:txBody>
          <a:bodyPr/>
          <a:lstStyle/>
          <a:p>
            <a:pPr marL="0" indent="0">
              <a:lnSpc>
                <a:spcPts val="2500"/>
              </a:lnSpc>
              <a:spcAft>
                <a:spcPts val="1200"/>
              </a:spcAft>
              <a:buNone/>
            </a:pPr>
            <a:r>
              <a:rPr lang="en-US" dirty="0"/>
              <a:t>Guide administration of the program</a:t>
            </a:r>
          </a:p>
          <a:p>
            <a:pPr>
              <a:lnSpc>
                <a:spcPts val="2500"/>
              </a:lnSpc>
              <a:spcAft>
                <a:spcPts val="1200"/>
              </a:spcAft>
            </a:pPr>
            <a:r>
              <a:rPr lang="en-US" sz="2300" dirty="0" smtClean="0"/>
              <a:t>Eligibility</a:t>
            </a:r>
            <a:endParaRPr lang="en-US" sz="2300" dirty="0"/>
          </a:p>
          <a:p>
            <a:pPr>
              <a:lnSpc>
                <a:spcPts val="2500"/>
              </a:lnSpc>
              <a:spcAft>
                <a:spcPts val="1200"/>
              </a:spcAft>
            </a:pPr>
            <a:r>
              <a:rPr lang="en-US" sz="2300" dirty="0" smtClean="0"/>
              <a:t>Requirements</a:t>
            </a:r>
            <a:endParaRPr lang="en-US" sz="2300" dirty="0"/>
          </a:p>
          <a:p>
            <a:pPr>
              <a:lnSpc>
                <a:spcPts val="2500"/>
              </a:lnSpc>
              <a:spcAft>
                <a:spcPts val="1200"/>
              </a:spcAft>
            </a:pPr>
            <a:r>
              <a:rPr lang="en-US" sz="2300" dirty="0" smtClean="0"/>
              <a:t>Reimbursement</a:t>
            </a:r>
            <a:endParaRPr lang="en-US" sz="2300" dirty="0"/>
          </a:p>
        </p:txBody>
      </p:sp>
      <p:pic>
        <p:nvPicPr>
          <p:cNvPr id="49154" name="Picture 2"/>
          <p:cNvPicPr>
            <a:picLocks noChangeAspect="1" noChangeArrowheads="1"/>
          </p:cNvPicPr>
          <p:nvPr/>
        </p:nvPicPr>
        <p:blipFill>
          <a:blip r:embed="rId3" cstate="print"/>
          <a:srcRect/>
          <a:stretch>
            <a:fillRect/>
          </a:stretch>
        </p:blipFill>
        <p:spPr bwMode="auto">
          <a:xfrm>
            <a:off x="5029200" y="1066799"/>
            <a:ext cx="3581400" cy="46774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500"/>
                                        <p:tgtEl>
                                          <p:spTgt spid="7">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1828800" y="4800600"/>
            <a:ext cx="0" cy="762000"/>
          </a:xfrm>
          <a:prstGeom prst="line">
            <a:avLst/>
          </a:prstGeom>
          <a:ln w="635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5" idx="0"/>
          </p:cNvCxnSpPr>
          <p:nvPr/>
        </p:nvCxnSpPr>
        <p:spPr>
          <a:xfrm>
            <a:off x="1828800" y="3962400"/>
            <a:ext cx="0" cy="457200"/>
          </a:xfrm>
          <a:prstGeom prst="line">
            <a:avLst/>
          </a:prstGeom>
          <a:ln w="635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Subventions Program</a:t>
            </a:r>
            <a:endParaRPr lang="en-US" sz="3000" b="1" cap="all" dirty="0">
              <a:latin typeface="Arial" pitchFamily="34" charset="0"/>
              <a:ea typeface="+mj-ea"/>
              <a:cs typeface="Arial" pitchFamily="34" charset="0"/>
            </a:endParaRPr>
          </a:p>
        </p:txBody>
      </p:sp>
      <p:sp>
        <p:nvSpPr>
          <p:cNvPr id="5" name="TextBox 4"/>
          <p:cNvSpPr txBox="1"/>
          <p:nvPr/>
        </p:nvSpPr>
        <p:spPr>
          <a:xfrm>
            <a:off x="457200" y="1021298"/>
            <a:ext cx="8382000" cy="502702"/>
          </a:xfrm>
          <a:prstGeom prst="rect">
            <a:avLst/>
          </a:prstGeom>
          <a:noFill/>
        </p:spPr>
        <p:txBody>
          <a:bodyPr wrap="square" rtlCol="0">
            <a:spAutoFit/>
          </a:bodyPr>
          <a:lstStyle/>
          <a:p>
            <a:pPr marL="342900" indent="-342900" algn="ctr" eaLnBrk="0" hangingPunct="0">
              <a:lnSpc>
                <a:spcPts val="3200"/>
              </a:lnSpc>
              <a:spcBef>
                <a:spcPct val="20000"/>
              </a:spcBef>
              <a:defRPr/>
            </a:pPr>
            <a:r>
              <a:rPr lang="en-US" sz="2800" b="1"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Priority of Funding</a:t>
            </a:r>
            <a:endParaRPr lang="en-US" sz="2400" b="1"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endParaRPr>
          </a:p>
        </p:txBody>
      </p:sp>
      <p:cxnSp>
        <p:nvCxnSpPr>
          <p:cNvPr id="6" name="Straight Connector 5"/>
          <p:cNvCxnSpPr>
            <a:endCxn id="12" idx="0"/>
          </p:cNvCxnSpPr>
          <p:nvPr/>
        </p:nvCxnSpPr>
        <p:spPr>
          <a:xfrm>
            <a:off x="1828800" y="2743200"/>
            <a:ext cx="0" cy="762000"/>
          </a:xfrm>
          <a:prstGeom prst="line">
            <a:avLst/>
          </a:prstGeom>
          <a:ln w="635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Line 20"/>
          <p:cNvSpPr>
            <a:spLocks noChangeShapeType="1"/>
          </p:cNvSpPr>
          <p:nvPr/>
        </p:nvSpPr>
        <p:spPr bwMode="auto">
          <a:xfrm>
            <a:off x="1828800" y="1981200"/>
            <a:ext cx="0" cy="457200"/>
          </a:xfrm>
          <a:prstGeom prst="line">
            <a:avLst/>
          </a:prstGeom>
          <a:noFill/>
          <a:ln w="63500">
            <a:solidFill>
              <a:schemeClr val="accent5">
                <a:lumMod val="40000"/>
                <a:lumOff val="60000"/>
              </a:schemeClr>
            </a:solidFill>
            <a:round/>
            <a:headEnd/>
            <a:tailEnd type="triangle" w="med" len="sm"/>
          </a:ln>
          <a:effectLst>
            <a:outerShdw blurRad="25400" dist="63500" dir="2700000" algn="ctr" rotWithShape="0">
              <a:schemeClr val="tx1">
                <a:alpha val="43000"/>
              </a:schemeClr>
            </a:outerShdw>
          </a:effectLst>
        </p:spPr>
        <p:txBody>
          <a:bodyPr/>
          <a:lstStyle/>
          <a:p>
            <a:endParaRPr lang="en-US"/>
          </a:p>
        </p:txBody>
      </p:sp>
      <p:sp>
        <p:nvSpPr>
          <p:cNvPr id="8" name="Line 20"/>
          <p:cNvSpPr>
            <a:spLocks noChangeShapeType="1"/>
          </p:cNvSpPr>
          <p:nvPr/>
        </p:nvSpPr>
        <p:spPr bwMode="auto">
          <a:xfrm flipV="1">
            <a:off x="2819400" y="3771900"/>
            <a:ext cx="685800" cy="0"/>
          </a:xfrm>
          <a:prstGeom prst="line">
            <a:avLst/>
          </a:prstGeom>
          <a:noFill/>
          <a:ln w="63500">
            <a:solidFill>
              <a:schemeClr val="accent5">
                <a:lumMod val="40000"/>
                <a:lumOff val="60000"/>
              </a:schemeClr>
            </a:solidFill>
            <a:round/>
            <a:headEnd/>
            <a:tailEnd type="triangle" w="med" len="sm"/>
          </a:ln>
          <a:effectLst>
            <a:outerShdw blurRad="25400" dist="63500" dir="2700000" algn="ctr" rotWithShape="0">
              <a:schemeClr val="tx1">
                <a:alpha val="43000"/>
              </a:schemeClr>
            </a:outerShdw>
          </a:effectLst>
        </p:spPr>
        <p:txBody>
          <a:bodyPr/>
          <a:lstStyle/>
          <a:p>
            <a:endParaRPr lang="en-US"/>
          </a:p>
        </p:txBody>
      </p:sp>
      <p:sp>
        <p:nvSpPr>
          <p:cNvPr id="11" name="Line 20"/>
          <p:cNvSpPr>
            <a:spLocks noChangeShapeType="1"/>
          </p:cNvSpPr>
          <p:nvPr/>
        </p:nvSpPr>
        <p:spPr bwMode="auto">
          <a:xfrm flipV="1">
            <a:off x="2819400" y="4686300"/>
            <a:ext cx="685800" cy="0"/>
          </a:xfrm>
          <a:prstGeom prst="line">
            <a:avLst/>
          </a:prstGeom>
          <a:noFill/>
          <a:ln w="63500">
            <a:solidFill>
              <a:schemeClr val="accent5">
                <a:lumMod val="40000"/>
                <a:lumOff val="60000"/>
              </a:schemeClr>
            </a:solidFill>
            <a:round/>
            <a:headEnd/>
            <a:tailEnd type="triangle" w="med" len="sm"/>
          </a:ln>
          <a:effectLst>
            <a:outerShdw blurRad="25400" dist="63500" dir="2700000" algn="ctr" rotWithShape="0">
              <a:schemeClr val="tx1">
                <a:alpha val="43000"/>
              </a:schemeClr>
            </a:outerShdw>
          </a:effectLst>
        </p:spPr>
        <p:txBody>
          <a:bodyPr/>
          <a:lstStyle/>
          <a:p>
            <a:endParaRPr lang="en-US"/>
          </a:p>
        </p:txBody>
      </p:sp>
      <p:sp>
        <p:nvSpPr>
          <p:cNvPr id="12" name="Rectangle 7"/>
          <p:cNvSpPr>
            <a:spLocks noChangeArrowheads="1"/>
          </p:cNvSpPr>
          <p:nvPr/>
        </p:nvSpPr>
        <p:spPr bwMode="auto">
          <a:xfrm>
            <a:off x="838200" y="3505200"/>
            <a:ext cx="1981200" cy="533400"/>
          </a:xfrm>
          <a:prstGeom prst="rect">
            <a:avLst/>
          </a:prstGeom>
          <a:solidFill>
            <a:srgbClr val="215352"/>
          </a:solidFill>
          <a:ln w="12700">
            <a:solidFill>
              <a:srgbClr val="97D5D4"/>
            </a:solidFill>
            <a:miter lim="800000"/>
            <a:headEnd/>
            <a:tailEnd/>
          </a:ln>
          <a:effectLst>
            <a:outerShdw blurRad="101600" dist="101600" dir="3600000" algn="ctr" rotWithShape="0">
              <a:schemeClr val="tx2">
                <a:lumMod val="50000"/>
              </a:schemeClr>
            </a:outerShdw>
          </a:effectLst>
        </p:spPr>
        <p:txBody>
          <a:bodyPr wrap="none" anchor="ctr"/>
          <a:lstStyle/>
          <a:p>
            <a:pPr algn="ctr"/>
            <a:r>
              <a:rPr lang="en-US" sz="2000" b="1" dirty="0" smtClean="0">
                <a:solidFill>
                  <a:schemeClr val="bg1"/>
                </a:solidFill>
                <a:effectLst>
                  <a:outerShdw blurRad="38100" dist="38100" dir="2700000" algn="tl">
                    <a:srgbClr val="000000">
                      <a:alpha val="43137"/>
                    </a:srgbClr>
                  </a:outerShdw>
                </a:effectLst>
                <a:latin typeface="+mn-lt"/>
              </a:rPr>
              <a:t>Priority 1</a:t>
            </a:r>
          </a:p>
        </p:txBody>
      </p:sp>
      <p:sp>
        <p:nvSpPr>
          <p:cNvPr id="13" name="Line 20"/>
          <p:cNvSpPr>
            <a:spLocks noChangeShapeType="1"/>
          </p:cNvSpPr>
          <p:nvPr/>
        </p:nvSpPr>
        <p:spPr bwMode="auto">
          <a:xfrm flipV="1">
            <a:off x="2819400" y="5600700"/>
            <a:ext cx="685800" cy="0"/>
          </a:xfrm>
          <a:prstGeom prst="line">
            <a:avLst/>
          </a:prstGeom>
          <a:noFill/>
          <a:ln w="63500">
            <a:solidFill>
              <a:schemeClr val="accent5">
                <a:lumMod val="40000"/>
                <a:lumOff val="60000"/>
              </a:schemeClr>
            </a:solidFill>
            <a:round/>
            <a:headEnd/>
            <a:tailEnd type="triangle" w="med" len="sm"/>
          </a:ln>
          <a:effectLst>
            <a:outerShdw blurRad="25400" dist="63500" dir="2700000" algn="ctr" rotWithShape="0">
              <a:schemeClr val="tx1">
                <a:alpha val="43000"/>
              </a:schemeClr>
            </a:outerShdw>
          </a:effectLst>
        </p:spPr>
        <p:txBody>
          <a:bodyPr/>
          <a:lstStyle/>
          <a:p>
            <a:endParaRPr lang="en-US"/>
          </a:p>
        </p:txBody>
      </p:sp>
      <p:sp>
        <p:nvSpPr>
          <p:cNvPr id="14" name="Rectangle 3"/>
          <p:cNvSpPr>
            <a:spLocks noChangeArrowheads="1"/>
          </p:cNvSpPr>
          <p:nvPr/>
        </p:nvSpPr>
        <p:spPr bwMode="auto">
          <a:xfrm>
            <a:off x="609600" y="1524000"/>
            <a:ext cx="4267200" cy="609600"/>
          </a:xfrm>
          <a:prstGeom prst="rect">
            <a:avLst/>
          </a:prstGeom>
          <a:solidFill>
            <a:srgbClr val="215352"/>
          </a:solidFill>
          <a:ln w="12700">
            <a:solidFill>
              <a:srgbClr val="97D5D4"/>
            </a:solidFill>
            <a:miter lim="800000"/>
            <a:headEnd/>
            <a:tailEnd/>
          </a:ln>
          <a:effectLst>
            <a:outerShdw blurRad="101600" dist="101600" dir="3600000" algn="ctr" rotWithShape="0">
              <a:schemeClr val="tx2">
                <a:lumMod val="50000"/>
              </a:schemeClr>
            </a:outerShdw>
          </a:effectLst>
        </p:spPr>
        <p:txBody>
          <a:bodyPr wrap="none" anchor="ctr"/>
          <a:lstStyle/>
          <a:p>
            <a:r>
              <a:rPr lang="en-US" sz="2400" b="1" dirty="0" smtClean="0">
                <a:solidFill>
                  <a:schemeClr val="bg1"/>
                </a:solidFill>
                <a:effectLst>
                  <a:outerShdw blurRad="38100" dist="38100" dir="2700000" algn="tl">
                    <a:srgbClr val="000000">
                      <a:alpha val="43137"/>
                    </a:srgbClr>
                  </a:outerShdw>
                </a:effectLst>
                <a:latin typeface="+mn-lt"/>
              </a:rPr>
              <a:t>MAINTENANCE </a:t>
            </a:r>
            <a:r>
              <a:rPr lang="en-US" sz="1600" b="1" dirty="0" smtClean="0">
                <a:solidFill>
                  <a:schemeClr val="bg1"/>
                </a:solidFill>
                <a:effectLst>
                  <a:outerShdw blurRad="38100" dist="38100" dir="2700000" algn="tl">
                    <a:srgbClr val="000000">
                      <a:alpha val="43137"/>
                    </a:srgbClr>
                  </a:outerShdw>
                </a:effectLst>
                <a:latin typeface="+mn-lt"/>
              </a:rPr>
              <a:t>(Capped at $20,000/mile)</a:t>
            </a:r>
            <a:endParaRPr lang="en-US" sz="2400" b="1" dirty="0">
              <a:solidFill>
                <a:schemeClr val="bg1"/>
              </a:solidFill>
              <a:effectLst>
                <a:outerShdw blurRad="38100" dist="38100" dir="2700000" algn="tl">
                  <a:srgbClr val="000000">
                    <a:alpha val="43137"/>
                  </a:srgbClr>
                </a:outerShdw>
              </a:effectLst>
              <a:latin typeface="+mn-lt"/>
            </a:endParaRPr>
          </a:p>
        </p:txBody>
      </p:sp>
      <p:sp>
        <p:nvSpPr>
          <p:cNvPr id="15" name="Rectangle 7"/>
          <p:cNvSpPr>
            <a:spLocks noChangeArrowheads="1"/>
          </p:cNvSpPr>
          <p:nvPr/>
        </p:nvSpPr>
        <p:spPr bwMode="auto">
          <a:xfrm>
            <a:off x="838200" y="4419600"/>
            <a:ext cx="1981200" cy="533400"/>
          </a:xfrm>
          <a:prstGeom prst="rect">
            <a:avLst/>
          </a:prstGeom>
          <a:solidFill>
            <a:srgbClr val="215352"/>
          </a:solidFill>
          <a:ln w="12700">
            <a:solidFill>
              <a:srgbClr val="97D5D4"/>
            </a:solidFill>
            <a:miter lim="800000"/>
            <a:headEnd/>
            <a:tailEnd/>
          </a:ln>
          <a:effectLst>
            <a:outerShdw blurRad="101600" dist="101600" dir="3600000" algn="ctr" rotWithShape="0">
              <a:schemeClr val="tx2">
                <a:lumMod val="50000"/>
              </a:schemeClr>
            </a:outerShdw>
          </a:effectLst>
        </p:spPr>
        <p:txBody>
          <a:bodyPr wrap="none" anchor="ctr"/>
          <a:lstStyle/>
          <a:p>
            <a:pPr algn="ctr"/>
            <a:r>
              <a:rPr lang="en-US" sz="2000" b="1" dirty="0" smtClean="0">
                <a:solidFill>
                  <a:schemeClr val="bg1"/>
                </a:solidFill>
                <a:effectLst>
                  <a:outerShdw blurRad="38100" dist="38100" dir="2700000" algn="tl">
                    <a:srgbClr val="000000">
                      <a:alpha val="43137"/>
                    </a:srgbClr>
                  </a:outerShdw>
                </a:effectLst>
                <a:latin typeface="+mn-lt"/>
              </a:rPr>
              <a:t>Priority 2</a:t>
            </a:r>
          </a:p>
        </p:txBody>
      </p:sp>
      <p:sp>
        <p:nvSpPr>
          <p:cNvPr id="16" name="Rectangle 8"/>
          <p:cNvSpPr>
            <a:spLocks noChangeArrowheads="1"/>
          </p:cNvSpPr>
          <p:nvPr/>
        </p:nvSpPr>
        <p:spPr bwMode="auto">
          <a:xfrm>
            <a:off x="838200" y="5334000"/>
            <a:ext cx="1981200" cy="533400"/>
          </a:xfrm>
          <a:prstGeom prst="rect">
            <a:avLst/>
          </a:prstGeom>
          <a:solidFill>
            <a:srgbClr val="215352"/>
          </a:solidFill>
          <a:ln w="12700">
            <a:solidFill>
              <a:srgbClr val="97D5D4"/>
            </a:solidFill>
            <a:miter lim="800000"/>
            <a:headEnd/>
            <a:tailEnd/>
          </a:ln>
          <a:effectLst>
            <a:outerShdw blurRad="101600" dist="101600" dir="3600000" algn="ctr" rotWithShape="0">
              <a:schemeClr val="tx2">
                <a:lumMod val="50000"/>
              </a:schemeClr>
            </a:outerShdw>
          </a:effectLst>
        </p:spPr>
        <p:txBody>
          <a:bodyPr wrap="none" anchor="ctr"/>
          <a:lstStyle/>
          <a:p>
            <a:pPr algn="ctr"/>
            <a:r>
              <a:rPr lang="en-US" sz="2000" b="1" dirty="0" smtClean="0">
                <a:solidFill>
                  <a:schemeClr val="bg1"/>
                </a:solidFill>
                <a:effectLst>
                  <a:outerShdw blurRad="38100" dist="38100" dir="2700000" algn="tl">
                    <a:srgbClr val="000000">
                      <a:alpha val="43137"/>
                    </a:srgbClr>
                  </a:outerShdw>
                </a:effectLst>
                <a:latin typeface="+mn-lt"/>
              </a:rPr>
              <a:t>Priority 3</a:t>
            </a:r>
          </a:p>
        </p:txBody>
      </p:sp>
      <p:sp>
        <p:nvSpPr>
          <p:cNvPr id="17" name="Rectangle 9"/>
          <p:cNvSpPr>
            <a:spLocks noChangeArrowheads="1"/>
          </p:cNvSpPr>
          <p:nvPr/>
        </p:nvSpPr>
        <p:spPr bwMode="auto">
          <a:xfrm>
            <a:off x="3581400" y="2438400"/>
            <a:ext cx="4953000" cy="1752600"/>
          </a:xfrm>
          <a:prstGeom prst="rect">
            <a:avLst/>
          </a:prstGeom>
          <a:solidFill>
            <a:srgbClr val="215352"/>
          </a:solidFill>
          <a:ln w="12700">
            <a:solidFill>
              <a:srgbClr val="97D5D4"/>
            </a:solidFill>
            <a:miter lim="800000"/>
            <a:headEnd/>
            <a:tailEnd/>
          </a:ln>
          <a:effectLst>
            <a:outerShdw blurRad="101600" dist="101600" dir="3600000" algn="ctr" rotWithShape="0">
              <a:schemeClr val="tx2">
                <a:lumMod val="50000"/>
              </a:schemeClr>
            </a:outerShdw>
          </a:effectLst>
        </p:spPr>
        <p:txBody>
          <a:bodyPr wrap="square" anchor="ctr"/>
          <a:lstStyle/>
          <a:p>
            <a:pPr marL="228600" indent="-228600">
              <a:buClr>
                <a:schemeClr val="accent5">
                  <a:lumMod val="40000"/>
                  <a:lumOff val="60000"/>
                </a:schemeClr>
              </a:buClr>
              <a:buFont typeface="Wingdings" pitchFamily="2" charset="2"/>
              <a:buChar char="§"/>
            </a:pPr>
            <a:r>
              <a:rPr lang="en-US" sz="2000" b="1" dirty="0" smtClean="0">
                <a:solidFill>
                  <a:schemeClr val="bg1"/>
                </a:solidFill>
                <a:effectLst>
                  <a:outerShdw blurRad="25400" dist="63500" dir="2700000" algn="tl">
                    <a:schemeClr val="tx1">
                      <a:alpha val="43000"/>
                    </a:schemeClr>
                  </a:outerShdw>
                </a:effectLst>
                <a:latin typeface="+mn-lt"/>
              </a:rPr>
              <a:t>Capped  $100,000 per levee mile</a:t>
            </a:r>
          </a:p>
          <a:p>
            <a:pPr marL="742950" indent="-342900" defTabSz="1085850">
              <a:spcBef>
                <a:spcPts val="300"/>
              </a:spcBef>
              <a:spcAft>
                <a:spcPts val="0"/>
              </a:spcAft>
            </a:pPr>
            <a:r>
              <a:rPr lang="en-US" b="1" dirty="0" smtClean="0">
                <a:solidFill>
                  <a:schemeClr val="bg1"/>
                </a:solidFill>
                <a:effectLst>
                  <a:outerShdw blurRad="25400" dist="63500" dir="2700000" algn="tl">
                    <a:schemeClr val="tx1">
                      <a:alpha val="43000"/>
                    </a:schemeClr>
                  </a:outerShdw>
                </a:effectLst>
                <a:latin typeface="+mn-lt"/>
              </a:rPr>
              <a:t>Cat </a:t>
            </a:r>
            <a:r>
              <a:rPr lang="en-US" b="1" dirty="0">
                <a:solidFill>
                  <a:schemeClr val="bg1"/>
                </a:solidFill>
                <a:effectLst>
                  <a:outerShdw blurRad="25400" dist="63500" dir="2700000" algn="tl">
                    <a:schemeClr val="tx1">
                      <a:alpha val="43000"/>
                    </a:schemeClr>
                  </a:outerShdw>
                </a:effectLst>
                <a:latin typeface="+mn-lt"/>
              </a:rPr>
              <a:t>1</a:t>
            </a:r>
            <a:r>
              <a:rPr lang="en-US" b="1" dirty="0" smtClean="0">
                <a:solidFill>
                  <a:schemeClr val="bg1"/>
                </a:solidFill>
                <a:effectLst>
                  <a:outerShdw blurRad="25400" dist="63500" dir="2700000" algn="tl">
                    <a:schemeClr val="tx1">
                      <a:alpha val="43000"/>
                    </a:schemeClr>
                  </a:outerShdw>
                </a:effectLst>
                <a:latin typeface="+mn-lt"/>
              </a:rPr>
              <a:t>:	Reclamation </a:t>
            </a:r>
            <a:r>
              <a:rPr lang="en-US" b="1" dirty="0">
                <a:solidFill>
                  <a:schemeClr val="bg1"/>
                </a:solidFill>
                <a:effectLst>
                  <a:outerShdw blurRad="25400" dist="63500" dir="2700000" algn="tl">
                    <a:schemeClr val="tx1">
                      <a:alpha val="43000"/>
                    </a:schemeClr>
                  </a:outerShdw>
                </a:effectLst>
                <a:latin typeface="+mn-lt"/>
              </a:rPr>
              <a:t>Board’s </a:t>
            </a:r>
            <a:r>
              <a:rPr lang="en-US" b="1" dirty="0" smtClean="0">
                <a:solidFill>
                  <a:schemeClr val="bg1"/>
                </a:solidFill>
                <a:effectLst>
                  <a:outerShdw blurRad="25400" dist="63500" dir="2700000" algn="tl">
                    <a:schemeClr val="tx1">
                      <a:alpha val="43000"/>
                    </a:schemeClr>
                  </a:outerShdw>
                </a:effectLst>
                <a:latin typeface="+mn-lt"/>
              </a:rPr>
              <a:t>Highest Priority</a:t>
            </a:r>
            <a:endParaRPr lang="en-US" b="1" dirty="0">
              <a:solidFill>
                <a:schemeClr val="bg1"/>
              </a:solidFill>
              <a:effectLst>
                <a:outerShdw blurRad="25400" dist="63500" dir="2700000" algn="tl">
                  <a:schemeClr val="tx1">
                    <a:alpha val="43000"/>
                  </a:schemeClr>
                </a:outerShdw>
              </a:effectLst>
              <a:latin typeface="+mn-lt"/>
            </a:endParaRPr>
          </a:p>
          <a:p>
            <a:pPr marL="742950" indent="-342900" defTabSz="1085850">
              <a:spcBef>
                <a:spcPts val="300"/>
              </a:spcBef>
              <a:spcAft>
                <a:spcPts val="0"/>
              </a:spcAft>
            </a:pPr>
            <a:r>
              <a:rPr lang="en-US" b="1" dirty="0" smtClean="0">
                <a:solidFill>
                  <a:schemeClr val="bg1"/>
                </a:solidFill>
                <a:effectLst>
                  <a:outerShdw blurRad="25400" dist="63500" dir="2700000" algn="tl">
                    <a:schemeClr val="tx1">
                      <a:alpha val="43000"/>
                    </a:schemeClr>
                  </a:outerShdw>
                </a:effectLst>
                <a:latin typeface="+mn-lt"/>
              </a:rPr>
              <a:t>Cat 2:	F&amp;W </a:t>
            </a:r>
            <a:r>
              <a:rPr lang="en-US" b="1" dirty="0">
                <a:solidFill>
                  <a:schemeClr val="bg1"/>
                </a:solidFill>
                <a:effectLst>
                  <a:outerShdw blurRad="25400" dist="63500" dir="2700000" algn="tl">
                    <a:schemeClr val="tx1">
                      <a:alpha val="43000"/>
                    </a:schemeClr>
                  </a:outerShdw>
                </a:effectLst>
                <a:latin typeface="+mn-lt"/>
              </a:rPr>
              <a:t>habitat </a:t>
            </a:r>
            <a:r>
              <a:rPr lang="en-US" b="1" dirty="0" smtClean="0">
                <a:solidFill>
                  <a:schemeClr val="bg1"/>
                </a:solidFill>
                <a:effectLst>
                  <a:outerShdw blurRad="25400" dist="63500" dir="2700000" algn="tl">
                    <a:schemeClr val="tx1">
                      <a:alpha val="43000"/>
                    </a:schemeClr>
                  </a:outerShdw>
                </a:effectLst>
                <a:latin typeface="+mn-lt"/>
              </a:rPr>
              <a:t>protective measures</a:t>
            </a:r>
            <a:endParaRPr lang="en-US" b="1" dirty="0">
              <a:solidFill>
                <a:schemeClr val="bg1"/>
              </a:solidFill>
              <a:effectLst>
                <a:outerShdw blurRad="25400" dist="63500" dir="2700000" algn="tl">
                  <a:schemeClr val="tx1">
                    <a:alpha val="43000"/>
                  </a:schemeClr>
                </a:outerShdw>
              </a:effectLst>
              <a:latin typeface="+mn-lt"/>
            </a:endParaRPr>
          </a:p>
          <a:p>
            <a:pPr marL="742950" indent="-342900" defTabSz="1085850">
              <a:spcBef>
                <a:spcPts val="300"/>
              </a:spcBef>
              <a:spcAft>
                <a:spcPts val="0"/>
              </a:spcAft>
            </a:pPr>
            <a:r>
              <a:rPr lang="en-US" b="1" dirty="0" smtClean="0">
                <a:solidFill>
                  <a:schemeClr val="bg1"/>
                </a:solidFill>
                <a:effectLst>
                  <a:outerShdw blurRad="25400" dist="63500" dir="2700000" algn="tl">
                    <a:schemeClr val="tx1">
                      <a:alpha val="43000"/>
                    </a:schemeClr>
                  </a:outerShdw>
                </a:effectLst>
                <a:latin typeface="+mn-lt"/>
              </a:rPr>
              <a:t>Cat 3:	HMP Expenditures</a:t>
            </a:r>
            <a:endParaRPr lang="en-US" b="1" dirty="0">
              <a:solidFill>
                <a:schemeClr val="bg1"/>
              </a:solidFill>
              <a:effectLst>
                <a:outerShdw blurRad="25400" dist="63500" dir="2700000" algn="tl">
                  <a:schemeClr val="tx1">
                    <a:alpha val="43000"/>
                  </a:schemeClr>
                </a:outerShdw>
              </a:effectLst>
              <a:latin typeface="+mn-lt"/>
            </a:endParaRPr>
          </a:p>
          <a:p>
            <a:pPr marL="742950" indent="-342900" defTabSz="1085850">
              <a:spcBef>
                <a:spcPts val="300"/>
              </a:spcBef>
              <a:spcAft>
                <a:spcPts val="0"/>
              </a:spcAft>
            </a:pPr>
            <a:r>
              <a:rPr lang="en-US" b="1" dirty="0" smtClean="0">
                <a:solidFill>
                  <a:schemeClr val="bg1"/>
                </a:solidFill>
                <a:effectLst>
                  <a:outerShdw blurRad="25400" dist="63500" dir="2700000" algn="tl">
                    <a:schemeClr val="tx1">
                      <a:alpha val="43000"/>
                    </a:schemeClr>
                  </a:outerShdw>
                </a:effectLst>
                <a:latin typeface="+mn-lt"/>
              </a:rPr>
              <a:t>Cat 4:	Bulletin </a:t>
            </a:r>
            <a:r>
              <a:rPr lang="en-US" b="1" dirty="0">
                <a:solidFill>
                  <a:schemeClr val="bg1"/>
                </a:solidFill>
                <a:effectLst>
                  <a:outerShdw blurRad="25400" dist="63500" dir="2700000" algn="tl">
                    <a:schemeClr val="tx1">
                      <a:alpha val="43000"/>
                    </a:schemeClr>
                  </a:outerShdw>
                </a:effectLst>
                <a:latin typeface="+mn-lt"/>
              </a:rPr>
              <a:t>192-82 Expenses</a:t>
            </a:r>
          </a:p>
        </p:txBody>
      </p:sp>
      <p:sp>
        <p:nvSpPr>
          <p:cNvPr id="18" name="Rectangle 15"/>
          <p:cNvSpPr>
            <a:spLocks noChangeArrowheads="1"/>
          </p:cNvSpPr>
          <p:nvPr/>
        </p:nvSpPr>
        <p:spPr bwMode="auto">
          <a:xfrm>
            <a:off x="3581400" y="4419600"/>
            <a:ext cx="4953000" cy="533400"/>
          </a:xfrm>
          <a:prstGeom prst="rect">
            <a:avLst/>
          </a:prstGeom>
          <a:solidFill>
            <a:srgbClr val="215352"/>
          </a:solidFill>
          <a:ln w="12700">
            <a:solidFill>
              <a:srgbClr val="97D5D4"/>
            </a:solidFill>
            <a:miter lim="800000"/>
            <a:headEnd/>
            <a:tailEnd/>
          </a:ln>
          <a:effectLst>
            <a:outerShdw blurRad="101600" dist="101600" dir="3600000" algn="ctr" rotWithShape="0">
              <a:schemeClr val="tx2">
                <a:lumMod val="50000"/>
              </a:schemeClr>
            </a:outerShdw>
          </a:effectLst>
        </p:spPr>
        <p:txBody>
          <a:bodyPr wrap="square" anchor="ctr"/>
          <a:lstStyle/>
          <a:p>
            <a:pPr marL="228600" indent="-228600">
              <a:buClr>
                <a:schemeClr val="accent5">
                  <a:lumMod val="40000"/>
                  <a:lumOff val="60000"/>
                </a:schemeClr>
              </a:buClr>
              <a:buFont typeface="Wingdings" pitchFamily="2" charset="2"/>
              <a:buChar char="§"/>
            </a:pPr>
            <a:r>
              <a:rPr lang="en-US" sz="2000" b="1" dirty="0">
                <a:solidFill>
                  <a:schemeClr val="bg1"/>
                </a:solidFill>
                <a:effectLst>
                  <a:outerShdw blurRad="25400" dist="63500" dir="2700000" algn="tl">
                    <a:schemeClr val="tx1">
                      <a:alpha val="43000"/>
                    </a:schemeClr>
                  </a:outerShdw>
                </a:effectLst>
                <a:latin typeface="+mn-lt"/>
              </a:rPr>
              <a:t>Priority 1 over $100,000 per mile</a:t>
            </a:r>
          </a:p>
        </p:txBody>
      </p:sp>
      <p:sp>
        <p:nvSpPr>
          <p:cNvPr id="19" name="Rectangle 16"/>
          <p:cNvSpPr>
            <a:spLocks noChangeArrowheads="1"/>
          </p:cNvSpPr>
          <p:nvPr/>
        </p:nvSpPr>
        <p:spPr bwMode="auto">
          <a:xfrm>
            <a:off x="3581400" y="5334000"/>
            <a:ext cx="4953000" cy="533400"/>
          </a:xfrm>
          <a:prstGeom prst="rect">
            <a:avLst/>
          </a:prstGeom>
          <a:solidFill>
            <a:srgbClr val="215352"/>
          </a:solidFill>
          <a:ln w="12700">
            <a:solidFill>
              <a:srgbClr val="97D5D4"/>
            </a:solidFill>
            <a:miter lim="800000"/>
            <a:headEnd/>
            <a:tailEnd/>
          </a:ln>
          <a:effectLst>
            <a:outerShdw blurRad="101600" dist="101600" dir="3600000" algn="ctr" rotWithShape="0">
              <a:schemeClr val="tx2">
                <a:lumMod val="50000"/>
              </a:schemeClr>
            </a:outerShdw>
          </a:effectLst>
        </p:spPr>
        <p:txBody>
          <a:bodyPr wrap="square" anchor="ctr"/>
          <a:lstStyle/>
          <a:p>
            <a:pPr marL="228600" indent="-228600">
              <a:buClr>
                <a:schemeClr val="accent5">
                  <a:lumMod val="40000"/>
                  <a:lumOff val="60000"/>
                </a:schemeClr>
              </a:buClr>
              <a:buFont typeface="Wingdings" pitchFamily="2" charset="2"/>
              <a:buChar char="§"/>
            </a:pPr>
            <a:r>
              <a:rPr lang="en-US" sz="2000" b="1" dirty="0">
                <a:solidFill>
                  <a:schemeClr val="bg1"/>
                </a:solidFill>
                <a:effectLst>
                  <a:outerShdw blurRad="25400" dist="63500" dir="2700000" algn="tl">
                    <a:schemeClr val="tx1">
                      <a:alpha val="43000"/>
                    </a:schemeClr>
                  </a:outerShdw>
                </a:effectLst>
                <a:latin typeface="+mn-lt"/>
              </a:rPr>
              <a:t>Rehabilitation in excess of </a:t>
            </a:r>
            <a:r>
              <a:rPr lang="en-US" sz="2000" b="1" dirty="0" smtClean="0">
                <a:solidFill>
                  <a:schemeClr val="bg1"/>
                </a:solidFill>
                <a:effectLst>
                  <a:outerShdw blurRad="25400" dist="63500" dir="2700000" algn="tl">
                    <a:schemeClr val="tx1">
                      <a:alpha val="43000"/>
                    </a:schemeClr>
                  </a:outerShdw>
                </a:effectLst>
                <a:latin typeface="+mn-lt"/>
              </a:rPr>
              <a:t> Bulletin 192-82</a:t>
            </a:r>
            <a:endParaRPr lang="en-US" sz="2000" b="1" dirty="0">
              <a:solidFill>
                <a:schemeClr val="bg1"/>
              </a:solidFill>
              <a:effectLst>
                <a:outerShdw blurRad="25400" dist="63500" dir="2700000" algn="tl">
                  <a:schemeClr val="tx1">
                    <a:alpha val="43000"/>
                  </a:schemeClr>
                </a:outerShdw>
              </a:effectLst>
              <a:latin typeface="+mn-lt"/>
            </a:endParaRPr>
          </a:p>
        </p:txBody>
      </p:sp>
      <p:sp>
        <p:nvSpPr>
          <p:cNvPr id="20" name="Rectangle 4"/>
          <p:cNvSpPr>
            <a:spLocks noChangeArrowheads="1"/>
          </p:cNvSpPr>
          <p:nvPr/>
        </p:nvSpPr>
        <p:spPr bwMode="auto">
          <a:xfrm>
            <a:off x="609600" y="2438400"/>
            <a:ext cx="2514600" cy="609600"/>
          </a:xfrm>
          <a:prstGeom prst="rect">
            <a:avLst/>
          </a:prstGeom>
          <a:solidFill>
            <a:srgbClr val="215352"/>
          </a:solidFill>
          <a:ln w="12700">
            <a:solidFill>
              <a:srgbClr val="97D5D4"/>
            </a:solidFill>
            <a:miter lim="800000"/>
            <a:headEnd/>
            <a:tailEnd/>
          </a:ln>
          <a:effectLst>
            <a:outerShdw blurRad="101600" dist="101600" dir="3600000" algn="ctr" rotWithShape="0">
              <a:schemeClr val="tx2">
                <a:lumMod val="50000"/>
              </a:schemeClr>
            </a:outerShdw>
          </a:effectLst>
        </p:spPr>
        <p:txBody>
          <a:bodyPr wrap="none" anchor="ctr"/>
          <a:lstStyle/>
          <a:p>
            <a:pPr algn="ctr"/>
            <a:r>
              <a:rPr lang="en-US" sz="2400" b="1" dirty="0" smtClean="0">
                <a:solidFill>
                  <a:schemeClr val="bg1"/>
                </a:solidFill>
                <a:effectLst>
                  <a:outerShdw blurRad="38100" dist="38100" dir="2700000" algn="tl">
                    <a:srgbClr val="000000">
                      <a:alpha val="43137"/>
                    </a:srgbClr>
                  </a:outerShdw>
                </a:effectLst>
                <a:latin typeface="+mn-lt"/>
              </a:rPr>
              <a:t>REHABILITATION</a:t>
            </a:r>
            <a:r>
              <a:rPr lang="en-US" sz="2400" dirty="0" smtClean="0">
                <a:solidFill>
                  <a:schemeClr val="bg1"/>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horizontal)">
                                      <p:cBhvr>
                                        <p:cTn id="52" dur="500"/>
                                        <p:tgtEl>
                                          <p:spTgt spid="13"/>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randombar(horizont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Subventions Program</a:t>
            </a:r>
            <a:endParaRPr lang="en-US" sz="3000" b="1" cap="all" dirty="0">
              <a:latin typeface="Arial" pitchFamily="34" charset="0"/>
              <a:ea typeface="+mj-ea"/>
              <a:cs typeface="Arial" pitchFamily="34" charset="0"/>
            </a:endParaRPr>
          </a:p>
        </p:txBody>
      </p:sp>
      <p:sp>
        <p:nvSpPr>
          <p:cNvPr id="6" name="Content Placeholder 5"/>
          <p:cNvSpPr>
            <a:spLocks noGrp="1"/>
          </p:cNvSpPr>
          <p:nvPr>
            <p:ph idx="1"/>
          </p:nvPr>
        </p:nvSpPr>
        <p:spPr>
          <a:xfrm>
            <a:off x="228600" y="1981200"/>
            <a:ext cx="8686800" cy="3962400"/>
          </a:xfrm>
        </p:spPr>
        <p:txBody>
          <a:bodyPr/>
          <a:lstStyle/>
          <a:p>
            <a:pPr>
              <a:spcAft>
                <a:spcPts val="0"/>
              </a:spcAft>
            </a:pPr>
            <a:r>
              <a:rPr lang="en-US" dirty="0">
                <a:solidFill>
                  <a:schemeClr val="bg1"/>
                </a:solidFill>
              </a:rPr>
              <a:t>May </a:t>
            </a:r>
            <a:r>
              <a:rPr lang="en-US" dirty="0" smtClean="0">
                <a:solidFill>
                  <a:schemeClr val="bg1"/>
                </a:solidFill>
              </a:rPr>
              <a:t> - Announce </a:t>
            </a:r>
            <a:r>
              <a:rPr lang="en-US" dirty="0">
                <a:solidFill>
                  <a:schemeClr val="bg1"/>
                </a:solidFill>
              </a:rPr>
              <a:t>deadlines to local </a:t>
            </a:r>
            <a:r>
              <a:rPr lang="en-US" dirty="0" smtClean="0">
                <a:solidFill>
                  <a:schemeClr val="bg1"/>
                </a:solidFill>
              </a:rPr>
              <a:t>agencies</a:t>
            </a:r>
            <a:endParaRPr lang="en-US" dirty="0">
              <a:solidFill>
                <a:schemeClr val="bg1"/>
              </a:solidFill>
            </a:endParaRPr>
          </a:p>
          <a:p>
            <a:pPr>
              <a:spcAft>
                <a:spcPts val="0"/>
              </a:spcAft>
            </a:pPr>
            <a:r>
              <a:rPr lang="en-US" dirty="0" smtClean="0">
                <a:solidFill>
                  <a:schemeClr val="bg1"/>
                </a:solidFill>
              </a:rPr>
              <a:t>July 1 - Receive </a:t>
            </a:r>
            <a:r>
              <a:rPr lang="en-US" dirty="0">
                <a:solidFill>
                  <a:schemeClr val="bg1"/>
                </a:solidFill>
              </a:rPr>
              <a:t>applications </a:t>
            </a:r>
            <a:r>
              <a:rPr lang="en-US" dirty="0" smtClean="0">
                <a:solidFill>
                  <a:schemeClr val="bg1"/>
                </a:solidFill>
              </a:rPr>
              <a:t>from local agencies</a:t>
            </a:r>
            <a:endParaRPr lang="en-US" dirty="0">
              <a:solidFill>
                <a:schemeClr val="bg1"/>
              </a:solidFill>
            </a:endParaRPr>
          </a:p>
          <a:p>
            <a:pPr>
              <a:spcAft>
                <a:spcPts val="0"/>
              </a:spcAft>
            </a:pPr>
            <a:r>
              <a:rPr lang="en-US" dirty="0" smtClean="0">
                <a:solidFill>
                  <a:schemeClr val="bg1"/>
                </a:solidFill>
              </a:rPr>
              <a:t>September - Make </a:t>
            </a:r>
            <a:r>
              <a:rPr lang="en-US" dirty="0">
                <a:solidFill>
                  <a:schemeClr val="bg1"/>
                </a:solidFill>
              </a:rPr>
              <a:t>recommendations for Board approval </a:t>
            </a:r>
            <a:endParaRPr lang="en-US" dirty="0" smtClean="0">
              <a:solidFill>
                <a:schemeClr val="bg1"/>
              </a:solidFill>
            </a:endParaRPr>
          </a:p>
          <a:p>
            <a:pPr>
              <a:spcAft>
                <a:spcPts val="0"/>
              </a:spcAft>
            </a:pPr>
            <a:r>
              <a:rPr lang="en-US" dirty="0" smtClean="0">
                <a:solidFill>
                  <a:schemeClr val="bg1"/>
                </a:solidFill>
              </a:rPr>
              <a:t>Between Board approval and end of fiscal year:</a:t>
            </a:r>
          </a:p>
          <a:p>
            <a:pPr lvl="5"/>
            <a:r>
              <a:rPr lang="en-US" dirty="0" smtClean="0">
                <a:solidFill>
                  <a:schemeClr val="bg1"/>
                </a:solidFill>
              </a:rPr>
              <a:t>Execute work </a:t>
            </a:r>
            <a:r>
              <a:rPr lang="en-US" dirty="0">
                <a:solidFill>
                  <a:schemeClr val="bg1"/>
                </a:solidFill>
              </a:rPr>
              <a:t>agreements </a:t>
            </a:r>
            <a:r>
              <a:rPr lang="en-US" dirty="0" smtClean="0">
                <a:solidFill>
                  <a:schemeClr val="bg1"/>
                </a:solidFill>
              </a:rPr>
              <a:t>with local agencies and Board</a:t>
            </a:r>
            <a:endParaRPr lang="en-US" dirty="0">
              <a:solidFill>
                <a:schemeClr val="bg1"/>
              </a:solidFill>
            </a:endParaRPr>
          </a:p>
          <a:p>
            <a:pPr lvl="5"/>
            <a:r>
              <a:rPr lang="en-US" dirty="0">
                <a:solidFill>
                  <a:schemeClr val="bg1"/>
                </a:solidFill>
              </a:rPr>
              <a:t>Local agencies do the work: July 1 – June 30</a:t>
            </a:r>
          </a:p>
          <a:p>
            <a:pPr>
              <a:spcAft>
                <a:spcPts val="0"/>
              </a:spcAft>
            </a:pPr>
            <a:r>
              <a:rPr lang="en-US" dirty="0" smtClean="0">
                <a:solidFill>
                  <a:schemeClr val="bg1"/>
                </a:solidFill>
              </a:rPr>
              <a:t>November 1 - Local </a:t>
            </a:r>
            <a:r>
              <a:rPr lang="en-US" dirty="0">
                <a:solidFill>
                  <a:schemeClr val="bg1"/>
                </a:solidFill>
              </a:rPr>
              <a:t>agencies submit final </a:t>
            </a:r>
            <a:r>
              <a:rPr lang="en-US" dirty="0" smtClean="0">
                <a:solidFill>
                  <a:schemeClr val="bg1"/>
                </a:solidFill>
              </a:rPr>
              <a:t>claims</a:t>
            </a:r>
            <a:endParaRPr lang="en-US" dirty="0">
              <a:solidFill>
                <a:schemeClr val="bg1"/>
              </a:solidFill>
            </a:endParaRPr>
          </a:p>
          <a:p>
            <a:pPr>
              <a:spcAft>
                <a:spcPts val="0"/>
              </a:spcAft>
            </a:pPr>
            <a:r>
              <a:rPr lang="en-US" dirty="0" smtClean="0">
                <a:solidFill>
                  <a:schemeClr val="bg1"/>
                </a:solidFill>
              </a:rPr>
              <a:t>After DWR receive claims:</a:t>
            </a:r>
          </a:p>
          <a:p>
            <a:pPr lvl="5"/>
            <a:r>
              <a:rPr lang="en-US" dirty="0" smtClean="0">
                <a:solidFill>
                  <a:schemeClr val="bg1"/>
                </a:solidFill>
              </a:rPr>
              <a:t>Audit </a:t>
            </a:r>
            <a:r>
              <a:rPr lang="en-US" dirty="0">
                <a:solidFill>
                  <a:schemeClr val="bg1"/>
                </a:solidFill>
              </a:rPr>
              <a:t>the claims</a:t>
            </a:r>
          </a:p>
          <a:p>
            <a:pPr lvl="5"/>
            <a:r>
              <a:rPr lang="en-US" dirty="0" smtClean="0">
                <a:solidFill>
                  <a:schemeClr val="bg1"/>
                </a:solidFill>
              </a:rPr>
              <a:t>Conduct </a:t>
            </a:r>
            <a:r>
              <a:rPr lang="en-US" dirty="0">
                <a:solidFill>
                  <a:schemeClr val="bg1"/>
                </a:solidFill>
              </a:rPr>
              <a:t>joint inspections with </a:t>
            </a:r>
            <a:r>
              <a:rPr lang="en-US" dirty="0" err="1" smtClean="0">
                <a:solidFill>
                  <a:schemeClr val="bg1"/>
                </a:solidFill>
              </a:rPr>
              <a:t>DFG</a:t>
            </a:r>
            <a:r>
              <a:rPr lang="en-US" dirty="0" smtClean="0">
                <a:solidFill>
                  <a:schemeClr val="bg1"/>
                </a:solidFill>
              </a:rPr>
              <a:t> and Local Agency</a:t>
            </a:r>
            <a:endParaRPr lang="en-US" dirty="0">
              <a:solidFill>
                <a:schemeClr val="bg1"/>
              </a:solidFill>
            </a:endParaRPr>
          </a:p>
          <a:p>
            <a:pPr lvl="5"/>
            <a:r>
              <a:rPr lang="en-US" dirty="0" smtClean="0">
                <a:solidFill>
                  <a:schemeClr val="bg1"/>
                </a:solidFill>
              </a:rPr>
              <a:t>Make </a:t>
            </a:r>
            <a:r>
              <a:rPr lang="en-US" dirty="0">
                <a:solidFill>
                  <a:schemeClr val="bg1"/>
                </a:solidFill>
              </a:rPr>
              <a:t>payments for eligible </a:t>
            </a:r>
            <a:r>
              <a:rPr lang="en-US" dirty="0" smtClean="0">
                <a:solidFill>
                  <a:schemeClr val="bg1"/>
                </a:solidFill>
              </a:rPr>
              <a:t>reimbursement</a:t>
            </a:r>
            <a:endParaRPr lang="en-US" dirty="0">
              <a:solidFill>
                <a:schemeClr val="bg1"/>
              </a:solidFill>
            </a:endParaRPr>
          </a:p>
        </p:txBody>
      </p:sp>
      <p:sp>
        <p:nvSpPr>
          <p:cNvPr id="7" name="Text Placeholder 6"/>
          <p:cNvSpPr>
            <a:spLocks noGrp="1"/>
          </p:cNvSpPr>
          <p:nvPr>
            <p:ph type="body" sz="quarter" idx="10"/>
          </p:nvPr>
        </p:nvSpPr>
        <p:spPr/>
        <p:txBody>
          <a:bodyPr/>
          <a:lstStyle/>
          <a:p>
            <a:r>
              <a:rPr lang="en-US" dirty="0" smtClean="0"/>
              <a:t>Process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1981200"/>
          <a:ext cx="8610601" cy="2494280"/>
        </p:xfrm>
        <a:graphic>
          <a:graphicData uri="http://schemas.openxmlformats.org/drawingml/2006/table">
            <a:tbl>
              <a:tblPr firstRow="1" bandRow="1">
                <a:tableStyleId>{5C22544A-7EE6-4342-B048-85BDC9FD1C3A}</a:tableStyleId>
              </a:tblPr>
              <a:tblGrid>
                <a:gridCol w="1435100"/>
                <a:gridCol w="1435100"/>
                <a:gridCol w="1279954"/>
                <a:gridCol w="1183846"/>
                <a:gridCol w="1524000"/>
                <a:gridCol w="1752601"/>
              </a:tblGrid>
              <a:tr h="370840">
                <a:tc>
                  <a:txBody>
                    <a:bodyPr/>
                    <a:lstStyle/>
                    <a:p>
                      <a:pPr algn="ctr"/>
                      <a:r>
                        <a:rPr lang="en-US" dirty="0" smtClean="0"/>
                        <a:t>Fiscal Year</a:t>
                      </a:r>
                      <a:endParaRPr lang="en-US" dirty="0"/>
                    </a:p>
                  </a:txBody>
                  <a:tcPr anchor="b"/>
                </a:tc>
                <a:tc>
                  <a:txBody>
                    <a:bodyPr/>
                    <a:lstStyle/>
                    <a:p>
                      <a:pPr algn="ctr"/>
                      <a:r>
                        <a:rPr lang="en-US" dirty="0" smtClean="0"/>
                        <a:t>Approved funding</a:t>
                      </a:r>
                      <a:endParaRPr lang="en-US" dirty="0"/>
                    </a:p>
                  </a:txBody>
                  <a:tcPr anchor="b"/>
                </a:tc>
                <a:tc>
                  <a:txBody>
                    <a:bodyPr/>
                    <a:lstStyle/>
                    <a:p>
                      <a:pPr algn="ctr"/>
                      <a:r>
                        <a:rPr lang="en-US" dirty="0" smtClean="0"/>
                        <a:t>Source of funding</a:t>
                      </a:r>
                      <a:endParaRPr lang="en-US" dirty="0"/>
                    </a:p>
                  </a:txBody>
                  <a:tcPr anchor="b"/>
                </a:tc>
                <a:tc>
                  <a:txBody>
                    <a:bodyPr/>
                    <a:lstStyle/>
                    <a:p>
                      <a:pPr algn="ctr"/>
                      <a:r>
                        <a:rPr lang="en-US" dirty="0" smtClean="0"/>
                        <a:t>Claims received</a:t>
                      </a:r>
                      <a:endParaRPr lang="en-US" dirty="0"/>
                    </a:p>
                  </a:txBody>
                  <a:tcPr anchor="b"/>
                </a:tc>
                <a:tc>
                  <a:txBody>
                    <a:bodyPr/>
                    <a:lstStyle/>
                    <a:p>
                      <a:pPr algn="ctr"/>
                      <a:r>
                        <a:rPr lang="en-US" dirty="0" smtClean="0"/>
                        <a:t>Total eligible work</a:t>
                      </a:r>
                      <a:endParaRPr lang="en-US" dirty="0"/>
                    </a:p>
                  </a:txBody>
                  <a:tcPr anchor="b"/>
                </a:tc>
                <a:tc>
                  <a:txBody>
                    <a:bodyPr/>
                    <a:lstStyle/>
                    <a:p>
                      <a:pPr algn="ctr"/>
                      <a:r>
                        <a:rPr lang="en-US" dirty="0" smtClean="0"/>
                        <a:t>State reimbursement</a:t>
                      </a:r>
                      <a:endParaRPr lang="en-US" dirty="0"/>
                    </a:p>
                  </a:txBody>
                  <a:tcPr anchor="b"/>
                </a:tc>
              </a:tr>
              <a:tr h="370840">
                <a:tc>
                  <a:txBody>
                    <a:bodyPr/>
                    <a:lstStyle/>
                    <a:p>
                      <a:pPr algn="ctr"/>
                      <a:r>
                        <a:rPr lang="en-US" dirty="0" smtClean="0"/>
                        <a:t>2007/2008</a:t>
                      </a:r>
                      <a:endParaRPr lang="en-US" dirty="0"/>
                    </a:p>
                  </a:txBody>
                  <a:tcPr/>
                </a:tc>
                <a:tc>
                  <a:txBody>
                    <a:bodyPr/>
                    <a:lstStyle/>
                    <a:p>
                      <a:pPr algn="r"/>
                      <a:r>
                        <a:rPr lang="en-US" dirty="0" smtClean="0"/>
                        <a:t>$26 million</a:t>
                      </a:r>
                      <a:endParaRPr lang="en-US" dirty="0"/>
                    </a:p>
                  </a:txBody>
                  <a:tcPr/>
                </a:tc>
                <a:tc>
                  <a:txBody>
                    <a:bodyPr/>
                    <a:lstStyle/>
                    <a:p>
                      <a:pPr algn="ctr"/>
                      <a:r>
                        <a:rPr lang="en-US" dirty="0" smtClean="0"/>
                        <a:t>Prop. 84</a:t>
                      </a:r>
                      <a:endParaRPr lang="en-US" dirty="0"/>
                    </a:p>
                  </a:txBody>
                  <a:tcPr/>
                </a:tc>
                <a:tc>
                  <a:txBody>
                    <a:bodyPr/>
                    <a:lstStyle/>
                    <a:p>
                      <a:pPr algn="ctr"/>
                      <a:r>
                        <a:rPr lang="en-US" dirty="0" smtClean="0"/>
                        <a:t>60</a:t>
                      </a:r>
                      <a:endParaRPr lang="en-US" dirty="0"/>
                    </a:p>
                  </a:txBody>
                  <a:tcPr/>
                </a:tc>
                <a:tc>
                  <a:txBody>
                    <a:bodyPr/>
                    <a:lstStyle/>
                    <a:p>
                      <a:pPr algn="r"/>
                      <a:r>
                        <a:rPr lang="en-US" sz="1800" kern="1200" dirty="0" smtClean="0">
                          <a:solidFill>
                            <a:schemeClr val="dk1"/>
                          </a:solidFill>
                          <a:latin typeface="+mn-lt"/>
                          <a:ea typeface="+mn-ea"/>
                          <a:cs typeface="+mn-cs"/>
                        </a:rPr>
                        <a:t>$23 million</a:t>
                      </a:r>
                    </a:p>
                  </a:txBody>
                  <a:tcPr/>
                </a:tc>
                <a:tc>
                  <a:txBody>
                    <a:bodyPr/>
                    <a:lstStyle/>
                    <a:p>
                      <a:pPr algn="r"/>
                      <a:r>
                        <a:rPr lang="en-US" dirty="0" smtClean="0"/>
                        <a:t>$16 million</a:t>
                      </a:r>
                      <a:endParaRPr lang="en-US" dirty="0"/>
                    </a:p>
                  </a:txBody>
                  <a:tcPr/>
                </a:tc>
              </a:tr>
              <a:tr h="370840">
                <a:tc>
                  <a:txBody>
                    <a:bodyPr/>
                    <a:lstStyle/>
                    <a:p>
                      <a:pPr algn="ctr"/>
                      <a:r>
                        <a:rPr lang="en-US" dirty="0" smtClean="0"/>
                        <a:t>2008/2009</a:t>
                      </a:r>
                      <a:endParaRPr lang="en-US" dirty="0"/>
                    </a:p>
                  </a:txBody>
                  <a:tcPr/>
                </a:tc>
                <a:tc>
                  <a:txBody>
                    <a:bodyPr/>
                    <a:lstStyle/>
                    <a:p>
                      <a:pPr algn="r"/>
                      <a:r>
                        <a:rPr lang="en-US" dirty="0" smtClean="0"/>
                        <a:t>$20 million</a:t>
                      </a:r>
                      <a:endParaRPr lang="en-US" dirty="0"/>
                    </a:p>
                  </a:txBody>
                  <a:tcPr/>
                </a:tc>
                <a:tc>
                  <a:txBody>
                    <a:bodyPr/>
                    <a:lstStyle/>
                    <a:p>
                      <a:pPr algn="ctr"/>
                      <a:r>
                        <a:rPr lang="en-US" dirty="0" smtClean="0"/>
                        <a:t>Prop. 84</a:t>
                      </a:r>
                      <a:endParaRPr lang="en-US" dirty="0"/>
                    </a:p>
                  </a:txBody>
                  <a:tcPr/>
                </a:tc>
                <a:tc>
                  <a:txBody>
                    <a:bodyPr/>
                    <a:lstStyle/>
                    <a:p>
                      <a:pPr algn="ctr"/>
                      <a:r>
                        <a:rPr lang="en-US" dirty="0" smtClean="0"/>
                        <a:t>63</a:t>
                      </a:r>
                      <a:endParaRPr lang="en-US" dirty="0"/>
                    </a:p>
                  </a:txBody>
                  <a:tcPr/>
                </a:tc>
                <a:tc>
                  <a:txBody>
                    <a:bodyPr/>
                    <a:lstStyle/>
                    <a:p>
                      <a:pPr algn="r"/>
                      <a:r>
                        <a:rPr lang="en-US" dirty="0" smtClean="0"/>
                        <a:t>$17 million</a:t>
                      </a:r>
                      <a:endParaRPr lang="en-US" sz="1800" kern="1200" dirty="0" smtClean="0">
                        <a:solidFill>
                          <a:schemeClr val="dk1"/>
                        </a:solidFill>
                        <a:latin typeface="+mn-lt"/>
                        <a:ea typeface="+mn-ea"/>
                        <a:cs typeface="+mn-cs"/>
                      </a:endParaRPr>
                    </a:p>
                  </a:txBody>
                  <a:tcPr/>
                </a:tc>
                <a:tc>
                  <a:txBody>
                    <a:bodyPr/>
                    <a:lstStyle/>
                    <a:p>
                      <a:pPr algn="r"/>
                      <a:r>
                        <a:rPr lang="en-US" dirty="0" smtClean="0"/>
                        <a:t>$12 million</a:t>
                      </a:r>
                      <a:endParaRPr lang="en-US" dirty="0"/>
                    </a:p>
                  </a:txBody>
                  <a:tcPr/>
                </a:tc>
              </a:tr>
              <a:tr h="370840">
                <a:tc>
                  <a:txBody>
                    <a:bodyPr/>
                    <a:lstStyle/>
                    <a:p>
                      <a:pPr algn="ctr"/>
                      <a:r>
                        <a:rPr lang="en-US" dirty="0" smtClean="0"/>
                        <a:t>2009/2010</a:t>
                      </a:r>
                      <a:endParaRPr lang="en-US" dirty="0"/>
                    </a:p>
                  </a:txBody>
                  <a:tcPr/>
                </a:tc>
                <a:tc>
                  <a:txBody>
                    <a:bodyPr/>
                    <a:lstStyle/>
                    <a:p>
                      <a:pPr algn="r"/>
                      <a:r>
                        <a:rPr lang="en-US" dirty="0" smtClean="0"/>
                        <a:t>$18 million</a:t>
                      </a:r>
                      <a:endParaRPr lang="en-US" dirty="0"/>
                    </a:p>
                  </a:txBody>
                  <a:tcPr/>
                </a:tc>
                <a:tc>
                  <a:txBody>
                    <a:bodyPr/>
                    <a:lstStyle/>
                    <a:p>
                      <a:pPr algn="ctr"/>
                      <a:r>
                        <a:rPr lang="en-US" dirty="0" smtClean="0"/>
                        <a:t>Prop. 84</a:t>
                      </a:r>
                      <a:endParaRPr lang="en-US" dirty="0"/>
                    </a:p>
                  </a:txBody>
                  <a:tcPr/>
                </a:tc>
                <a:tc>
                  <a:txBody>
                    <a:bodyPr/>
                    <a:lstStyle/>
                    <a:p>
                      <a:pPr algn="ctr"/>
                      <a:r>
                        <a:rPr lang="en-US" dirty="0" smtClean="0"/>
                        <a:t>62</a:t>
                      </a:r>
                      <a:endParaRPr lang="en-US" dirty="0"/>
                    </a:p>
                  </a:txBody>
                  <a:tcPr/>
                </a:tc>
                <a:tc>
                  <a:txBody>
                    <a:bodyPr/>
                    <a:lstStyle/>
                    <a:p>
                      <a:pPr algn="r"/>
                      <a:r>
                        <a:rPr lang="en-US" dirty="0" smtClean="0"/>
                        <a:t>$13 million</a:t>
                      </a:r>
                      <a:endParaRPr lang="en-US" dirty="0"/>
                    </a:p>
                  </a:txBody>
                  <a:tcPr/>
                </a:tc>
                <a:tc>
                  <a:txBody>
                    <a:bodyPr/>
                    <a:lstStyle/>
                    <a:p>
                      <a:pPr algn="r"/>
                      <a:r>
                        <a:rPr lang="en-US" dirty="0" smtClean="0"/>
                        <a:t>$9 million</a:t>
                      </a:r>
                      <a:endParaRPr lang="en-US" dirty="0"/>
                    </a:p>
                  </a:txBody>
                  <a:tcPr/>
                </a:tc>
              </a:tr>
              <a:tr h="370840">
                <a:tc>
                  <a:txBody>
                    <a:bodyPr/>
                    <a:lstStyle/>
                    <a:p>
                      <a:pPr algn="ctr"/>
                      <a:r>
                        <a:rPr lang="en-US" dirty="0" smtClean="0"/>
                        <a:t>2010/2011</a:t>
                      </a:r>
                      <a:endParaRPr lang="en-US" dirty="0"/>
                    </a:p>
                  </a:txBody>
                  <a:tcPr/>
                </a:tc>
                <a:tc>
                  <a:txBody>
                    <a:bodyPr/>
                    <a:lstStyle/>
                    <a:p>
                      <a:pPr algn="r"/>
                      <a:r>
                        <a:rPr lang="en-US" dirty="0" smtClean="0"/>
                        <a:t>$15 million</a:t>
                      </a:r>
                      <a:endParaRPr lang="en-US" dirty="0"/>
                    </a:p>
                  </a:txBody>
                  <a:tcPr/>
                </a:tc>
                <a:tc>
                  <a:txBody>
                    <a:bodyPr/>
                    <a:lstStyle/>
                    <a:p>
                      <a:pPr algn="ctr"/>
                      <a:r>
                        <a:rPr lang="en-US" dirty="0" smtClean="0"/>
                        <a:t>Prop. 84</a:t>
                      </a:r>
                      <a:endParaRPr lang="en-US" dirty="0"/>
                    </a:p>
                  </a:txBody>
                  <a:tcPr/>
                </a:tc>
                <a:tc>
                  <a:txBody>
                    <a:bodyPr/>
                    <a:lstStyle/>
                    <a:p>
                      <a:pPr algn="ctr"/>
                      <a:r>
                        <a:rPr lang="en-US" dirty="0" smtClean="0"/>
                        <a:t>62</a:t>
                      </a:r>
                      <a:endParaRPr lang="en-US" dirty="0"/>
                    </a:p>
                  </a:txBody>
                  <a:tcPr/>
                </a:tc>
                <a:tc>
                  <a:txBody>
                    <a:bodyPr/>
                    <a:lstStyle/>
                    <a:p>
                      <a:pPr algn="r"/>
                      <a:r>
                        <a:rPr lang="en-US" dirty="0" smtClean="0"/>
                        <a:t>$16 million</a:t>
                      </a:r>
                      <a:endParaRPr lang="en-US" dirty="0"/>
                    </a:p>
                  </a:txBody>
                  <a:tcPr/>
                </a:tc>
                <a:tc>
                  <a:txBody>
                    <a:bodyPr/>
                    <a:lstStyle/>
                    <a:p>
                      <a:pPr algn="r"/>
                      <a:r>
                        <a:rPr lang="en-US" dirty="0" smtClean="0"/>
                        <a:t>$11 million</a:t>
                      </a:r>
                      <a:endParaRPr lang="en-US" dirty="0"/>
                    </a:p>
                  </a:txBody>
                  <a:tcPr/>
                </a:tc>
              </a:tr>
              <a:tr h="370840">
                <a:tc>
                  <a:txBody>
                    <a:bodyPr/>
                    <a:lstStyle/>
                    <a:p>
                      <a:pPr algn="ctr"/>
                      <a:r>
                        <a:rPr lang="en-US" dirty="0" smtClean="0"/>
                        <a:t>2011/2012</a:t>
                      </a:r>
                      <a:endParaRPr lang="en-US" dirty="0"/>
                    </a:p>
                  </a:txBody>
                  <a:tcPr/>
                </a:tc>
                <a:tc>
                  <a:txBody>
                    <a:bodyPr/>
                    <a:lstStyle/>
                    <a:p>
                      <a:pPr algn="r"/>
                      <a:r>
                        <a:rPr lang="en-US" dirty="0" smtClean="0"/>
                        <a:t>$12 million</a:t>
                      </a:r>
                      <a:endParaRPr lang="en-US" dirty="0"/>
                    </a:p>
                  </a:txBody>
                  <a:tcPr/>
                </a:tc>
                <a:tc>
                  <a:txBody>
                    <a:bodyPr/>
                    <a:lstStyle/>
                    <a:p>
                      <a:pPr algn="ctr"/>
                      <a:r>
                        <a:rPr lang="en-US" dirty="0" smtClean="0"/>
                        <a:t>Prop</a:t>
                      </a:r>
                      <a:r>
                        <a:rPr lang="en-US" baseline="0" dirty="0" smtClean="0"/>
                        <a:t>. 1E</a:t>
                      </a:r>
                      <a:endParaRPr lang="en-US" dirty="0"/>
                    </a:p>
                  </a:txBody>
                  <a:tcPr/>
                </a:tc>
                <a:tc>
                  <a:txBody>
                    <a:bodyPr/>
                    <a:lstStyle/>
                    <a:p>
                      <a:pPr algn="ctr"/>
                      <a:r>
                        <a:rPr lang="en-US" dirty="0" smtClean="0"/>
                        <a:t>61</a:t>
                      </a:r>
                      <a:endParaRPr lang="en-US" dirty="0"/>
                    </a:p>
                  </a:txBody>
                  <a:tcPr/>
                </a:tc>
                <a:tc>
                  <a:txBody>
                    <a:bodyPr/>
                    <a:lstStyle/>
                    <a:p>
                      <a:pPr algn="r"/>
                      <a:r>
                        <a:rPr lang="en-US" dirty="0" smtClean="0"/>
                        <a:t>$11 million</a:t>
                      </a:r>
                      <a:endParaRPr lang="en-US" dirty="0"/>
                    </a:p>
                  </a:txBody>
                  <a:tcPr/>
                </a:tc>
                <a:tc>
                  <a:txBody>
                    <a:bodyPr/>
                    <a:lstStyle/>
                    <a:p>
                      <a:pPr algn="r"/>
                      <a:r>
                        <a:rPr lang="en-US" dirty="0" smtClean="0"/>
                        <a:t>$8 million</a:t>
                      </a:r>
                      <a:endParaRPr lang="en-US" dirty="0"/>
                    </a:p>
                  </a:txBody>
                  <a:tcPr/>
                </a:tc>
              </a:tr>
            </a:tbl>
          </a:graphicData>
        </a:graphic>
      </p:graphicFrame>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Program Funding</a:t>
            </a:r>
            <a:endParaRPr lang="en-US" sz="3000" b="1" cap="all" dirty="0">
              <a:latin typeface="Arial" pitchFamily="34" charset="0"/>
              <a:ea typeface="+mj-ea"/>
              <a:cs typeface="Arial" pitchFamily="34" charset="0"/>
            </a:endParaRPr>
          </a:p>
        </p:txBody>
      </p:sp>
      <p:sp>
        <p:nvSpPr>
          <p:cNvPr id="9" name="Text Placeholder 8"/>
          <p:cNvSpPr>
            <a:spLocks noGrp="1"/>
          </p:cNvSpPr>
          <p:nvPr>
            <p:ph type="body" sz="quarter" idx="10"/>
          </p:nvPr>
        </p:nvSpPr>
        <p:spPr>
          <a:xfrm>
            <a:off x="0" y="1427480"/>
            <a:ext cx="9144000" cy="914400"/>
          </a:xfrm>
        </p:spPr>
        <p:txBody>
          <a:bodyPr/>
          <a:lstStyle/>
          <a:p>
            <a:r>
              <a:rPr lang="en-US" dirty="0" err="1" smtClean="0"/>
              <a:t>FloodSAFE</a:t>
            </a:r>
            <a:r>
              <a:rPr lang="en-US" dirty="0" smtClean="0"/>
              <a:t> Funding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Program Funding</a:t>
            </a:r>
            <a:endParaRPr lang="en-US" sz="3000" b="1" cap="all" dirty="0">
              <a:latin typeface="Arial" pitchFamily="34" charset="0"/>
              <a:ea typeface="+mj-ea"/>
              <a:cs typeface="Arial" pitchFamily="34" charset="0"/>
            </a:endParaRPr>
          </a:p>
        </p:txBody>
      </p:sp>
      <p:graphicFrame>
        <p:nvGraphicFramePr>
          <p:cNvPr id="10" name="Table 9"/>
          <p:cNvGraphicFramePr>
            <a:graphicFrameLocks noGrp="1"/>
          </p:cNvGraphicFramePr>
          <p:nvPr/>
        </p:nvGraphicFramePr>
        <p:xfrm>
          <a:off x="609602" y="1742440"/>
          <a:ext cx="7924798" cy="3134360"/>
        </p:xfrm>
        <a:graphic>
          <a:graphicData uri="http://schemas.openxmlformats.org/drawingml/2006/table">
            <a:tbl>
              <a:tblPr firstRow="1" bandRow="1">
                <a:tableStyleId>{5C22544A-7EE6-4342-B048-85BDC9FD1C3A}</a:tableStyleId>
              </a:tblPr>
              <a:tblGrid>
                <a:gridCol w="3014868"/>
                <a:gridCol w="2166731"/>
                <a:gridCol w="2743199"/>
              </a:tblGrid>
              <a:tr h="370840">
                <a:tc>
                  <a:txBody>
                    <a:bodyPr/>
                    <a:lstStyle/>
                    <a:p>
                      <a:pPr algn="ctr"/>
                      <a:endParaRPr lang="en-US" dirty="0"/>
                    </a:p>
                  </a:txBody>
                  <a:tcPr anchor="b"/>
                </a:tc>
                <a:tc>
                  <a:txBody>
                    <a:bodyPr/>
                    <a:lstStyle/>
                    <a:p>
                      <a:pPr algn="ctr"/>
                      <a:r>
                        <a:rPr lang="en-US" dirty="0" smtClean="0"/>
                        <a:t>Eligible work</a:t>
                      </a: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State reimbursement</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(75%</a:t>
                      </a:r>
                      <a:r>
                        <a:rPr lang="en-US" baseline="0" dirty="0" smtClean="0"/>
                        <a:t>)</a:t>
                      </a:r>
                      <a:endParaRPr lang="en-US" dirty="0" smtClean="0"/>
                    </a:p>
                  </a:txBody>
                  <a:tcPr anchor="b"/>
                </a:tc>
              </a:tr>
              <a:tr h="370840">
                <a:tc>
                  <a:txBody>
                    <a:bodyPr/>
                    <a:lstStyle/>
                    <a:p>
                      <a:pPr algn="l"/>
                      <a:r>
                        <a:rPr lang="en-US" b="1" dirty="0" smtClean="0">
                          <a:solidFill>
                            <a:schemeClr val="bg1"/>
                          </a:solidFill>
                        </a:rPr>
                        <a:t>Maintenance</a:t>
                      </a:r>
                      <a:endParaRPr lang="en-US" b="1" dirty="0">
                        <a:solidFill>
                          <a:schemeClr val="bg1"/>
                        </a:solidFill>
                      </a:endParaRPr>
                    </a:p>
                  </a:txBody>
                  <a:tcPr>
                    <a:solidFill>
                      <a:schemeClr val="accent1"/>
                    </a:solidFill>
                  </a:tcPr>
                </a:tc>
                <a:tc>
                  <a:txBody>
                    <a:bodyPr/>
                    <a:lstStyle/>
                    <a:p>
                      <a:pPr algn="r"/>
                      <a:r>
                        <a:rPr lang="en-US" dirty="0" smtClean="0"/>
                        <a:t>$6,071,898</a:t>
                      </a:r>
                      <a:endParaRPr lang="en-US"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t>$4,553,924</a:t>
                      </a:r>
                      <a:endParaRPr lang="en-US" dirty="0"/>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b="1" dirty="0" smtClean="0">
                          <a:solidFill>
                            <a:schemeClr val="bg1"/>
                          </a:solidFill>
                        </a:rPr>
                        <a:t>Total Priority 1</a:t>
                      </a:r>
                      <a:endParaRPr lang="en-US" b="1" dirty="0">
                        <a:solidFill>
                          <a:schemeClr val="bg1"/>
                        </a:solidFill>
                      </a:endParaRPr>
                    </a:p>
                  </a:txBody>
                  <a:tcPr>
                    <a:solidFill>
                      <a:schemeClr val="accent1"/>
                    </a:solidFill>
                  </a:tcPr>
                </a:tc>
                <a:tc>
                  <a:txBody>
                    <a:bodyPr/>
                    <a:lstStyle/>
                    <a:p>
                      <a:pPr algn="r"/>
                      <a:r>
                        <a:rPr lang="en-US" dirty="0" smtClean="0"/>
                        <a:t>$3,799,024</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t>$2,849,268</a:t>
                      </a: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b="1" dirty="0" smtClean="0">
                          <a:solidFill>
                            <a:schemeClr val="bg1"/>
                          </a:solidFill>
                        </a:rPr>
                        <a:t>Total Priority</a:t>
                      </a:r>
                      <a:r>
                        <a:rPr lang="en-US" b="1" baseline="0" dirty="0" smtClean="0">
                          <a:solidFill>
                            <a:schemeClr val="bg1"/>
                          </a:solidFill>
                        </a:rPr>
                        <a:t> 2</a:t>
                      </a:r>
                      <a:endParaRPr lang="en-US" b="1" dirty="0">
                        <a:solidFill>
                          <a:schemeClr val="bg1"/>
                        </a:solidFill>
                      </a:endParaRPr>
                    </a:p>
                  </a:txBody>
                  <a:tcPr>
                    <a:solidFill>
                      <a:schemeClr val="accent1"/>
                    </a:solidFill>
                  </a:tcPr>
                </a:tc>
                <a:tc>
                  <a:txBody>
                    <a:bodyPr/>
                    <a:lstStyle/>
                    <a:p>
                      <a:pPr algn="r"/>
                      <a:r>
                        <a:rPr lang="en-US" dirty="0" smtClean="0"/>
                        <a:t>$411,833</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t>$308,874</a:t>
                      </a: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n-US" b="1" dirty="0" smtClean="0">
                          <a:solidFill>
                            <a:schemeClr val="bg1"/>
                          </a:solidFill>
                        </a:rPr>
                        <a:t>Total Priority 3</a:t>
                      </a:r>
                      <a:endParaRPr lang="en-US" b="1" dirty="0">
                        <a:solidFill>
                          <a:schemeClr val="bg1"/>
                        </a:solidFill>
                      </a:endParaRPr>
                    </a:p>
                  </a:txBody>
                  <a:tcPr>
                    <a:solidFill>
                      <a:schemeClr val="accent1"/>
                    </a:solidFill>
                  </a:tcPr>
                </a:tc>
                <a:tc>
                  <a:txBody>
                    <a:bodyPr/>
                    <a:lstStyle/>
                    <a:p>
                      <a:pPr algn="r"/>
                      <a:r>
                        <a:rPr lang="en-US" dirty="0" smtClean="0"/>
                        <a:t>$0</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t>$0</a:t>
                      </a: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Maintenance Deductable ($1,000/levee</a:t>
                      </a:r>
                      <a:r>
                        <a:rPr lang="en-US" b="1" baseline="0" dirty="0" smtClean="0">
                          <a:solidFill>
                            <a:schemeClr val="bg1"/>
                          </a:solidFill>
                        </a:rPr>
                        <a:t> </a:t>
                      </a:r>
                      <a:r>
                        <a:rPr lang="en-US" b="1" dirty="0" smtClean="0">
                          <a:solidFill>
                            <a:schemeClr val="bg1"/>
                          </a:solidFill>
                        </a:rPr>
                        <a:t>mile)</a:t>
                      </a:r>
                    </a:p>
                  </a:txBody>
                  <a:tcPr>
                    <a:solidFill>
                      <a:schemeClr val="accent1"/>
                    </a:solidFill>
                  </a:tcPr>
                </a:tc>
                <a:tc>
                  <a:txBody>
                    <a:bodyPr/>
                    <a:lstStyle/>
                    <a:p>
                      <a:pPr algn="r"/>
                      <a:r>
                        <a:rPr lang="en-US" dirty="0" smtClean="0"/>
                        <a:t>-$724,800</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r"/>
                      <a:r>
                        <a:rPr lang="en-US" b="1" dirty="0" smtClean="0">
                          <a:solidFill>
                            <a:schemeClr val="bg1"/>
                          </a:solidFill>
                        </a:rPr>
                        <a:t>Total</a:t>
                      </a:r>
                      <a:endParaRPr lang="en-US" b="1" dirty="0">
                        <a:solidFill>
                          <a:schemeClr val="bg1"/>
                        </a:solidFill>
                      </a:endParaRPr>
                    </a:p>
                  </a:txBody>
                  <a:tcPr>
                    <a:solidFill>
                      <a:schemeClr val="accent1"/>
                    </a:solidFill>
                  </a:tcPr>
                </a:tc>
                <a:tc>
                  <a:txBody>
                    <a:bodyPr/>
                    <a:lstStyle/>
                    <a:p>
                      <a:pPr algn="r"/>
                      <a:r>
                        <a:rPr lang="en-US" dirty="0" smtClean="0"/>
                        <a:t>$11,007,555</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t>$7,712,066</a:t>
                      </a: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Text Placeholder 8"/>
          <p:cNvSpPr txBox="1">
            <a:spLocks/>
          </p:cNvSpPr>
          <p:nvPr/>
        </p:nvSpPr>
        <p:spPr bwMode="auto">
          <a:xfrm>
            <a:off x="0" y="1132840"/>
            <a:ext cx="9144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477F80"/>
              </a:buClr>
              <a:buSzTx/>
              <a:buFontTx/>
              <a:buNone/>
              <a:tabLst/>
              <a:defRPr/>
            </a:pPr>
            <a:r>
              <a:rPr kumimoji="0" lang="en-US" sz="2800" b="1" i="0" u="none" strike="noStrike" kern="1200" cap="none" spc="0" normalizeH="0" baseline="0" noProof="0" dirty="0" smtClean="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rPr>
              <a:t>Fiscal Year 2011/2012 Details</a:t>
            </a:r>
            <a:endParaRPr kumimoji="0" lang="en-US" sz="2800" b="1" i="0" u="none" strike="noStrike" kern="1200" cap="none" spc="0" normalizeH="0" baseline="0" noProof="0" dirty="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water.ca.gov/newsroom/photo/delta/3_24_08_imagea_10_72.jpg"/>
          <p:cNvPicPr>
            <a:picLocks noChangeAspect="1" noChangeArrowheads="1"/>
          </p:cNvPicPr>
          <p:nvPr/>
        </p:nvPicPr>
        <p:blipFill>
          <a:blip r:embed="rId3" cstate="print"/>
          <a:srcRect/>
          <a:stretch>
            <a:fillRect/>
          </a:stretch>
        </p:blipFill>
        <p:spPr bwMode="auto">
          <a:xfrm>
            <a:off x="-13063" y="2581438"/>
            <a:ext cx="9170127" cy="3285962"/>
          </a:xfrm>
          <a:prstGeom prst="rect">
            <a:avLst/>
          </a:prstGeom>
          <a:ln w="3175" cap="sq">
            <a:noFill/>
            <a:prstDash val="solid"/>
            <a:miter lim="800000"/>
          </a:ln>
          <a:effectLst>
            <a:outerShdw blurRad="101600" dist="76200" dir="3600000" algn="ctr" rotWithShape="0">
              <a:schemeClr val="tx2">
                <a:lumMod val="50000"/>
              </a:schemeClr>
            </a:outerShdw>
            <a:softEdge rad="12700"/>
          </a:effectLst>
        </p:spPr>
      </p:pic>
      <p:sp>
        <p:nvSpPr>
          <p:cNvPr id="2" name="Subtitle 1"/>
          <p:cNvSpPr>
            <a:spLocks noGrp="1"/>
          </p:cNvSpPr>
          <p:nvPr>
            <p:ph type="subTitle" idx="1"/>
          </p:nvPr>
        </p:nvSpPr>
        <p:spPr>
          <a:xfrm>
            <a:off x="533400" y="4267200"/>
            <a:ext cx="3733801" cy="1371600"/>
          </a:xfrm>
        </p:spPr>
        <p:txBody>
          <a:bodyPr/>
          <a:lstStyle/>
          <a:p>
            <a:pPr>
              <a:spcBef>
                <a:spcPts val="0"/>
              </a:spcBef>
              <a:buNone/>
              <a:defRPr/>
            </a:pPr>
            <a:r>
              <a:rPr lang="en-US" altLang="ja-JP" sz="1800" b="1" dirty="0" smtClean="0">
                <a:solidFill>
                  <a:schemeClr val="bg1"/>
                </a:solidFill>
                <a:effectLst>
                  <a:outerShdw blurRad="63500" dist="63500" dir="2700000" algn="tl">
                    <a:srgbClr val="000000">
                      <a:alpha val="70000"/>
                    </a:srgbClr>
                  </a:outerShdw>
                </a:effectLst>
              </a:rPr>
              <a:t>Presented at the</a:t>
            </a:r>
          </a:p>
          <a:p>
            <a:pPr>
              <a:spcBef>
                <a:spcPts val="0"/>
              </a:spcBef>
              <a:buNone/>
              <a:defRPr/>
            </a:pPr>
            <a:r>
              <a:rPr lang="en-US" altLang="ja-JP" sz="1800" b="1" dirty="0" smtClean="0">
                <a:solidFill>
                  <a:schemeClr val="bg1"/>
                </a:solidFill>
                <a:effectLst>
                  <a:outerShdw blurRad="63500" dist="63500" dir="2700000" algn="tl">
                    <a:srgbClr val="000000">
                      <a:alpha val="70000"/>
                    </a:srgbClr>
                  </a:outerShdw>
                </a:effectLst>
              </a:rPr>
              <a:t>Central Valley Flood Protection Board</a:t>
            </a:r>
          </a:p>
          <a:p>
            <a:pPr>
              <a:spcBef>
                <a:spcPts val="0"/>
              </a:spcBef>
              <a:buNone/>
              <a:defRPr/>
            </a:pPr>
            <a:r>
              <a:rPr lang="en-US" altLang="ja-JP" sz="1800" b="1" dirty="0" smtClean="0">
                <a:solidFill>
                  <a:schemeClr val="bg1"/>
                </a:solidFill>
                <a:effectLst>
                  <a:outerShdw blurRad="63500" dist="63500" dir="2700000" algn="tl">
                    <a:srgbClr val="000000">
                      <a:alpha val="70000"/>
                    </a:srgbClr>
                  </a:outerShdw>
                </a:effectLst>
              </a:rPr>
              <a:t>Sacramento, California</a:t>
            </a:r>
          </a:p>
          <a:p>
            <a:pPr>
              <a:spcBef>
                <a:spcPts val="0"/>
              </a:spcBef>
              <a:buNone/>
              <a:defRPr/>
            </a:pPr>
            <a:endParaRPr lang="en-US" altLang="ja-JP" sz="1800" b="1" dirty="0" smtClean="0">
              <a:solidFill>
                <a:schemeClr val="bg1"/>
              </a:solidFill>
              <a:effectLst>
                <a:outerShdw blurRad="63500" dist="63500" dir="2700000" algn="tl">
                  <a:srgbClr val="000000">
                    <a:alpha val="70000"/>
                  </a:srgbClr>
                </a:outerShdw>
              </a:effectLst>
            </a:endParaRPr>
          </a:p>
          <a:p>
            <a:pPr>
              <a:spcBef>
                <a:spcPts val="0"/>
              </a:spcBef>
              <a:buNone/>
              <a:defRPr/>
            </a:pPr>
            <a:r>
              <a:rPr lang="en-US" altLang="ja-JP" sz="1800" b="1" dirty="0" smtClean="0">
                <a:solidFill>
                  <a:schemeClr val="bg1"/>
                </a:solidFill>
                <a:effectLst>
                  <a:outerShdw blurRad="63500" dist="63500" dir="2700000" algn="tl">
                    <a:srgbClr val="000000">
                      <a:alpha val="70000"/>
                    </a:srgbClr>
                  </a:outerShdw>
                </a:effectLst>
              </a:rPr>
              <a:t>September 13, 2013</a:t>
            </a:r>
          </a:p>
          <a:p>
            <a:pPr>
              <a:spcBef>
                <a:spcPts val="0"/>
              </a:spcBef>
              <a:buNone/>
              <a:defRPr/>
            </a:pPr>
            <a:endParaRPr lang="en-US" altLang="ja-JP" sz="1800" b="1" dirty="0" smtClean="0">
              <a:solidFill>
                <a:schemeClr val="bg1"/>
              </a:solidFill>
              <a:effectLst>
                <a:outerShdw blurRad="38100" dist="38100" dir="2700000" algn="tl">
                  <a:srgbClr val="000000">
                    <a:alpha val="43137"/>
                  </a:srgbClr>
                </a:outerShdw>
              </a:effectLst>
            </a:endParaRPr>
          </a:p>
          <a:p>
            <a:pPr>
              <a:spcBef>
                <a:spcPts val="0"/>
              </a:spcBef>
              <a:buNone/>
              <a:defRPr/>
            </a:pPr>
            <a:endParaRPr lang="en-US" altLang="ja-JP" sz="2400"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ctrTitle"/>
          </p:nvPr>
        </p:nvSpPr>
        <p:spPr>
          <a:xfrm>
            <a:off x="1" y="1600200"/>
            <a:ext cx="9144000" cy="914399"/>
          </a:xfrm>
        </p:spPr>
        <p:txBody>
          <a:bodyPr/>
          <a:lstStyle/>
          <a:p>
            <a:r>
              <a:rPr lang="fr-FR" sz="3200" dirty="0" smtClean="0">
                <a:effectLst>
                  <a:outerShdw blurRad="25400" dist="63500" dir="2700000" algn="tl">
                    <a:srgbClr val="000000">
                      <a:alpha val="43137"/>
                    </a:srgbClr>
                  </a:outerShdw>
                </a:effectLst>
              </a:rPr>
              <a:t>DELTA LEVEES MAINTENANCE SUBVENTIONS PROGRAM</a:t>
            </a:r>
            <a:endParaRPr lang="en-US" sz="3200" b="1" dirty="0">
              <a:ln>
                <a:noFill/>
              </a:ln>
              <a:solidFill>
                <a:schemeClr val="bg1"/>
              </a:solidFill>
              <a:effectLst>
                <a:outerShdw blurRad="25400" dist="63500" dir="2700000" algn="tl">
                  <a:srgbClr val="000000">
                    <a:alpha val="43137"/>
                  </a:srgbClr>
                </a:outerShdw>
              </a:effectLst>
              <a:latin typeface="Arial" pitchFamily="34" charset="0"/>
              <a:cs typeface="Arial" pitchFamily="34" charset="0"/>
            </a:endParaRPr>
          </a:p>
        </p:txBody>
      </p:sp>
      <p:sp>
        <p:nvSpPr>
          <p:cNvPr id="7" name="Rectangle 6"/>
          <p:cNvSpPr/>
          <p:nvPr/>
        </p:nvSpPr>
        <p:spPr>
          <a:xfrm>
            <a:off x="4572000" y="2819400"/>
            <a:ext cx="4191000" cy="609600"/>
          </a:xfrm>
          <a:prstGeom prst="rect">
            <a:avLst/>
          </a:prstGeom>
          <a:solidFill>
            <a:srgbClr val="215352">
              <a:alpha val="35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5" name="TextBox 4"/>
          <p:cNvSpPr txBox="1"/>
          <p:nvPr/>
        </p:nvSpPr>
        <p:spPr>
          <a:xfrm>
            <a:off x="4343400" y="2895600"/>
            <a:ext cx="4343400" cy="461665"/>
          </a:xfrm>
          <a:prstGeom prst="rect">
            <a:avLst/>
          </a:prstGeom>
          <a:noFill/>
        </p:spPr>
        <p:txBody>
          <a:bodyPr wrap="square" rtlCol="0">
            <a:spAutoFit/>
          </a:bodyPr>
          <a:lstStyle/>
          <a:p>
            <a:pPr algn="r">
              <a:buNone/>
              <a:defRPr/>
            </a:pPr>
            <a:r>
              <a:rPr lang="en-US" altLang="ja-JP" sz="2400" b="1" dirty="0" smtClean="0">
                <a:solidFill>
                  <a:schemeClr val="bg1"/>
                </a:solidFill>
                <a:effectLst>
                  <a:outerShdw blurRad="63500" dist="63500" dir="2700000" algn="tl">
                    <a:srgbClr val="000000">
                      <a:alpha val="83000"/>
                    </a:srgbClr>
                  </a:outerShdw>
                </a:effectLst>
                <a:latin typeface="Arial" pitchFamily="34" charset="0"/>
                <a:cs typeface="Arial" pitchFamily="34" charset="0"/>
              </a:rPr>
              <a:t>Sandi Maxwell, P.E.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Funding</a:t>
            </a:r>
            <a:endParaRPr lang="en-US" dirty="0"/>
          </a:p>
        </p:txBody>
      </p:sp>
      <p:pic>
        <p:nvPicPr>
          <p:cNvPr id="1027" name="Picture 3" descr="Z:\Photo Library\Grand\2013-06-26 Seepage Site Visit During Construction\.picasaoriginals\DSC01381.JPG"/>
          <p:cNvPicPr>
            <a:picLocks noChangeAspect="1" noChangeArrowheads="1"/>
          </p:cNvPicPr>
          <p:nvPr/>
        </p:nvPicPr>
        <p:blipFill>
          <a:blip r:embed="rId3" cstate="print"/>
          <a:srcRect l="9203" t="25551" r="12895" b="8015"/>
          <a:stretch>
            <a:fillRect/>
          </a:stretch>
        </p:blipFill>
        <p:spPr bwMode="auto">
          <a:xfrm>
            <a:off x="457200" y="4219575"/>
            <a:ext cx="8229600" cy="1543050"/>
          </a:xfrm>
          <a:prstGeom prst="rect">
            <a:avLst/>
          </a:prstGeom>
          <a:noFill/>
        </p:spPr>
      </p:pic>
      <p:sp>
        <p:nvSpPr>
          <p:cNvPr id="10" name="Text Placeholder 8"/>
          <p:cNvSpPr txBox="1">
            <a:spLocks/>
          </p:cNvSpPr>
          <p:nvPr/>
        </p:nvSpPr>
        <p:spPr bwMode="auto">
          <a:xfrm>
            <a:off x="0" y="914400"/>
            <a:ext cx="9144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477F80"/>
              </a:buClr>
              <a:buSzTx/>
              <a:buFontTx/>
              <a:buNone/>
              <a:tabLst/>
              <a:defRPr/>
            </a:pPr>
            <a:r>
              <a:rPr kumimoji="0" lang="en-US" sz="2800" b="1" i="0" u="none" strike="noStrike" kern="1200" cap="none" spc="0" normalizeH="0" baseline="0" noProof="0" dirty="0" smtClean="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rPr>
              <a:t>Maintenance Activities</a:t>
            </a:r>
            <a:r>
              <a:rPr kumimoji="0" lang="en-US" sz="2800" b="1" i="0" u="none" strike="noStrike" kern="1200" cap="none" spc="0" normalizeH="0" noProof="0" dirty="0" smtClean="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rPr>
              <a:t> FY 2011/2012</a:t>
            </a:r>
            <a:endParaRPr kumimoji="0" lang="en-US" sz="2800" b="1" i="0" u="none" strike="noStrike" kern="1200" cap="none" spc="0" normalizeH="0" baseline="0" noProof="0" dirty="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endParaRPr>
          </a:p>
        </p:txBody>
      </p:sp>
      <p:pic>
        <p:nvPicPr>
          <p:cNvPr id="11" name="Picture 10" descr="DSC00376.JPG"/>
          <p:cNvPicPr>
            <a:picLocks noChangeAspect="1"/>
          </p:cNvPicPr>
          <p:nvPr/>
        </p:nvPicPr>
        <p:blipFill>
          <a:blip r:embed="rId4" cstate="print"/>
          <a:srcRect l="32211" t="10884" r="10204" b="10204"/>
          <a:stretch>
            <a:fillRect/>
          </a:stretch>
        </p:blipFill>
        <p:spPr>
          <a:xfrm>
            <a:off x="6144986" y="1421947"/>
            <a:ext cx="2645228" cy="2718706"/>
          </a:xfrm>
          <a:prstGeom prst="rect">
            <a:avLst/>
          </a:prstGeom>
        </p:spPr>
      </p:pic>
      <p:pic>
        <p:nvPicPr>
          <p:cNvPr id="13" name="Picture 12" descr="DSC01495.JPG"/>
          <p:cNvPicPr>
            <a:picLocks noChangeAspect="1"/>
          </p:cNvPicPr>
          <p:nvPr/>
        </p:nvPicPr>
        <p:blipFill>
          <a:blip r:embed="rId5" cstate="print"/>
          <a:srcRect t="20727" b="26496"/>
          <a:stretch>
            <a:fillRect/>
          </a:stretch>
        </p:blipFill>
        <p:spPr>
          <a:xfrm>
            <a:off x="2503714" y="2769053"/>
            <a:ext cx="3526972" cy="1396094"/>
          </a:xfrm>
          <a:prstGeom prst="rect">
            <a:avLst/>
          </a:prstGeom>
        </p:spPr>
      </p:pic>
      <p:pic>
        <p:nvPicPr>
          <p:cNvPr id="1026" name="Picture 2" descr="Z:\Photo Library\Venice\2013-02-13 Subventions Inspection\DSC01654.JPG"/>
          <p:cNvPicPr>
            <a:picLocks noChangeAspect="1" noChangeArrowheads="1"/>
          </p:cNvPicPr>
          <p:nvPr/>
        </p:nvPicPr>
        <p:blipFill>
          <a:blip r:embed="rId6" cstate="print"/>
          <a:srcRect l="16393" t="32319" r="15326" b="33542"/>
          <a:stretch>
            <a:fillRect/>
          </a:stretch>
        </p:blipFill>
        <p:spPr bwMode="auto">
          <a:xfrm>
            <a:off x="2503714" y="1396093"/>
            <a:ext cx="3526972" cy="1322614"/>
          </a:xfrm>
          <a:prstGeom prst="rect">
            <a:avLst/>
          </a:prstGeom>
          <a:noFill/>
        </p:spPr>
      </p:pic>
      <p:pic>
        <p:nvPicPr>
          <p:cNvPr id="14" name="Picture 13" descr="DSC01129.JPG"/>
          <p:cNvPicPr>
            <a:picLocks noChangeAspect="1"/>
          </p:cNvPicPr>
          <p:nvPr/>
        </p:nvPicPr>
        <p:blipFill>
          <a:blip r:embed="rId7" cstate="print"/>
          <a:srcRect l="30833" t="20436" r="30000" b="10555"/>
          <a:stretch>
            <a:fillRect/>
          </a:stretch>
        </p:blipFill>
        <p:spPr>
          <a:xfrm>
            <a:off x="342900" y="1421946"/>
            <a:ext cx="2057400" cy="2718708"/>
          </a:xfrm>
          <a:prstGeom prst="rect">
            <a:avLst/>
          </a:prstGeom>
        </p:spPr>
      </p:pic>
      <p:sp>
        <p:nvSpPr>
          <p:cNvPr id="15" name="TextBox 14"/>
          <p:cNvSpPr txBox="1"/>
          <p:nvPr/>
        </p:nvSpPr>
        <p:spPr>
          <a:xfrm>
            <a:off x="304800" y="1447800"/>
            <a:ext cx="1939762" cy="292388"/>
          </a:xfrm>
          <a:prstGeom prst="rect">
            <a:avLst/>
          </a:prstGeom>
          <a:noFill/>
        </p:spPr>
        <p:txBody>
          <a:bodyPr wrap="none" rtlCol="0">
            <a:spAutoFit/>
          </a:bodyPr>
          <a:lstStyle/>
          <a:p>
            <a:r>
              <a:rPr lang="en-US" sz="1300" dirty="0" smtClean="0">
                <a:latin typeface="+mj-lt"/>
              </a:rPr>
              <a:t>Rip Rap on Upper Roberts</a:t>
            </a:r>
            <a:endParaRPr lang="en-US" sz="1300" dirty="0">
              <a:latin typeface="+mj-lt"/>
            </a:endParaRPr>
          </a:p>
        </p:txBody>
      </p:sp>
      <p:sp>
        <p:nvSpPr>
          <p:cNvPr id="16" name="TextBox 15"/>
          <p:cNvSpPr txBox="1"/>
          <p:nvPr/>
        </p:nvSpPr>
        <p:spPr>
          <a:xfrm>
            <a:off x="3962400" y="1447800"/>
            <a:ext cx="2140842" cy="292388"/>
          </a:xfrm>
          <a:prstGeom prst="rect">
            <a:avLst/>
          </a:prstGeom>
          <a:noFill/>
        </p:spPr>
        <p:txBody>
          <a:bodyPr wrap="none" rtlCol="0">
            <a:spAutoFit/>
          </a:bodyPr>
          <a:lstStyle/>
          <a:p>
            <a:r>
              <a:rPr lang="en-US" sz="1300" dirty="0" smtClean="0">
                <a:solidFill>
                  <a:schemeClr val="bg1"/>
                </a:solidFill>
                <a:latin typeface="+mj-lt"/>
              </a:rPr>
              <a:t>Toe Ditch Cleaning on Venice</a:t>
            </a:r>
            <a:endParaRPr lang="en-US" sz="1300" dirty="0">
              <a:solidFill>
                <a:schemeClr val="bg1"/>
              </a:solidFill>
              <a:latin typeface="+mj-lt"/>
            </a:endParaRPr>
          </a:p>
        </p:txBody>
      </p:sp>
      <p:sp>
        <p:nvSpPr>
          <p:cNvPr id="17" name="TextBox 16"/>
          <p:cNvSpPr txBox="1"/>
          <p:nvPr/>
        </p:nvSpPr>
        <p:spPr>
          <a:xfrm>
            <a:off x="2438400" y="3810000"/>
            <a:ext cx="2318840" cy="292388"/>
          </a:xfrm>
          <a:prstGeom prst="rect">
            <a:avLst/>
          </a:prstGeom>
          <a:noFill/>
        </p:spPr>
        <p:txBody>
          <a:bodyPr wrap="none" rtlCol="0">
            <a:spAutoFit/>
          </a:bodyPr>
          <a:lstStyle/>
          <a:p>
            <a:r>
              <a:rPr lang="en-US" sz="1300" dirty="0" smtClean="0">
                <a:latin typeface="+mj-lt"/>
              </a:rPr>
              <a:t>Encroachment raising on Bacon</a:t>
            </a:r>
            <a:endParaRPr lang="en-US" sz="1300" dirty="0">
              <a:latin typeface="+mj-lt"/>
            </a:endParaRPr>
          </a:p>
        </p:txBody>
      </p:sp>
      <p:sp>
        <p:nvSpPr>
          <p:cNvPr id="18" name="TextBox 17"/>
          <p:cNvSpPr txBox="1"/>
          <p:nvPr/>
        </p:nvSpPr>
        <p:spPr>
          <a:xfrm>
            <a:off x="7391400" y="3238100"/>
            <a:ext cx="1408527" cy="292388"/>
          </a:xfrm>
          <a:prstGeom prst="rect">
            <a:avLst/>
          </a:prstGeom>
          <a:noFill/>
        </p:spPr>
        <p:txBody>
          <a:bodyPr wrap="none" rtlCol="0">
            <a:spAutoFit/>
          </a:bodyPr>
          <a:lstStyle/>
          <a:p>
            <a:r>
              <a:rPr lang="en-US" sz="1300" dirty="0" smtClean="0">
                <a:solidFill>
                  <a:schemeClr val="bg1"/>
                </a:solidFill>
                <a:latin typeface="+mj-lt"/>
              </a:rPr>
              <a:t>Mowing on Grand</a:t>
            </a:r>
            <a:endParaRPr lang="en-US" sz="1300" dirty="0">
              <a:solidFill>
                <a:schemeClr val="bg1"/>
              </a:solidFill>
              <a:latin typeface="+mj-lt"/>
            </a:endParaRPr>
          </a:p>
        </p:txBody>
      </p:sp>
      <p:sp>
        <p:nvSpPr>
          <p:cNvPr id="19" name="TextBox 18"/>
          <p:cNvSpPr txBox="1"/>
          <p:nvPr/>
        </p:nvSpPr>
        <p:spPr>
          <a:xfrm>
            <a:off x="3585929" y="4267200"/>
            <a:ext cx="1972143" cy="292388"/>
          </a:xfrm>
          <a:prstGeom prst="rect">
            <a:avLst/>
          </a:prstGeom>
          <a:noFill/>
        </p:spPr>
        <p:txBody>
          <a:bodyPr wrap="none" rtlCol="0">
            <a:spAutoFit/>
          </a:bodyPr>
          <a:lstStyle/>
          <a:p>
            <a:r>
              <a:rPr lang="en-US" sz="1300" dirty="0" smtClean="0">
                <a:latin typeface="+mj-lt"/>
              </a:rPr>
              <a:t>Seepage Blanket on Grand</a:t>
            </a:r>
            <a:endParaRPr lang="en-US" sz="1300"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Program Funding</a:t>
            </a:r>
            <a:endParaRPr lang="en-US" sz="3000" b="1" cap="all" dirty="0">
              <a:latin typeface="Arial" pitchFamily="34" charset="0"/>
              <a:ea typeface="+mj-ea"/>
              <a:cs typeface="Arial" pitchFamily="34" charset="0"/>
            </a:endParaRPr>
          </a:p>
        </p:txBody>
      </p:sp>
      <p:sp>
        <p:nvSpPr>
          <p:cNvPr id="12" name="Content Placeholder 11"/>
          <p:cNvSpPr>
            <a:spLocks noGrp="1"/>
          </p:cNvSpPr>
          <p:nvPr>
            <p:ph idx="1"/>
          </p:nvPr>
        </p:nvSpPr>
        <p:spPr/>
        <p:txBody>
          <a:bodyPr/>
          <a:lstStyle/>
          <a:p>
            <a:r>
              <a:rPr lang="en-US" dirty="0" smtClean="0"/>
              <a:t>Approved funding - $12 million</a:t>
            </a:r>
          </a:p>
          <a:p>
            <a:r>
              <a:rPr lang="en-US" dirty="0" smtClean="0"/>
              <a:t>Source of funding – Proposition 1E</a:t>
            </a:r>
          </a:p>
          <a:p>
            <a:r>
              <a:rPr lang="en-US" dirty="0" smtClean="0"/>
              <a:t>Applications Received – 67 </a:t>
            </a:r>
          </a:p>
          <a:p>
            <a:r>
              <a:rPr lang="en-US" dirty="0" smtClean="0"/>
              <a:t>Final Claims due November 1, 2013</a:t>
            </a:r>
            <a:endParaRPr lang="en-US" dirty="0"/>
          </a:p>
        </p:txBody>
      </p:sp>
      <p:sp>
        <p:nvSpPr>
          <p:cNvPr id="9" name="Text Placeholder 8"/>
          <p:cNvSpPr>
            <a:spLocks noGrp="1"/>
          </p:cNvSpPr>
          <p:nvPr>
            <p:ph type="body" sz="quarter" idx="10"/>
          </p:nvPr>
        </p:nvSpPr>
        <p:spPr/>
        <p:txBody>
          <a:bodyPr/>
          <a:lstStyle/>
          <a:p>
            <a:pPr lvl="0">
              <a:defRPr/>
            </a:pPr>
            <a:r>
              <a:rPr lang="en-US" dirty="0" smtClean="0"/>
              <a:t>Fiscal Year 2012/2013 Details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Funding</a:t>
            </a:r>
            <a:endParaRPr lang="en-US" dirty="0"/>
          </a:p>
        </p:txBody>
      </p:sp>
      <p:pic>
        <p:nvPicPr>
          <p:cNvPr id="8" name="Picture 7" descr="Picture1.png"/>
          <p:cNvPicPr>
            <a:picLocks noChangeAspect="1"/>
          </p:cNvPicPr>
          <p:nvPr/>
        </p:nvPicPr>
        <p:blipFill>
          <a:blip r:embed="rId3" cstate="print"/>
          <a:stretch>
            <a:fillRect/>
          </a:stretch>
        </p:blipFill>
        <p:spPr>
          <a:xfrm>
            <a:off x="0" y="1066800"/>
            <a:ext cx="4596003" cy="4900779"/>
          </a:xfrm>
          <a:prstGeom prst="rect">
            <a:avLst/>
          </a:prstGeom>
        </p:spPr>
      </p:pic>
      <p:pic>
        <p:nvPicPr>
          <p:cNvPr id="9" name="Picture 8" descr="Picture2.png"/>
          <p:cNvPicPr>
            <a:picLocks noChangeAspect="1"/>
          </p:cNvPicPr>
          <p:nvPr/>
        </p:nvPicPr>
        <p:blipFill>
          <a:blip r:embed="rId4" cstate="print"/>
          <a:stretch>
            <a:fillRect/>
          </a:stretch>
        </p:blipFill>
        <p:spPr>
          <a:xfrm>
            <a:off x="4547996" y="1066800"/>
            <a:ext cx="4596003" cy="4894684"/>
          </a:xfrm>
          <a:prstGeom prst="rect">
            <a:avLst/>
          </a:prstGeom>
        </p:spPr>
      </p:pic>
      <p:sp>
        <p:nvSpPr>
          <p:cNvPr id="10" name="Text Placeholder 8"/>
          <p:cNvSpPr>
            <a:spLocks noGrp="1"/>
          </p:cNvSpPr>
          <p:nvPr>
            <p:ph type="body" sz="quarter" idx="10"/>
          </p:nvPr>
        </p:nvSpPr>
        <p:spPr>
          <a:xfrm>
            <a:off x="685800" y="1066800"/>
            <a:ext cx="3886200" cy="914400"/>
          </a:xfrm>
        </p:spPr>
        <p:txBody>
          <a:bodyPr/>
          <a:lstStyle/>
          <a:p>
            <a:pPr lvl="0">
              <a:defRPr/>
            </a:pPr>
            <a:r>
              <a:rPr lang="en-US" sz="1700" dirty="0" smtClean="0"/>
              <a:t>Application vs. Eligible Work</a:t>
            </a:r>
            <a:endParaRPr lang="en-US" sz="1700" dirty="0"/>
          </a:p>
        </p:txBody>
      </p:sp>
      <p:sp>
        <p:nvSpPr>
          <p:cNvPr id="11" name="Text Placeholder 8"/>
          <p:cNvSpPr txBox="1">
            <a:spLocks/>
          </p:cNvSpPr>
          <p:nvPr/>
        </p:nvSpPr>
        <p:spPr bwMode="auto">
          <a:xfrm>
            <a:off x="4914900" y="1066800"/>
            <a:ext cx="3886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477F80"/>
              </a:buClr>
              <a:buSzTx/>
              <a:buFontTx/>
              <a:buNone/>
              <a:tabLst/>
              <a:defRPr/>
            </a:pPr>
            <a:r>
              <a:rPr kumimoji="0" lang="en-US" sz="1700" b="1" i="0" u="none" strike="noStrike" kern="1200" cap="none" spc="0" normalizeH="0" baseline="0" noProof="0" dirty="0" smtClean="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rPr>
              <a:t>Approved Funding</a:t>
            </a:r>
            <a:r>
              <a:rPr kumimoji="0" lang="en-US" sz="1700" b="1" i="0" u="none" strike="noStrike" kern="1200" cap="none" spc="0" normalizeH="0" noProof="0" dirty="0" smtClean="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rPr>
              <a:t> </a:t>
            </a:r>
            <a:r>
              <a:rPr kumimoji="0" lang="en-US" sz="1700" b="1" i="0" u="none" strike="noStrike" kern="1200" cap="none" spc="0" normalizeH="0" baseline="0" noProof="0" dirty="0" smtClean="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rPr>
              <a:t>vs. State Reimbursement</a:t>
            </a:r>
            <a:endParaRPr kumimoji="0" lang="en-US" sz="1700" b="1" i="0" u="none" strike="noStrike" kern="1200" cap="none" spc="0" normalizeH="0" baseline="0" noProof="0" dirty="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515526"/>
          </a:xfrm>
          <a:prstGeom prst="rect">
            <a:avLst/>
          </a:prstGeom>
          <a:noFill/>
        </p:spPr>
        <p:txBody>
          <a:bodyPr wrap="square" rtlCol="0">
            <a:spAutoFit/>
          </a:bodyPr>
          <a:lstStyle/>
          <a:p>
            <a:pPr algn="ctr" eaLnBrk="0" hangingPunct="0">
              <a:lnSpc>
                <a:spcPts val="3300"/>
              </a:lnSpc>
            </a:pPr>
            <a:r>
              <a:rPr lang="en-US" sz="3000" b="1" cap="all" dirty="0" smtClean="0">
                <a:latin typeface="Arial" pitchFamily="34" charset="0"/>
                <a:ea typeface="+mj-ea"/>
                <a:cs typeface="Arial" pitchFamily="34" charset="0"/>
              </a:rPr>
              <a:t>Program Funding</a:t>
            </a:r>
            <a:endParaRPr lang="en-US" sz="3000" b="1" cap="all" dirty="0">
              <a:latin typeface="Arial" pitchFamily="34" charset="0"/>
              <a:ea typeface="+mj-ea"/>
              <a:cs typeface="Arial" pitchFamily="34" charset="0"/>
            </a:endParaRPr>
          </a:p>
        </p:txBody>
      </p:sp>
      <p:graphicFrame>
        <p:nvGraphicFramePr>
          <p:cNvPr id="10" name="Table 9"/>
          <p:cNvGraphicFramePr>
            <a:graphicFrameLocks noGrp="1"/>
          </p:cNvGraphicFramePr>
          <p:nvPr/>
        </p:nvGraphicFramePr>
        <p:xfrm>
          <a:off x="1752601" y="2362200"/>
          <a:ext cx="5638799" cy="1381760"/>
        </p:xfrm>
        <a:graphic>
          <a:graphicData uri="http://schemas.openxmlformats.org/drawingml/2006/table">
            <a:tbl>
              <a:tblPr firstRow="1" bandRow="1">
                <a:tableStyleId>{5C22544A-7EE6-4342-B048-85BDC9FD1C3A}</a:tableStyleId>
              </a:tblPr>
              <a:tblGrid>
                <a:gridCol w="1490254"/>
                <a:gridCol w="1248591"/>
                <a:gridCol w="1449977"/>
                <a:gridCol w="1449977"/>
              </a:tblGrid>
              <a:tr h="370840">
                <a:tc>
                  <a:txBody>
                    <a:bodyPr/>
                    <a:lstStyle/>
                    <a:p>
                      <a:pPr algn="ctr"/>
                      <a:r>
                        <a:rPr lang="en-US" dirty="0" smtClean="0"/>
                        <a:t>Fiscal Year</a:t>
                      </a:r>
                      <a:endParaRPr lang="en-US" dirty="0"/>
                    </a:p>
                  </a:txBody>
                  <a:tcPr anchor="b"/>
                </a:tc>
                <a:tc>
                  <a:txBody>
                    <a:bodyPr/>
                    <a:lstStyle/>
                    <a:p>
                      <a:pPr algn="ctr"/>
                      <a:r>
                        <a:rPr lang="en-US" dirty="0" smtClean="0"/>
                        <a:t>Proposed funding</a:t>
                      </a:r>
                      <a:endParaRPr lang="en-US" dirty="0"/>
                    </a:p>
                  </a:txBody>
                  <a:tcPr anchor="b"/>
                </a:tc>
                <a:tc>
                  <a:txBody>
                    <a:bodyPr/>
                    <a:lstStyle/>
                    <a:p>
                      <a:pPr algn="ctr"/>
                      <a:r>
                        <a:rPr lang="en-US" dirty="0" smtClean="0"/>
                        <a:t>Source of funding</a:t>
                      </a:r>
                      <a:endParaRPr lang="en-US" dirty="0"/>
                    </a:p>
                  </a:txBody>
                  <a:tcPr anchor="b"/>
                </a:tc>
                <a:tc>
                  <a:txBody>
                    <a:bodyPr/>
                    <a:lstStyle/>
                    <a:p>
                      <a:pPr algn="ctr"/>
                      <a:r>
                        <a:rPr lang="en-US" dirty="0" smtClean="0"/>
                        <a:t>Applications received</a:t>
                      </a:r>
                      <a:endParaRPr lang="en-US" dirty="0"/>
                    </a:p>
                  </a:txBody>
                  <a:tcPr anchor="b"/>
                </a:tc>
              </a:tr>
              <a:tr h="370840">
                <a:tc>
                  <a:txBody>
                    <a:bodyPr/>
                    <a:lstStyle/>
                    <a:p>
                      <a:pPr algn="ctr"/>
                      <a:r>
                        <a:rPr lang="en-US" dirty="0" smtClean="0"/>
                        <a:t>2013/2014</a:t>
                      </a:r>
                      <a:endParaRPr lang="en-US" dirty="0"/>
                    </a:p>
                  </a:txBody>
                  <a:tcPr/>
                </a:tc>
                <a:tc>
                  <a:txBody>
                    <a:bodyPr/>
                    <a:lstStyle/>
                    <a:p>
                      <a:pPr algn="r"/>
                      <a:r>
                        <a:rPr lang="en-US" dirty="0" smtClean="0"/>
                        <a:t>$12 million</a:t>
                      </a:r>
                      <a:endParaRPr lang="en-US" dirty="0"/>
                    </a:p>
                  </a:txBody>
                  <a:tcPr/>
                </a:tc>
                <a:tc>
                  <a:txBody>
                    <a:bodyPr/>
                    <a:lstStyle/>
                    <a:p>
                      <a:pPr algn="ctr"/>
                      <a:r>
                        <a:rPr lang="en-US" dirty="0" smtClean="0"/>
                        <a:t>Prop. 1E</a:t>
                      </a:r>
                      <a:endParaRPr lang="en-US" dirty="0"/>
                    </a:p>
                  </a:txBody>
                  <a:tcPr/>
                </a:tc>
                <a:tc>
                  <a:txBody>
                    <a:bodyPr/>
                    <a:lstStyle/>
                    <a:p>
                      <a:pPr algn="ctr"/>
                      <a:r>
                        <a:rPr lang="en-US" dirty="0" smtClean="0"/>
                        <a:t>67</a:t>
                      </a:r>
                      <a:endParaRPr lang="en-US" dirty="0"/>
                    </a:p>
                  </a:txBody>
                  <a:tcPr/>
                </a:tc>
              </a:tr>
              <a:tr h="370840">
                <a:tc gridSpan="4">
                  <a:txBody>
                    <a:bodyPr/>
                    <a:lstStyle/>
                    <a:p>
                      <a:pPr algn="ctr"/>
                      <a:r>
                        <a:rPr lang="en-US" sz="1800" kern="1200" dirty="0" smtClean="0">
                          <a:solidFill>
                            <a:schemeClr val="dk1"/>
                          </a:solidFill>
                          <a:latin typeface="+mn-lt"/>
                          <a:ea typeface="+mn-ea"/>
                          <a:cs typeface="+mn-cs"/>
                        </a:rPr>
                        <a:t>Final claims</a:t>
                      </a:r>
                      <a:r>
                        <a:rPr lang="en-US" sz="1800" kern="1200" baseline="0" dirty="0" smtClean="0">
                          <a:solidFill>
                            <a:schemeClr val="dk1"/>
                          </a:solidFill>
                          <a:latin typeface="+mn-lt"/>
                          <a:ea typeface="+mn-ea"/>
                          <a:cs typeface="+mn-cs"/>
                        </a:rPr>
                        <a:t> due November 1, 2014</a:t>
                      </a:r>
                      <a:endParaRPr lang="en-US" sz="1800" kern="1200" dirty="0" smtClean="0">
                        <a:solidFill>
                          <a:schemeClr val="dk1"/>
                        </a:solidFill>
                        <a:latin typeface="+mn-lt"/>
                        <a:ea typeface="+mn-ea"/>
                        <a:cs typeface="+mn-cs"/>
                      </a:endParaRPr>
                    </a:p>
                  </a:txBody>
                  <a:tcPr/>
                </a:tc>
                <a:tc hMerge="1">
                  <a:txBody>
                    <a:bodyPr/>
                    <a:lstStyle/>
                    <a:p>
                      <a:pPr algn="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
        <p:nvSpPr>
          <p:cNvPr id="11" name="Text Placeholder 8"/>
          <p:cNvSpPr txBox="1">
            <a:spLocks/>
          </p:cNvSpPr>
          <p:nvPr/>
        </p:nvSpPr>
        <p:spPr bwMode="auto">
          <a:xfrm>
            <a:off x="0" y="1752600"/>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rgbClr val="477F80"/>
              </a:buClr>
              <a:buSzTx/>
              <a:buFontTx/>
              <a:buNone/>
              <a:tabLst/>
              <a:defRPr/>
            </a:pPr>
            <a:r>
              <a:rPr kumimoji="0" lang="en-US" sz="2800" b="1" i="0" u="none" strike="noStrike" kern="1200" cap="none" spc="0" normalizeH="0" baseline="0" noProof="0" dirty="0" smtClean="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rPr>
              <a:t>Proposed Funding for Board Approval</a:t>
            </a:r>
            <a:endParaRPr kumimoji="0" lang="en-US" sz="2800" b="1" i="0" u="none" strike="noStrike" kern="1200" cap="none" spc="0" normalizeH="0" baseline="0" noProof="0" dirty="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n-ea"/>
              <a:cs typeface="Arial" pitchFamily="34" charset="0"/>
            </a:endParaRPr>
          </a:p>
        </p:txBody>
      </p:sp>
      <p:sp>
        <p:nvSpPr>
          <p:cNvPr id="8" name="Content Placeholder 11"/>
          <p:cNvSpPr>
            <a:spLocks noGrp="1"/>
          </p:cNvSpPr>
          <p:nvPr>
            <p:ph idx="1"/>
          </p:nvPr>
        </p:nvSpPr>
        <p:spPr>
          <a:xfrm>
            <a:off x="1676400" y="3962400"/>
            <a:ext cx="5791200" cy="1828800"/>
          </a:xfrm>
        </p:spPr>
        <p:txBody>
          <a:bodyPr/>
          <a:lstStyle/>
          <a:p>
            <a:pPr algn="ctr"/>
            <a:r>
              <a:rPr lang="en-US" dirty="0" smtClean="0"/>
              <a:t>Proposed funding decided based on past funding and through discussion with stakeholders.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smtClean="0"/>
              <a:t>Approve </a:t>
            </a:r>
            <a:r>
              <a:rPr lang="en-US" dirty="0" smtClean="0"/>
              <a:t>the funding plan in </a:t>
            </a:r>
            <a:r>
              <a:rPr lang="en-US" dirty="0" smtClean="0"/>
              <a:t>the amount of $12 million for the Delta Levees Subventions Program for fiscal year 2013/2014.</a:t>
            </a:r>
          </a:p>
          <a:p>
            <a:pPr marL="457200" indent="-457200">
              <a:buFont typeface="+mj-lt"/>
              <a:buAutoNum type="arabicPeriod"/>
            </a:pPr>
            <a:r>
              <a:rPr lang="en-US" dirty="0" smtClean="0"/>
              <a:t>Authorize </a:t>
            </a:r>
            <a:r>
              <a:rPr lang="en-US" dirty="0" err="1" smtClean="0"/>
              <a:t>DWR</a:t>
            </a:r>
            <a:r>
              <a:rPr lang="en-US" dirty="0" smtClean="0"/>
              <a:t> to proceed with preparation and circulation of the Subventions Program work agreements for signature by the Board’s Executive Officer.</a:t>
            </a:r>
          </a:p>
        </p:txBody>
      </p:sp>
      <p:sp>
        <p:nvSpPr>
          <p:cNvPr id="3" name="Text Placeholder 2"/>
          <p:cNvSpPr>
            <a:spLocks noGrp="1"/>
          </p:cNvSpPr>
          <p:nvPr>
            <p:ph type="body" sz="quarter" idx="10"/>
          </p:nvPr>
        </p:nvSpPr>
        <p:spPr>
          <a:xfrm>
            <a:off x="838200" y="1447800"/>
            <a:ext cx="8305800" cy="685800"/>
          </a:xfrm>
        </p:spPr>
        <p:txBody>
          <a:bodyPr/>
          <a:lstStyle/>
          <a:p>
            <a:pPr algn="l"/>
            <a:r>
              <a:rPr lang="en-US" dirty="0" err="1" smtClean="0"/>
              <a:t>DWR</a:t>
            </a:r>
            <a:r>
              <a:rPr lang="en-US" dirty="0" smtClean="0"/>
              <a:t> staff recommend the Board:</a:t>
            </a:r>
            <a:endParaRPr lang="en-US" dirty="0"/>
          </a:p>
        </p:txBody>
      </p:sp>
      <p:sp>
        <p:nvSpPr>
          <p:cNvPr id="4" name="Title 3"/>
          <p:cNvSpPr>
            <a:spLocks noGrp="1"/>
          </p:cNvSpPr>
          <p:nvPr>
            <p:ph type="title"/>
          </p:nvPr>
        </p:nvSpPr>
        <p:spPr/>
        <p:txBody>
          <a:bodyPr/>
          <a:lstStyle/>
          <a:p>
            <a:r>
              <a:rPr lang="en-US" dirty="0" smtClean="0"/>
              <a:t>Staff Recommendations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295400"/>
            <a:ext cx="9144000" cy="685800"/>
          </a:xfrm>
        </p:spPr>
        <p:txBody>
          <a:bodyPr/>
          <a:lstStyle/>
          <a:p>
            <a:r>
              <a:rPr lang="en-US" sz="4400" dirty="0" smtClean="0"/>
              <a:t>QUESTIONS?</a:t>
            </a:r>
            <a:endParaRPr lang="en-US" sz="4400" dirty="0"/>
          </a:p>
        </p:txBody>
      </p:sp>
      <p:pic>
        <p:nvPicPr>
          <p:cNvPr id="4" name="Picture 3" descr="0336.jpg"/>
          <p:cNvPicPr>
            <a:picLocks noChangeAspect="1"/>
          </p:cNvPicPr>
          <p:nvPr/>
        </p:nvPicPr>
        <p:blipFill>
          <a:blip r:embed="rId3" cstate="print"/>
          <a:stretch>
            <a:fillRect/>
          </a:stretch>
        </p:blipFill>
        <p:spPr>
          <a:xfrm>
            <a:off x="1752600" y="1981200"/>
            <a:ext cx="5867400" cy="3911600"/>
          </a:xfrm>
          <a:prstGeom prst="rect">
            <a:avLst/>
          </a:prstGeom>
          <a:ln w="3175" cap="sq">
            <a:noFill/>
            <a:prstDash val="solid"/>
            <a:miter lim="800000"/>
          </a:ln>
          <a:effectLst>
            <a:outerShdw blurRad="101600" dist="101600" dir="3600000" algn="ctr" rotWithShape="0">
              <a:schemeClr val="tx2">
                <a:lumMod val="50000"/>
              </a:schemeClr>
            </a:outerShdw>
            <a:softEdge rad="127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799" y="1524000"/>
            <a:ext cx="7010402" cy="4267200"/>
          </a:xfrm>
        </p:spPr>
        <p:txBody>
          <a:bodyPr/>
          <a:lstStyle/>
          <a:p>
            <a:pPr marL="457200" indent="-457200">
              <a:buFont typeface="+mj-lt"/>
              <a:buAutoNum type="arabicPeriod"/>
            </a:pPr>
            <a:r>
              <a:rPr lang="en-US" dirty="0" smtClean="0"/>
              <a:t>Subventions Program Overview</a:t>
            </a:r>
          </a:p>
          <a:p>
            <a:pPr marL="457200" indent="-457200">
              <a:buFont typeface="+mj-lt"/>
              <a:buAutoNum type="arabicPeriod"/>
            </a:pPr>
            <a:r>
              <a:rPr lang="en-US" dirty="0" smtClean="0"/>
              <a:t>Update on Recent Activities</a:t>
            </a:r>
          </a:p>
          <a:p>
            <a:pPr marL="457200" indent="-457200">
              <a:buFont typeface="+mj-lt"/>
              <a:buAutoNum type="arabicPeriod"/>
            </a:pPr>
            <a:r>
              <a:rPr lang="en-US" dirty="0" smtClean="0"/>
              <a:t>Request approval of </a:t>
            </a:r>
            <a:r>
              <a:rPr lang="en-US" dirty="0" smtClean="0"/>
              <a:t>the funding plan in </a:t>
            </a:r>
            <a:r>
              <a:rPr lang="en-US" dirty="0" smtClean="0"/>
              <a:t>the amount of $12 million for the Delta Levees Subventions Program for fiscal year 2013/2014.</a:t>
            </a:r>
          </a:p>
          <a:p>
            <a:pPr marL="457200" indent="-457200">
              <a:buFont typeface="+mj-lt"/>
              <a:buAutoNum type="arabicPeriod"/>
            </a:pPr>
            <a:r>
              <a:rPr lang="en-US" dirty="0" smtClean="0"/>
              <a:t>Request authorization for DWR to proceed with preparation and circulation of the Subventions Program work agreements for signature by the Board’s Executive Officer.</a:t>
            </a:r>
          </a:p>
        </p:txBody>
      </p:sp>
      <p:sp>
        <p:nvSpPr>
          <p:cNvPr id="4" name="Title 3"/>
          <p:cNvSpPr>
            <a:spLocks noGrp="1"/>
          </p:cNvSpPr>
          <p:nvPr>
            <p:ph type="title"/>
          </p:nvPr>
        </p:nvSpPr>
        <p:spPr/>
        <p:txBody>
          <a:bodyPr/>
          <a:lstStyle/>
          <a:p>
            <a:r>
              <a:rPr lang="en-US" dirty="0" smtClean="0"/>
              <a:t>Why are we here today?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tretch>
            <a:fillRect/>
          </a:stretch>
        </p:blipFill>
        <p:spPr bwMode="auto">
          <a:xfrm>
            <a:off x="5029200" y="1143000"/>
            <a:ext cx="3749019" cy="4684694"/>
          </a:xfrm>
          <a:prstGeom prst="rect">
            <a:avLst/>
          </a:prstGeom>
          <a:noFill/>
          <a:ln w="9525">
            <a:noFill/>
            <a:miter lim="800000"/>
            <a:headEnd/>
            <a:tailEnd/>
          </a:ln>
        </p:spPr>
      </p:pic>
      <p:sp>
        <p:nvSpPr>
          <p:cNvPr id="7" name="Title 6"/>
          <p:cNvSpPr>
            <a:spLocks noGrp="1"/>
          </p:cNvSpPr>
          <p:nvPr>
            <p:ph type="title"/>
          </p:nvPr>
        </p:nvSpPr>
        <p:spPr/>
        <p:txBody>
          <a:bodyPr/>
          <a:lstStyle/>
          <a:p>
            <a:pPr algn="ctr"/>
            <a:r>
              <a:rPr lang="en-US" dirty="0" smtClean="0"/>
              <a:t>Overview</a:t>
            </a:r>
            <a:endParaRPr lang="en-US" dirty="0"/>
          </a:p>
        </p:txBody>
      </p:sp>
      <p:pic>
        <p:nvPicPr>
          <p:cNvPr id="5124" name="Picture 4" descr="Delta-Location-Map-v2"/>
          <p:cNvPicPr>
            <a:picLocks noGrp="1" noChangeAspect="1" noChangeArrowheads="1"/>
          </p:cNvPicPr>
          <p:nvPr>
            <p:ph sz="half" idx="4294967295"/>
          </p:nvPr>
        </p:nvPicPr>
        <p:blipFill>
          <a:blip r:embed="rId4" cstate="print"/>
          <a:srcRect/>
          <a:stretch>
            <a:fillRect/>
          </a:stretch>
        </p:blipFill>
        <p:spPr>
          <a:xfrm>
            <a:off x="0" y="1371600"/>
            <a:ext cx="4038600" cy="4432300"/>
          </a:xfrm>
          <a:noFill/>
        </p:spPr>
      </p:pic>
      <p:sp>
        <p:nvSpPr>
          <p:cNvPr id="5125" name="Freeform 23"/>
          <p:cNvSpPr>
            <a:spLocks/>
          </p:cNvSpPr>
          <p:nvPr/>
        </p:nvSpPr>
        <p:spPr bwMode="auto">
          <a:xfrm>
            <a:off x="1600200" y="1143000"/>
            <a:ext cx="3429000" cy="4648200"/>
          </a:xfrm>
          <a:custGeom>
            <a:avLst/>
            <a:gdLst>
              <a:gd name="T0" fmla="*/ 0 w 10213"/>
              <a:gd name="T1" fmla="*/ 2147483647 h 14523"/>
              <a:gd name="T2" fmla="*/ 2147483647 w 10213"/>
              <a:gd name="T3" fmla="*/ 0 h 14523"/>
              <a:gd name="T4" fmla="*/ 2147483647 w 10213"/>
              <a:gd name="T5" fmla="*/ 2147483647 h 14523"/>
              <a:gd name="T6" fmla="*/ 0 w 10213"/>
              <a:gd name="T7" fmla="*/ 2147483647 h 14523"/>
              <a:gd name="T8" fmla="*/ 2147483647 w 10213"/>
              <a:gd name="T9" fmla="*/ 2147483647 h 14523"/>
              <a:gd name="T10" fmla="*/ 2147483647 w 10213"/>
              <a:gd name="T11" fmla="*/ 2147483647 h 14523"/>
              <a:gd name="T12" fmla="*/ 0 w 10213"/>
              <a:gd name="T13" fmla="*/ 2147483647 h 14523"/>
              <a:gd name="T14" fmla="*/ 0 60000 65536"/>
              <a:gd name="T15" fmla="*/ 0 60000 65536"/>
              <a:gd name="T16" fmla="*/ 0 60000 65536"/>
              <a:gd name="T17" fmla="*/ 0 60000 65536"/>
              <a:gd name="T18" fmla="*/ 0 60000 65536"/>
              <a:gd name="T19" fmla="*/ 0 60000 65536"/>
              <a:gd name="T20" fmla="*/ 0 60000 65536"/>
              <a:gd name="T21" fmla="*/ 0 w 10213"/>
              <a:gd name="T22" fmla="*/ 0 h 14523"/>
              <a:gd name="T23" fmla="*/ 10213 w 10213"/>
              <a:gd name="T24" fmla="*/ 14523 h 14523"/>
              <a:gd name="connsiteX0" fmla="*/ 0 w 10213"/>
              <a:gd name="connsiteY0" fmla="*/ 6154 h 15261"/>
              <a:gd name="connsiteX1" fmla="*/ 10188 w 10213"/>
              <a:gd name="connsiteY1" fmla="*/ 0 h 15261"/>
              <a:gd name="connsiteX2" fmla="*/ 10213 w 10213"/>
              <a:gd name="connsiteY2" fmla="*/ 15261 h 15261"/>
              <a:gd name="connsiteX3" fmla="*/ 0 w 10213"/>
              <a:gd name="connsiteY3" fmla="*/ 7877 h 15261"/>
              <a:gd name="connsiteX4" fmla="*/ 1277 w 10213"/>
              <a:gd name="connsiteY4" fmla="*/ 7877 h 15261"/>
              <a:gd name="connsiteX5" fmla="*/ 1277 w 10213"/>
              <a:gd name="connsiteY5" fmla="*/ 6154 h 15261"/>
              <a:gd name="connsiteX6" fmla="*/ 0 w 10213"/>
              <a:gd name="connsiteY6" fmla="*/ 6154 h 15261"/>
              <a:gd name="connsiteX0" fmla="*/ 0 w 10196"/>
              <a:gd name="connsiteY0" fmla="*/ 6154 h 14276"/>
              <a:gd name="connsiteX1" fmla="*/ 10188 w 10196"/>
              <a:gd name="connsiteY1" fmla="*/ 0 h 14276"/>
              <a:gd name="connsiteX2" fmla="*/ 10188 w 10196"/>
              <a:gd name="connsiteY2" fmla="*/ 14276 h 14276"/>
              <a:gd name="connsiteX3" fmla="*/ 0 w 10196"/>
              <a:gd name="connsiteY3" fmla="*/ 7877 h 14276"/>
              <a:gd name="connsiteX4" fmla="*/ 1277 w 10196"/>
              <a:gd name="connsiteY4" fmla="*/ 7877 h 14276"/>
              <a:gd name="connsiteX5" fmla="*/ 1277 w 10196"/>
              <a:gd name="connsiteY5" fmla="*/ 6154 h 14276"/>
              <a:gd name="connsiteX6" fmla="*/ 0 w 10196"/>
              <a:gd name="connsiteY6" fmla="*/ 6154 h 14276"/>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277 w 10196"/>
              <a:gd name="connsiteY4" fmla="*/ 7877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540 w 10196"/>
              <a:gd name="connsiteY5" fmla="*/ 6892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185 w 10196"/>
              <a:gd name="connsiteY6" fmla="*/ 7385 h 14523"/>
              <a:gd name="connsiteX7" fmla="*/ 1277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185 w 10196"/>
              <a:gd name="connsiteY6" fmla="*/ 7385 h 14523"/>
              <a:gd name="connsiteX7" fmla="*/ 1277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185 w 10196"/>
              <a:gd name="connsiteY6" fmla="*/ 7385 h 14523"/>
              <a:gd name="connsiteX7" fmla="*/ 1277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277 w 10196"/>
              <a:gd name="connsiteY4" fmla="*/ 6154 h 14523"/>
              <a:gd name="connsiteX5" fmla="*/ 0 w 10196"/>
              <a:gd name="connsiteY5"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395 w 10196"/>
              <a:gd name="connsiteY4" fmla="*/ 7344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277 w 10196"/>
              <a:gd name="connsiteY5" fmla="*/ 6154 h 14523"/>
              <a:gd name="connsiteX6" fmla="*/ 2211 w 10196"/>
              <a:gd name="connsiteY6" fmla="*/ 73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277 w 10196"/>
              <a:gd name="connsiteY5" fmla="*/ 6154 h 14523"/>
              <a:gd name="connsiteX6" fmla="*/ 2606 w 10196"/>
              <a:gd name="connsiteY6" fmla="*/ 7385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422 w 10196"/>
              <a:gd name="connsiteY5" fmla="*/ 6154 h 14523"/>
              <a:gd name="connsiteX6" fmla="*/ 2606 w 10196"/>
              <a:gd name="connsiteY6" fmla="*/ 7385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422 w 10196"/>
              <a:gd name="connsiteY5" fmla="*/ 6154 h 14523"/>
              <a:gd name="connsiteX6" fmla="*/ 1185 w 10196"/>
              <a:gd name="connsiteY6" fmla="*/ 7385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671 w 10196"/>
              <a:gd name="connsiteY7" fmla="*/ 6820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1185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1185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1185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385 h 14523"/>
              <a:gd name="connsiteX5" fmla="*/ 1185 w 10196"/>
              <a:gd name="connsiteY5" fmla="*/ 7385 h 14523"/>
              <a:gd name="connsiteX6" fmla="*/ 1185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185 w 10196"/>
              <a:gd name="connsiteY4" fmla="*/ 7385 h 14523"/>
              <a:gd name="connsiteX5" fmla="*/ 1185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185 w 10196"/>
              <a:gd name="connsiteY4" fmla="*/ 7877 h 14523"/>
              <a:gd name="connsiteX5" fmla="*/ 1185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185 w 10196"/>
              <a:gd name="connsiteY4" fmla="*/ 7877 h 14523"/>
              <a:gd name="connsiteX5" fmla="*/ 1185 w 10196"/>
              <a:gd name="connsiteY5" fmla="*/ 6154 h 14523"/>
              <a:gd name="connsiteX6" fmla="*/ 0 w 10196"/>
              <a:gd name="connsiteY6" fmla="*/ 6154 h 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 h="14523">
                <a:moveTo>
                  <a:pt x="0" y="6154"/>
                </a:moveTo>
                <a:lnTo>
                  <a:pt x="10188" y="0"/>
                </a:lnTo>
                <a:cubicBezTo>
                  <a:pt x="10196" y="5087"/>
                  <a:pt x="10180" y="9436"/>
                  <a:pt x="10188" y="14523"/>
                </a:cubicBezTo>
                <a:lnTo>
                  <a:pt x="0" y="7877"/>
                </a:lnTo>
                <a:lnTo>
                  <a:pt x="1185" y="7877"/>
                </a:lnTo>
                <a:lnTo>
                  <a:pt x="1185" y="6154"/>
                </a:lnTo>
                <a:lnTo>
                  <a:pt x="0" y="6154"/>
                </a:lnTo>
                <a:close/>
              </a:path>
            </a:pathLst>
          </a:custGeom>
          <a:gradFill flip="none" rotWithShape="1">
            <a:gsLst>
              <a:gs pos="28000">
                <a:schemeClr val="accent4">
                  <a:lumMod val="40000"/>
                  <a:lumOff val="60000"/>
                  <a:alpha val="27000"/>
                </a:schemeClr>
              </a:gs>
              <a:gs pos="64000">
                <a:schemeClr val="tx2">
                  <a:lumMod val="40000"/>
                  <a:lumOff val="60000"/>
                  <a:alpha val="55000"/>
                </a:schemeClr>
              </a:gs>
              <a:gs pos="100000">
                <a:schemeClr val="accent1">
                  <a:lumMod val="75000"/>
                  <a:alpha val="40000"/>
                </a:schemeClr>
              </a:gs>
            </a:gsLst>
            <a:lin ang="0" scaled="1"/>
            <a:tileRect/>
          </a:gradFill>
          <a:ln w="9525" cap="flat" cmpd="sng">
            <a:noFill/>
            <a:prstDash val="solid"/>
            <a:round/>
            <a:headEnd/>
            <a:tailEnd/>
          </a:ln>
        </p:spPr>
        <p:txBody>
          <a:bodyPr wrap="none" anchor="ctr"/>
          <a:lstStyle/>
          <a:p>
            <a:r>
              <a:rPr lang="en-US" dirty="0" smtClean="0"/>
              <a:t>    </a:t>
            </a:r>
            <a:endParaRPr lang="en-US" dirty="0"/>
          </a:p>
        </p:txBody>
      </p:sp>
      <p:sp>
        <p:nvSpPr>
          <p:cNvPr id="6" name="TextBox 5"/>
          <p:cNvSpPr txBox="1"/>
          <p:nvPr/>
        </p:nvSpPr>
        <p:spPr>
          <a:xfrm>
            <a:off x="304800" y="1066800"/>
            <a:ext cx="3581400" cy="584775"/>
          </a:xfrm>
          <a:prstGeom prst="rect">
            <a:avLst/>
          </a:prstGeom>
          <a:noFill/>
        </p:spPr>
        <p:txBody>
          <a:bodyPr wrap="square" rtlCol="0">
            <a:spAutoFit/>
          </a:bodyPr>
          <a:lstStyle/>
          <a:p>
            <a:r>
              <a:rPr lang="en-US" sz="3200" b="1" dirty="0" smtClean="0">
                <a:solidFill>
                  <a:schemeClr val="bg1">
                    <a:lumMod val="95000"/>
                  </a:schemeClr>
                </a:solidFill>
                <a:effectLst>
                  <a:outerShdw blurRad="25400" dist="63500" dir="2700000" algn="ctr" rotWithShape="0">
                    <a:schemeClr val="tx1">
                      <a:alpha val="43000"/>
                    </a:schemeClr>
                  </a:outerShdw>
                </a:effectLst>
                <a:latin typeface="+mn-lt"/>
                <a:cs typeface="Tahoma" pitchFamily="34" charset="0"/>
              </a:rPr>
              <a:t>Helping the Delta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1000"/>
                                        <p:tgtEl>
                                          <p:spTgt spid="5125"/>
                                        </p:tgtEl>
                                      </p:cBhvr>
                                    </p:animEffect>
                                  </p:childTnLst>
                                </p:cTn>
                              </p:par>
                            </p:childTnLst>
                          </p:cTn>
                        </p:par>
                        <p:par>
                          <p:cTn id="8" fill="hold">
                            <p:stCondLst>
                              <p:cond delay="1000"/>
                            </p:stCondLst>
                            <p:childTnLst>
                              <p:par>
                                <p:cTn id="9" presetID="10" presetClass="entr" presetSubtype="0" fill="hold" nodeType="afterEffect">
                                  <p:stCondLst>
                                    <p:cond delay="0"/>
                                  </p:stCondLst>
                                  <p:iterate type="lt">
                                    <p:tmPct val="0"/>
                                  </p:iterate>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495799" y="2895600"/>
            <a:ext cx="4494213" cy="2971800"/>
          </a:xfrm>
        </p:spPr>
        <p:txBody>
          <a:bodyPr/>
          <a:lstStyle/>
          <a:p>
            <a:pPr>
              <a:lnSpc>
                <a:spcPts val="2400"/>
              </a:lnSpc>
              <a:spcAft>
                <a:spcPts val="1200"/>
              </a:spcAft>
              <a:buClr>
                <a:schemeClr val="accent5">
                  <a:lumMod val="60000"/>
                  <a:lumOff val="40000"/>
                </a:schemeClr>
              </a:buClr>
              <a:buFont typeface="Wingdings" pitchFamily="2" charset="2"/>
              <a:buChar char="§"/>
            </a:pPr>
            <a:r>
              <a:rPr lang="en-US" sz="2000" dirty="0" smtClean="0">
                <a:solidFill>
                  <a:schemeClr val="bg1"/>
                </a:solidFill>
              </a:rPr>
              <a:t>~ </a:t>
            </a:r>
            <a:r>
              <a:rPr lang="en-US" sz="2000" b="1" dirty="0" smtClean="0">
                <a:solidFill>
                  <a:schemeClr val="bg1"/>
                </a:solidFill>
              </a:rPr>
              <a:t>738,000 Acres</a:t>
            </a:r>
          </a:p>
          <a:p>
            <a:pPr>
              <a:lnSpc>
                <a:spcPts val="2400"/>
              </a:lnSpc>
              <a:spcAft>
                <a:spcPts val="1200"/>
              </a:spcAft>
              <a:buClr>
                <a:schemeClr val="accent5">
                  <a:lumMod val="60000"/>
                  <a:lumOff val="40000"/>
                </a:schemeClr>
              </a:buClr>
              <a:buFont typeface="Wingdings" pitchFamily="2" charset="2"/>
              <a:buChar char="§"/>
            </a:pPr>
            <a:r>
              <a:rPr lang="en-US" sz="2000" b="1" dirty="0" smtClean="0">
                <a:solidFill>
                  <a:schemeClr val="bg1"/>
                </a:solidFill>
              </a:rPr>
              <a:t>~ 70 Islands/Tracts</a:t>
            </a:r>
          </a:p>
          <a:p>
            <a:pPr>
              <a:lnSpc>
                <a:spcPts val="2400"/>
              </a:lnSpc>
              <a:spcAft>
                <a:spcPts val="1200"/>
              </a:spcAft>
              <a:buClr>
                <a:schemeClr val="accent5">
                  <a:lumMod val="60000"/>
                  <a:lumOff val="40000"/>
                </a:schemeClr>
              </a:buClr>
              <a:buFont typeface="Wingdings" pitchFamily="2" charset="2"/>
              <a:buChar char="§"/>
            </a:pPr>
            <a:r>
              <a:rPr lang="en-US" sz="2000" b="1" dirty="0" smtClean="0">
                <a:solidFill>
                  <a:schemeClr val="bg1"/>
                </a:solidFill>
              </a:rPr>
              <a:t>~ 1,100 Miles of Levee</a:t>
            </a:r>
          </a:p>
          <a:p>
            <a:pPr>
              <a:lnSpc>
                <a:spcPts val="2400"/>
              </a:lnSpc>
              <a:spcAft>
                <a:spcPts val="1200"/>
              </a:spcAft>
              <a:buClr>
                <a:schemeClr val="accent5">
                  <a:lumMod val="60000"/>
                  <a:lumOff val="40000"/>
                </a:schemeClr>
              </a:buClr>
              <a:buFont typeface="Wingdings" pitchFamily="2" charset="2"/>
              <a:buChar char="§"/>
            </a:pPr>
            <a:endParaRPr lang="en-US" sz="2000" dirty="0" smtClean="0">
              <a:solidFill>
                <a:schemeClr val="bg1"/>
              </a:solidFill>
            </a:endParaRPr>
          </a:p>
        </p:txBody>
      </p:sp>
      <p:sp>
        <p:nvSpPr>
          <p:cNvPr id="7" name="Title 6"/>
          <p:cNvSpPr>
            <a:spLocks noGrp="1"/>
          </p:cNvSpPr>
          <p:nvPr>
            <p:ph type="title"/>
          </p:nvPr>
        </p:nvSpPr>
        <p:spPr/>
        <p:txBody>
          <a:bodyPr/>
          <a:lstStyle/>
          <a:p>
            <a:r>
              <a:rPr lang="en-US" dirty="0" smtClean="0"/>
              <a:t>Overview</a:t>
            </a:r>
            <a:endParaRPr lang="en-US" dirty="0"/>
          </a:p>
        </p:txBody>
      </p:sp>
      <p:pic>
        <p:nvPicPr>
          <p:cNvPr id="9" name="Content Placeholder 5" descr="3_24_08_image0088.jpg"/>
          <p:cNvPicPr>
            <a:picLocks noChangeAspect="1"/>
          </p:cNvPicPr>
          <p:nvPr/>
        </p:nvPicPr>
        <p:blipFill>
          <a:blip r:embed="rId3" cstate="print"/>
          <a:stretch>
            <a:fillRect/>
          </a:stretch>
        </p:blipFill>
        <p:spPr bwMode="auto">
          <a:xfrm>
            <a:off x="685800" y="1637608"/>
            <a:ext cx="3623118" cy="3930527"/>
          </a:xfrm>
          <a:prstGeom prst="rect">
            <a:avLst/>
          </a:prstGeom>
          <a:ln w="3175" cap="sq">
            <a:noFill/>
            <a:prstDash val="solid"/>
            <a:miter lim="800000"/>
          </a:ln>
          <a:effectLst>
            <a:outerShdw blurRad="101600" dist="101600" dir="3600000" algn="ctr" rotWithShape="0">
              <a:schemeClr val="tx2">
                <a:lumMod val="50000"/>
              </a:schemeClr>
            </a:outerShdw>
            <a:softEdge rad="12700"/>
          </a:effectLst>
        </p:spPr>
      </p:pic>
      <p:sp>
        <p:nvSpPr>
          <p:cNvPr id="10" name="Title 1"/>
          <p:cNvSpPr txBox="1">
            <a:spLocks/>
          </p:cNvSpPr>
          <p:nvPr/>
        </p:nvSpPr>
        <p:spPr bwMode="auto">
          <a:xfrm>
            <a:off x="457200" y="9144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ts val="3300"/>
              </a:lnSpc>
              <a:spcBef>
                <a:spcPct val="20000"/>
              </a:spcBef>
              <a:spcAft>
                <a:spcPct val="0"/>
              </a:spcAft>
              <a:buClrTx/>
              <a:buSzTx/>
              <a:buFontTx/>
              <a:buNone/>
              <a:tabLst/>
              <a:defRPr/>
            </a:pPr>
            <a:r>
              <a:rPr kumimoji="0" lang="en-US" sz="3000" b="1" i="0" u="none" strike="noStrike" kern="1200" cap="all" spc="0" normalizeH="0" baseline="0" noProof="0" dirty="0" smtClean="0">
                <a:ln>
                  <a:noFill/>
                </a:ln>
                <a:solidFill>
                  <a:schemeClr val="bg2">
                    <a:lumMod val="20000"/>
                    <a:lumOff val="80000"/>
                  </a:schemeClr>
                </a:solidFill>
                <a:effectLst>
                  <a:outerShdw blurRad="38100" dist="63500" dir="2700000" algn="tl">
                    <a:srgbClr val="000000">
                      <a:alpha val="43137"/>
                    </a:srgbClr>
                  </a:outerShdw>
                </a:effectLst>
                <a:uLnTx/>
                <a:uFillTx/>
                <a:latin typeface="Arial" pitchFamily="34" charset="0"/>
                <a:ea typeface="+mj-ea"/>
                <a:cs typeface="Arial" pitchFamily="34" charset="0"/>
              </a:rPr>
              <a:t>THE DELTA</a:t>
            </a:r>
          </a:p>
        </p:txBody>
      </p:sp>
      <p:sp>
        <p:nvSpPr>
          <p:cNvPr id="12" name="TextBox 11"/>
          <p:cNvSpPr txBox="1"/>
          <p:nvPr/>
        </p:nvSpPr>
        <p:spPr>
          <a:xfrm>
            <a:off x="4419600" y="1619071"/>
            <a:ext cx="4572000" cy="1200329"/>
          </a:xfrm>
          <a:prstGeom prst="rect">
            <a:avLst/>
          </a:prstGeom>
          <a:noFill/>
        </p:spPr>
        <p:txBody>
          <a:bodyPr wrap="square" rtlCol="0">
            <a:spAutoFit/>
          </a:bodyPr>
          <a:lstStyle/>
          <a:p>
            <a:pPr algn="ctr"/>
            <a:r>
              <a:rPr lang="en-US" sz="2400" b="1" dirty="0" smtClean="0">
                <a:solidFill>
                  <a:schemeClr val="bg2">
                    <a:lumMod val="20000"/>
                    <a:lumOff val="80000"/>
                  </a:schemeClr>
                </a:solidFill>
                <a:effectLst>
                  <a:outerShdw blurRad="25400" dist="63500" dir="2700000" algn="tl">
                    <a:srgbClr val="000000">
                      <a:alpha val="43137"/>
                    </a:srgbClr>
                  </a:outerShdw>
                </a:effectLst>
              </a:rPr>
              <a:t>Estuary - Network of Levees and Channels that </a:t>
            </a:r>
            <a:br>
              <a:rPr lang="en-US" sz="2400" b="1" dirty="0" smtClean="0">
                <a:solidFill>
                  <a:schemeClr val="bg2">
                    <a:lumMod val="20000"/>
                    <a:lumOff val="80000"/>
                  </a:schemeClr>
                </a:solidFill>
                <a:effectLst>
                  <a:outerShdw blurRad="25400" dist="63500" dir="2700000" algn="tl">
                    <a:srgbClr val="000000">
                      <a:alpha val="43137"/>
                    </a:srgbClr>
                  </a:outerShdw>
                </a:effectLst>
              </a:rPr>
            </a:br>
            <a:r>
              <a:rPr lang="en-US" sz="2400" b="1" dirty="0" smtClean="0">
                <a:solidFill>
                  <a:schemeClr val="bg2">
                    <a:lumMod val="20000"/>
                    <a:lumOff val="80000"/>
                  </a:schemeClr>
                </a:solidFill>
                <a:effectLst>
                  <a:outerShdw blurRad="25400" dist="63500" dir="2700000" algn="tl">
                    <a:srgbClr val="000000">
                      <a:alpha val="43137"/>
                    </a:srgbClr>
                  </a:outerShdw>
                </a:effectLst>
              </a:rPr>
              <a:t>Work Together as a System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13" name="TextBox 12"/>
          <p:cNvSpPr txBox="1"/>
          <p:nvPr/>
        </p:nvSpPr>
        <p:spPr>
          <a:xfrm>
            <a:off x="0" y="1021298"/>
            <a:ext cx="9144000" cy="502702"/>
          </a:xfrm>
          <a:prstGeom prst="rect">
            <a:avLst/>
          </a:prstGeom>
          <a:noFill/>
        </p:spPr>
        <p:txBody>
          <a:bodyPr wrap="square" rtlCol="0">
            <a:spAutoFit/>
          </a:bodyPr>
          <a:lstStyle/>
          <a:p>
            <a:pPr marL="342900" indent="-342900" eaLnBrk="0" hangingPunct="0">
              <a:lnSpc>
                <a:spcPts val="3200"/>
              </a:lnSpc>
              <a:spcBef>
                <a:spcPct val="20000"/>
              </a:spcBef>
              <a:defRPr/>
            </a:pPr>
            <a:r>
              <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   LEVEES PROTECT Urban Areas</a:t>
            </a:r>
          </a:p>
        </p:txBody>
      </p:sp>
      <p:pic>
        <p:nvPicPr>
          <p:cNvPr id="1027" name="Picture 1" descr="image001"/>
          <p:cNvPicPr>
            <a:picLocks noChangeAspect="1" noChangeArrowheads="1"/>
          </p:cNvPicPr>
          <p:nvPr/>
        </p:nvPicPr>
        <p:blipFill>
          <a:blip r:embed="rId3" cstate="print">
            <a:lum/>
          </a:blip>
          <a:srcRect l="2480" t="1593" r="1015" b="3540"/>
          <a:stretch>
            <a:fillRect/>
          </a:stretch>
        </p:blipFill>
        <p:spPr bwMode="auto">
          <a:xfrm>
            <a:off x="1143000" y="1600200"/>
            <a:ext cx="6858000" cy="4294262"/>
          </a:xfrm>
          <a:prstGeom prst="rect">
            <a:avLst/>
          </a:prstGeom>
          <a:effectLst>
            <a:outerShdw blurRad="101600" dist="101600" dir="3600000" algn="ctr" rotWithShape="0">
              <a:schemeClr val="tx2">
                <a:lumMod val="50000"/>
              </a:scheme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13" name="TextBox 12"/>
          <p:cNvSpPr txBox="1"/>
          <p:nvPr/>
        </p:nvSpPr>
        <p:spPr>
          <a:xfrm>
            <a:off x="0" y="1021298"/>
            <a:ext cx="9144000" cy="502702"/>
          </a:xfrm>
          <a:prstGeom prst="rect">
            <a:avLst/>
          </a:prstGeom>
          <a:noFill/>
        </p:spPr>
        <p:txBody>
          <a:bodyPr wrap="square" rtlCol="0">
            <a:spAutoFit/>
          </a:bodyPr>
          <a:lstStyle/>
          <a:p>
            <a:pPr marL="342900" indent="-342900" eaLnBrk="0" hangingPunct="0">
              <a:lnSpc>
                <a:spcPts val="3200"/>
              </a:lnSpc>
              <a:spcBef>
                <a:spcPct val="20000"/>
              </a:spcBef>
              <a:defRPr/>
            </a:pPr>
            <a:r>
              <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   LEVEES PROTECT </a:t>
            </a:r>
            <a:r>
              <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cs typeface="Arial" pitchFamily="34" charset="0"/>
              </a:rPr>
              <a:t>Agriculture</a:t>
            </a:r>
            <a:endPar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endParaRPr>
          </a:p>
        </p:txBody>
      </p:sp>
      <p:pic>
        <p:nvPicPr>
          <p:cNvPr id="5" name="Picture 4" descr="P7080005.JPG"/>
          <p:cNvPicPr>
            <a:picLocks noChangeAspect="1"/>
          </p:cNvPicPr>
          <p:nvPr/>
        </p:nvPicPr>
        <p:blipFill>
          <a:blip r:embed="rId3" cstate="print">
            <a:lum/>
          </a:blip>
          <a:stretch>
            <a:fillRect/>
          </a:stretch>
        </p:blipFill>
        <p:spPr>
          <a:xfrm>
            <a:off x="609600" y="1885950"/>
            <a:ext cx="5410200" cy="4057650"/>
          </a:xfrm>
          <a:prstGeom prst="rect">
            <a:avLst/>
          </a:prstGeom>
          <a:effectLst>
            <a:outerShdw blurRad="101600" dist="101600" dir="3600000" algn="ctr" rotWithShape="0">
              <a:schemeClr val="tx2">
                <a:lumMod val="50000"/>
              </a:schemeClr>
            </a:outerShdw>
          </a:effectLst>
        </p:spPr>
      </p:pic>
      <p:pic>
        <p:nvPicPr>
          <p:cNvPr id="6" name="Picture 5" descr="2009.09.Helicopter.card 1 109.jpg"/>
          <p:cNvPicPr>
            <a:picLocks noChangeAspect="1"/>
          </p:cNvPicPr>
          <p:nvPr/>
        </p:nvPicPr>
        <p:blipFill>
          <a:blip r:embed="rId4" cstate="print">
            <a:lum bright="10000"/>
          </a:blip>
          <a:srcRect t="14035" r="7895"/>
          <a:stretch>
            <a:fillRect/>
          </a:stretch>
        </p:blipFill>
        <p:spPr>
          <a:xfrm>
            <a:off x="5638800" y="1600200"/>
            <a:ext cx="2667000" cy="3733800"/>
          </a:xfrm>
          <a:prstGeom prst="rect">
            <a:avLst/>
          </a:prstGeom>
          <a:effectLst>
            <a:outerShdw blurRad="101600" dist="101600" dir="3600000" algn="ctr" rotWithShape="0">
              <a:schemeClr val="tx2">
                <a:lumMod val="50000"/>
              </a:scheme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13" name="TextBox 12"/>
          <p:cNvSpPr txBox="1"/>
          <p:nvPr/>
        </p:nvSpPr>
        <p:spPr>
          <a:xfrm>
            <a:off x="0" y="1021298"/>
            <a:ext cx="9144000" cy="502702"/>
          </a:xfrm>
          <a:prstGeom prst="rect">
            <a:avLst/>
          </a:prstGeom>
          <a:noFill/>
        </p:spPr>
        <p:txBody>
          <a:bodyPr wrap="square" rtlCol="0">
            <a:spAutoFit/>
          </a:bodyPr>
          <a:lstStyle/>
          <a:p>
            <a:pPr marL="342900" indent="-342900" eaLnBrk="0" hangingPunct="0">
              <a:lnSpc>
                <a:spcPts val="3200"/>
              </a:lnSpc>
              <a:spcBef>
                <a:spcPct val="20000"/>
              </a:spcBef>
              <a:defRPr/>
            </a:pPr>
            <a:r>
              <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   LEVEES PROTECT </a:t>
            </a:r>
            <a:r>
              <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cs typeface="Arial" pitchFamily="34" charset="0"/>
              </a:rPr>
              <a:t>INFRASTRUCTURE</a:t>
            </a:r>
            <a:endPar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endParaRPr>
          </a:p>
        </p:txBody>
      </p:sp>
      <p:pic>
        <p:nvPicPr>
          <p:cNvPr id="8" name="Picture 7" descr="DSC00867.JPG"/>
          <p:cNvPicPr>
            <a:picLocks noChangeAspect="1"/>
          </p:cNvPicPr>
          <p:nvPr/>
        </p:nvPicPr>
        <p:blipFill>
          <a:blip r:embed="rId3" cstate="print"/>
          <a:srcRect t="22916"/>
          <a:stretch>
            <a:fillRect/>
          </a:stretch>
        </p:blipFill>
        <p:spPr>
          <a:xfrm>
            <a:off x="304800" y="2895600"/>
            <a:ext cx="4876800" cy="2819400"/>
          </a:xfrm>
          <a:prstGeom prst="rect">
            <a:avLst/>
          </a:prstGeom>
          <a:ln w="3175" cap="sq">
            <a:noFill/>
            <a:prstDash val="solid"/>
            <a:miter lim="800000"/>
          </a:ln>
          <a:effectLst>
            <a:outerShdw blurRad="101600" dist="101600" dir="3600000" algn="ctr" rotWithShape="0">
              <a:schemeClr val="tx2">
                <a:lumMod val="50000"/>
              </a:schemeClr>
            </a:outerShdw>
            <a:softEdge rad="12700"/>
          </a:effectLst>
        </p:spPr>
      </p:pic>
      <p:pic>
        <p:nvPicPr>
          <p:cNvPr id="10" name="Picture 9" descr="Delta12.jpg"/>
          <p:cNvPicPr>
            <a:picLocks noGrp="1" noChangeAspect="1"/>
          </p:cNvPicPr>
          <p:nvPr isPhoto="1"/>
        </p:nvPicPr>
        <p:blipFill>
          <a:blip r:embed="rId4" cstate="print"/>
          <a:srcRect r="904" b="70903"/>
          <a:stretch>
            <a:fillRect/>
          </a:stretch>
        </p:blipFill>
        <p:spPr>
          <a:xfrm>
            <a:off x="1066800" y="1524000"/>
            <a:ext cx="6918990" cy="1524000"/>
          </a:xfrm>
          <a:prstGeom prst="rect">
            <a:avLst/>
          </a:prstGeom>
          <a:ln w="3175" cap="sq">
            <a:noFill/>
            <a:prstDash val="solid"/>
            <a:miter lim="800000"/>
          </a:ln>
          <a:effectLst>
            <a:outerShdw blurRad="101600" dist="101600" dir="3600000" algn="ctr" rotWithShape="0">
              <a:schemeClr val="tx2">
                <a:lumMod val="50000"/>
              </a:schemeClr>
            </a:outerShdw>
            <a:softEdge rad="12700"/>
          </a:effectLst>
        </p:spPr>
      </p:pic>
      <p:pic>
        <p:nvPicPr>
          <p:cNvPr id="9" name="Picture 8" descr="Delta Cross Channel.jpg"/>
          <p:cNvPicPr>
            <a:picLocks noChangeAspect="1"/>
          </p:cNvPicPr>
          <p:nvPr/>
        </p:nvPicPr>
        <p:blipFill>
          <a:blip r:embed="rId5" cstate="print"/>
          <a:srcRect t="1871" b="4034"/>
          <a:stretch>
            <a:fillRect/>
          </a:stretch>
        </p:blipFill>
        <p:spPr>
          <a:xfrm>
            <a:off x="5181600" y="2438400"/>
            <a:ext cx="3657600" cy="3406986"/>
          </a:xfrm>
          <a:prstGeom prst="rect">
            <a:avLst/>
          </a:prstGeom>
          <a:ln w="3175" cap="sq">
            <a:noFill/>
            <a:prstDash val="solid"/>
            <a:miter lim="800000"/>
          </a:ln>
          <a:effectLst>
            <a:outerShdw blurRad="101600" dist="101600" dir="3600000" algn="ctr" rotWithShape="0">
              <a:schemeClr val="tx2">
                <a:lumMod val="50000"/>
              </a:schemeClr>
            </a:outerShdw>
            <a:softEdge rad="127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13" name="TextBox 12"/>
          <p:cNvSpPr txBox="1"/>
          <p:nvPr/>
        </p:nvSpPr>
        <p:spPr>
          <a:xfrm>
            <a:off x="0" y="1021298"/>
            <a:ext cx="9144000" cy="502702"/>
          </a:xfrm>
          <a:prstGeom prst="rect">
            <a:avLst/>
          </a:prstGeom>
          <a:noFill/>
        </p:spPr>
        <p:txBody>
          <a:bodyPr wrap="square" rtlCol="0">
            <a:spAutoFit/>
          </a:bodyPr>
          <a:lstStyle/>
          <a:p>
            <a:pPr marL="342900" indent="-342900" eaLnBrk="0" hangingPunct="0">
              <a:lnSpc>
                <a:spcPts val="3200"/>
              </a:lnSpc>
              <a:spcBef>
                <a:spcPct val="20000"/>
              </a:spcBef>
              <a:defRPr/>
            </a:pPr>
            <a:r>
              <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rPr>
              <a:t>   LEVEES PROTECT </a:t>
            </a:r>
            <a:r>
              <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cs typeface="Arial" pitchFamily="34" charset="0"/>
              </a:rPr>
              <a:t>Transportation</a:t>
            </a:r>
            <a:endParaRPr lang="en-US" sz="3600" b="1" cap="all" dirty="0" smtClean="0">
              <a:solidFill>
                <a:schemeClr val="bg2">
                  <a:lumMod val="20000"/>
                  <a:lumOff val="80000"/>
                </a:schemeClr>
              </a:solidFill>
              <a:effectLst>
                <a:outerShdw blurRad="38100" dist="63500" dir="2700000" algn="tl">
                  <a:srgbClr val="000000">
                    <a:alpha val="43137"/>
                  </a:srgbClr>
                </a:outerShdw>
              </a:effectLst>
              <a:latin typeface="Arial" pitchFamily="34" charset="0"/>
              <a:ea typeface="+mj-ea"/>
              <a:cs typeface="Arial" pitchFamily="34" charset="0"/>
            </a:endParaRPr>
          </a:p>
        </p:txBody>
      </p:sp>
      <p:pic>
        <p:nvPicPr>
          <p:cNvPr id="9" name="Picture 8" descr="Photo2.jpg"/>
          <p:cNvPicPr>
            <a:picLocks noChangeAspect="1"/>
          </p:cNvPicPr>
          <p:nvPr/>
        </p:nvPicPr>
        <p:blipFill>
          <a:blip r:embed="rId3" cstate="print">
            <a:lum/>
          </a:blip>
          <a:stretch>
            <a:fillRect/>
          </a:stretch>
        </p:blipFill>
        <p:spPr>
          <a:xfrm>
            <a:off x="3048000" y="1548222"/>
            <a:ext cx="5364095" cy="4014378"/>
          </a:xfrm>
          <a:prstGeom prst="rect">
            <a:avLst/>
          </a:prstGeom>
          <a:effectLst>
            <a:outerShdw blurRad="101600" dist="101600" dir="3600000" algn="ctr" rotWithShape="0">
              <a:schemeClr val="tx2">
                <a:lumMod val="50000"/>
              </a:schemeClr>
            </a:outerShdw>
          </a:effectLst>
        </p:spPr>
      </p:pic>
      <p:pic>
        <p:nvPicPr>
          <p:cNvPr id="8" name="Picture 7" descr="DSC_0063.JPG"/>
          <p:cNvPicPr>
            <a:picLocks noChangeAspect="1"/>
          </p:cNvPicPr>
          <p:nvPr/>
        </p:nvPicPr>
        <p:blipFill>
          <a:blip r:embed="rId4" cstate="print">
            <a:lum/>
          </a:blip>
          <a:srcRect t="28020" r="28215" b="8613"/>
          <a:stretch>
            <a:fillRect/>
          </a:stretch>
        </p:blipFill>
        <p:spPr>
          <a:xfrm>
            <a:off x="1066800" y="1791418"/>
            <a:ext cx="3124200" cy="4152182"/>
          </a:xfrm>
          <a:prstGeom prst="rect">
            <a:avLst/>
          </a:prstGeom>
          <a:effectLst>
            <a:outerShdw blurRad="101600" dist="101600" dir="3600000" algn="ctr" rotWithShape="0">
              <a:schemeClr val="tx2">
                <a:lumMod val="50000"/>
              </a:scheme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E5D57"/>
      </a:dk2>
      <a:lt2>
        <a:srgbClr val="CE8E00"/>
      </a:lt2>
      <a:accent1>
        <a:srgbClr val="477F80"/>
      </a:accent1>
      <a:accent2>
        <a:srgbClr val="FFC000"/>
      </a:accent2>
      <a:accent3>
        <a:srgbClr val="00B050"/>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30030</TotalTime>
  <Words>1882</Words>
  <Application>Microsoft Office PowerPoint</Application>
  <PresentationFormat>On-screen Show (4:3)</PresentationFormat>
  <Paragraphs>379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1_Office Theme</vt:lpstr>
      <vt:lpstr>Colors</vt:lpstr>
      <vt:lpstr>DELTA LEVEES MAINTENANCE SUBVENTIONS PROGRAM</vt:lpstr>
      <vt:lpstr>Why are we here today?</vt:lpstr>
      <vt:lpstr>Overview</vt:lpstr>
      <vt:lpstr>Overview</vt:lpstr>
      <vt:lpstr>Overview</vt:lpstr>
      <vt:lpstr>Overview</vt:lpstr>
      <vt:lpstr>Overview</vt:lpstr>
      <vt:lpstr>Overview</vt:lpstr>
      <vt:lpstr>Overview</vt:lpstr>
      <vt:lpstr>Slide 11</vt:lpstr>
      <vt:lpstr>Slide 12</vt:lpstr>
      <vt:lpstr>Slide 13</vt:lpstr>
      <vt:lpstr>Slide 14</vt:lpstr>
      <vt:lpstr>Slide 15</vt:lpstr>
      <vt:lpstr>Slide 16</vt:lpstr>
      <vt:lpstr>Slide 17</vt:lpstr>
      <vt:lpstr>Slide 18</vt:lpstr>
      <vt:lpstr>Slide 19</vt:lpstr>
      <vt:lpstr>Program Funding</vt:lpstr>
      <vt:lpstr>Slide 21</vt:lpstr>
      <vt:lpstr>Program Funding</vt:lpstr>
      <vt:lpstr>Slide 23</vt:lpstr>
      <vt:lpstr>Staff Recommendations</vt:lpstr>
      <vt:lpstr>QUESTIONS?</vt:lpstr>
    </vt:vector>
  </TitlesOfParts>
  <Company>Flood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Mikemi</dc:creator>
  <cp:lastModifiedBy>smaxwell</cp:lastModifiedBy>
  <cp:revision>1981</cp:revision>
  <dcterms:created xsi:type="dcterms:W3CDTF">2008-09-28T16:31:34Z</dcterms:created>
  <dcterms:modified xsi:type="dcterms:W3CDTF">2013-09-12T22:55:34Z</dcterms:modified>
</cp:coreProperties>
</file>