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67" r:id="rId5"/>
  </p:sldMasterIdLst>
  <p:notesMasterIdLst>
    <p:notesMasterId r:id="rId23"/>
  </p:notesMasterIdLst>
  <p:handoutMasterIdLst>
    <p:handoutMasterId r:id="rId24"/>
  </p:handoutMasterIdLst>
  <p:sldIdLst>
    <p:sldId id="1145" r:id="rId6"/>
    <p:sldId id="1193" r:id="rId7"/>
    <p:sldId id="1338" r:id="rId8"/>
    <p:sldId id="1341" r:id="rId9"/>
    <p:sldId id="1331" r:id="rId10"/>
    <p:sldId id="1333" r:id="rId11"/>
    <p:sldId id="1334" r:id="rId12"/>
    <p:sldId id="1335" r:id="rId13"/>
    <p:sldId id="1336" r:id="rId14"/>
    <p:sldId id="1337" r:id="rId15"/>
    <p:sldId id="1278" r:id="rId16"/>
    <p:sldId id="1339" r:id="rId17"/>
    <p:sldId id="1340" r:id="rId18"/>
    <p:sldId id="1332" r:id="rId19"/>
    <p:sldId id="1330" r:id="rId20"/>
    <p:sldId id="1342" r:id="rId21"/>
    <p:sldId id="1327"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nishik" initials="van" lastIdx="1" clrIdx="0"/>
  <p:cmAuthor id="1" name="Kari D Shively" initials="KDS" lastIdx="8" clrIdx="1"/>
  <p:cmAuthor id="2" name="Michael Mierzwa" initials="mdm" lastIdx="32" clrIdx="2"/>
  <p:cmAuthor id="3" name="BGettleman" initials="BG"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50021"/>
    <a:srgbClr val="0091FE"/>
    <a:srgbClr val="E7C3BF"/>
    <a:srgbClr val="CC7878"/>
    <a:srgbClr val="818975"/>
    <a:srgbClr val="3E6648"/>
    <a:srgbClr val="F6F3E6"/>
    <a:srgbClr val="C3D69B"/>
    <a:srgbClr val="FF9900"/>
    <a:srgbClr val="FF505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1" autoAdjust="0"/>
    <p:restoredTop sz="71548" autoAdjust="0"/>
  </p:normalViewPr>
  <p:slideViewPr>
    <p:cSldViewPr snapToGrid="0">
      <p:cViewPr varScale="1">
        <p:scale>
          <a:sx n="41" d="100"/>
          <a:sy n="41" d="100"/>
        </p:scale>
        <p:origin x="-1450" y="-67"/>
      </p:cViewPr>
      <p:guideLst>
        <p:guide orient="horz" pos="3714"/>
        <p:guide pos="5064"/>
      </p:guideLst>
    </p:cSldViewPr>
  </p:slideViewPr>
  <p:outlineViewPr>
    <p:cViewPr>
      <p:scale>
        <a:sx n="33" d="100"/>
        <a:sy n="33" d="100"/>
      </p:scale>
      <p:origin x="0" y="6298"/>
    </p:cViewPr>
  </p:outlineViewPr>
  <p:notesTextViewPr>
    <p:cViewPr>
      <p:scale>
        <a:sx n="100" d="100"/>
        <a:sy n="100" d="100"/>
      </p:scale>
      <p:origin x="0" y="0"/>
    </p:cViewPr>
  </p:notesTextViewPr>
  <p:sorterViewPr>
    <p:cViewPr>
      <p:scale>
        <a:sx n="70" d="100"/>
        <a:sy n="70" d="100"/>
      </p:scale>
      <p:origin x="0" y="0"/>
    </p:cViewPr>
  </p:sorterViewPr>
  <p:notesViewPr>
    <p:cSldViewPr snapToGrid="0">
      <p:cViewPr>
        <p:scale>
          <a:sx n="50" d="100"/>
          <a:sy n="50" d="100"/>
        </p:scale>
        <p:origin x="-2784" y="-230"/>
      </p:cViewPr>
      <p:guideLst>
        <p:guide orient="horz" pos="2928"/>
        <p:guide pos="220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1" name="Rectangle 3"/>
          <p:cNvSpPr>
            <a:spLocks noGrp="1" noChangeArrowheads="1"/>
          </p:cNvSpPr>
          <p:nvPr>
            <p:ph type="dt" sz="quarter" idx="1"/>
          </p:nvPr>
        </p:nvSpPr>
        <p:spPr bwMode="auto">
          <a:xfrm>
            <a:off x="3970948" y="9"/>
            <a:ext cx="3037839" cy="465139"/>
          </a:xfrm>
          <a:prstGeom prst="rect">
            <a:avLst/>
          </a:prstGeom>
          <a:noFill/>
          <a:ln w="9525">
            <a:noFill/>
            <a:miter lim="800000"/>
            <a:headEnd/>
            <a:tailEnd/>
          </a:ln>
        </p:spPr>
        <p:txBody>
          <a:bodyPr vert="horz" wrap="square" lIns="91404" tIns="45703" rIns="91404" bIns="45703" numCol="1" anchor="t" anchorCtr="0" compatLnSpc="1">
            <a:prstTxWarp prst="textNoShape">
              <a:avLst/>
            </a:prstTxWarp>
          </a:bodyPr>
          <a:lstStyle>
            <a:lvl1pPr algn="r" defTabSz="878530">
              <a:defRPr sz="1300"/>
            </a:lvl1pPr>
          </a:lstStyle>
          <a:p>
            <a:pPr>
              <a:defRPr/>
            </a:pPr>
            <a:r>
              <a:rPr lang="en-US" sz="1200" i="1" dirty="0" smtClean="0">
                <a:solidFill>
                  <a:srgbClr val="3E6648"/>
                </a:solidFill>
                <a:latin typeface="+mn-lt"/>
              </a:rPr>
              <a:t>July 12, 2013</a:t>
            </a:r>
            <a:endParaRPr lang="en-US" sz="1200" i="1" dirty="0">
              <a:solidFill>
                <a:srgbClr val="3E6648"/>
              </a:solidFill>
              <a:latin typeface="+mn-lt"/>
            </a:endParaRPr>
          </a:p>
        </p:txBody>
      </p:sp>
      <p:sp>
        <p:nvSpPr>
          <p:cNvPr id="68612" name="Rectangle 4"/>
          <p:cNvSpPr>
            <a:spLocks noGrp="1" noChangeArrowheads="1"/>
          </p:cNvSpPr>
          <p:nvPr>
            <p:ph type="ftr" sz="quarter" idx="2"/>
          </p:nvPr>
        </p:nvSpPr>
        <p:spPr bwMode="auto">
          <a:xfrm>
            <a:off x="13" y="8829688"/>
            <a:ext cx="3037839" cy="465139"/>
          </a:xfrm>
          <a:prstGeom prst="rect">
            <a:avLst/>
          </a:prstGeom>
          <a:noFill/>
          <a:ln w="9525">
            <a:noFill/>
            <a:miter lim="800000"/>
            <a:headEnd/>
            <a:tailEnd/>
          </a:ln>
        </p:spPr>
        <p:txBody>
          <a:bodyPr vert="horz" wrap="square" lIns="91404" tIns="45703" rIns="91404" bIns="45703" numCol="1" anchor="b" anchorCtr="0" compatLnSpc="1">
            <a:prstTxWarp prst="textNoShape">
              <a:avLst/>
            </a:prstTxWarp>
          </a:bodyPr>
          <a:lstStyle>
            <a:lvl1pPr defTabSz="878530">
              <a:defRPr sz="1300"/>
            </a:lvl1pPr>
          </a:lstStyle>
          <a:p>
            <a:pPr>
              <a:defRPr/>
            </a:pPr>
            <a:r>
              <a:rPr lang="en-US" sz="1200" i="1" dirty="0" smtClean="0">
                <a:solidFill>
                  <a:srgbClr val="3E6648"/>
                </a:solidFill>
                <a:latin typeface="+mn-lt"/>
              </a:rPr>
              <a:t>Central Valley Integrated Flood </a:t>
            </a:r>
            <a:br>
              <a:rPr lang="en-US" sz="1200" i="1" dirty="0" smtClean="0">
                <a:solidFill>
                  <a:srgbClr val="3E6648"/>
                </a:solidFill>
                <a:latin typeface="+mn-lt"/>
              </a:rPr>
            </a:br>
            <a:r>
              <a:rPr lang="en-US" sz="1200" i="1" dirty="0" smtClean="0">
                <a:solidFill>
                  <a:srgbClr val="3E6648"/>
                </a:solidFill>
                <a:latin typeface="+mn-lt"/>
              </a:rPr>
              <a:t>Management Study </a:t>
            </a:r>
            <a:endParaRPr lang="en-US" sz="1200" i="1" dirty="0">
              <a:solidFill>
                <a:srgbClr val="3E6648"/>
              </a:solidFill>
              <a:latin typeface="+mn-lt"/>
            </a:endParaRPr>
          </a:p>
        </p:txBody>
      </p:sp>
      <p:sp>
        <p:nvSpPr>
          <p:cNvPr id="68613" name="Rectangle 5"/>
          <p:cNvSpPr>
            <a:spLocks noGrp="1" noChangeArrowheads="1"/>
          </p:cNvSpPr>
          <p:nvPr>
            <p:ph type="sldNum" sz="quarter" idx="3"/>
          </p:nvPr>
        </p:nvSpPr>
        <p:spPr bwMode="auto">
          <a:xfrm>
            <a:off x="3970948" y="8829688"/>
            <a:ext cx="3037839" cy="465139"/>
          </a:xfrm>
          <a:prstGeom prst="rect">
            <a:avLst/>
          </a:prstGeom>
          <a:noFill/>
          <a:ln w="9525">
            <a:noFill/>
            <a:miter lim="800000"/>
            <a:headEnd/>
            <a:tailEnd/>
          </a:ln>
        </p:spPr>
        <p:txBody>
          <a:bodyPr vert="horz" wrap="square" lIns="91404" tIns="45703" rIns="91404" bIns="45703" numCol="1" anchor="b" anchorCtr="0" compatLnSpc="1">
            <a:prstTxWarp prst="textNoShape">
              <a:avLst/>
            </a:prstTxWarp>
          </a:bodyPr>
          <a:lstStyle>
            <a:lvl1pPr algn="r" defTabSz="878530">
              <a:defRPr sz="1300"/>
            </a:lvl1pPr>
          </a:lstStyle>
          <a:p>
            <a:pPr>
              <a:defRPr/>
            </a:pPr>
            <a:fld id="{59A3DCCF-F14A-4CC3-9C45-2B7E8A0E313A}" type="slidenum">
              <a:rPr lang="en-US" sz="1200" i="1">
                <a:solidFill>
                  <a:srgbClr val="3E6648"/>
                </a:solidFill>
                <a:latin typeface="+mn-lt"/>
              </a:rPr>
              <a:pPr>
                <a:defRPr/>
              </a:pPr>
              <a:t>‹#›</a:t>
            </a:fld>
            <a:endParaRPr lang="en-US" sz="1200" i="1" dirty="0">
              <a:solidFill>
                <a:srgbClr val="3E6648"/>
              </a:solidFill>
              <a:latin typeface="+mn-lt"/>
            </a:endParaRPr>
          </a:p>
        </p:txBody>
      </p:sp>
      <p:pic>
        <p:nvPicPr>
          <p:cNvPr id="6" name="Picture 5" descr="FloodSAFE logo cropped.bmp"/>
          <p:cNvPicPr/>
          <p:nvPr/>
        </p:nvPicPr>
        <p:blipFill>
          <a:blip r:embed="rId2" cstate="print">
            <a:extLst>
              <a:ext uri="{28A0092B-C50C-407E-A947-70E740481C1C}">
                <a14:useLocalDpi xmlns:a14="http://schemas.microsoft.com/office/drawing/2010/main" xmlns="" val="0"/>
              </a:ext>
            </a:extLst>
          </a:blip>
          <a:stretch>
            <a:fillRect/>
          </a:stretch>
        </p:blipFill>
        <p:spPr>
          <a:xfrm>
            <a:off x="117595" y="80720"/>
            <a:ext cx="1396606" cy="315899"/>
          </a:xfrm>
          <a:prstGeom prst="rect">
            <a:avLst/>
          </a:prstGeom>
          <a:noFill/>
          <a:ln w="9525">
            <a:noFill/>
            <a:miter lim="800000"/>
            <a:headEnd/>
            <a:tailEnd/>
          </a:ln>
        </p:spPr>
      </p:pic>
    </p:spTree>
    <p:extLst>
      <p:ext uri="{BB962C8B-B14F-4D97-AF65-F5344CB8AC3E}">
        <p14:creationId xmlns:p14="http://schemas.microsoft.com/office/powerpoint/2010/main" xmlns="" val="2471260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3" y="9"/>
            <a:ext cx="3037839" cy="465139"/>
          </a:xfrm>
          <a:prstGeom prst="rect">
            <a:avLst/>
          </a:prstGeom>
          <a:noFill/>
          <a:ln w="9525">
            <a:noFill/>
            <a:miter lim="800000"/>
            <a:headEnd/>
            <a:tailEnd/>
          </a:ln>
        </p:spPr>
        <p:txBody>
          <a:bodyPr vert="horz" wrap="square" lIns="88740" tIns="44369" rIns="88740" bIns="44369" numCol="1" anchor="t" anchorCtr="0" compatLnSpc="1">
            <a:prstTxWarp prst="textNoShape">
              <a:avLst/>
            </a:prstTxWarp>
          </a:bodyPr>
          <a:lstStyle>
            <a:lvl1pPr defTabSz="884917">
              <a:defRPr sz="1300"/>
            </a:lvl1pPr>
          </a:lstStyle>
          <a:p>
            <a:pPr>
              <a:defRPr/>
            </a:pPr>
            <a:r>
              <a:rPr lang="en-US" dirty="0" smtClean="0"/>
              <a:t>Orientation Webinar</a:t>
            </a:r>
            <a:endParaRPr lang="en-US" dirty="0"/>
          </a:p>
        </p:txBody>
      </p:sp>
      <p:sp>
        <p:nvSpPr>
          <p:cNvPr id="14339" name="Rectangle 3"/>
          <p:cNvSpPr>
            <a:spLocks noGrp="1" noChangeArrowheads="1"/>
          </p:cNvSpPr>
          <p:nvPr>
            <p:ph type="dt" idx="1"/>
          </p:nvPr>
        </p:nvSpPr>
        <p:spPr bwMode="auto">
          <a:xfrm>
            <a:off x="3970948" y="9"/>
            <a:ext cx="3037839" cy="465139"/>
          </a:xfrm>
          <a:prstGeom prst="rect">
            <a:avLst/>
          </a:prstGeom>
          <a:noFill/>
          <a:ln w="9525">
            <a:noFill/>
            <a:miter lim="800000"/>
            <a:headEnd/>
            <a:tailEnd/>
          </a:ln>
        </p:spPr>
        <p:txBody>
          <a:bodyPr vert="horz" wrap="square" lIns="88740" tIns="44369" rIns="88740" bIns="44369" numCol="1" anchor="t" anchorCtr="0" compatLnSpc="1">
            <a:prstTxWarp prst="textNoShape">
              <a:avLst/>
            </a:prstTxWarp>
          </a:bodyPr>
          <a:lstStyle>
            <a:lvl1pPr algn="r" defTabSz="884917">
              <a:defRPr sz="1300"/>
            </a:lvl1pPr>
          </a:lstStyle>
          <a:p>
            <a:pPr>
              <a:defRPr/>
            </a:pPr>
            <a:fld id="{6ADAC922-EDB8-47E6-BDD2-3D7D6C646E2C}" type="datetimeFigureOut">
              <a:rPr lang="en-US"/>
              <a:pPr>
                <a:defRPr/>
              </a:pPr>
              <a:t>7/25/2013</a:t>
            </a:fld>
            <a:endParaRPr lang="en-US" dirty="0"/>
          </a:p>
        </p:txBody>
      </p:sp>
      <p:sp>
        <p:nvSpPr>
          <p:cNvPr id="9220" name="Rectangle 4"/>
          <p:cNvSpPr>
            <a:spLocks noGrp="1" noRot="1" noChangeAspect="1" noChangeArrowheads="1" noTextEdit="1"/>
          </p:cNvSpPr>
          <p:nvPr>
            <p:ph type="sldImg" idx="2"/>
          </p:nvPr>
        </p:nvSpPr>
        <p:spPr bwMode="auto">
          <a:xfrm>
            <a:off x="1376363" y="565150"/>
            <a:ext cx="4391025" cy="3294063"/>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359230" y="4016828"/>
            <a:ext cx="6379028" cy="4931229"/>
          </a:xfrm>
          <a:prstGeom prst="rect">
            <a:avLst/>
          </a:prstGeom>
          <a:noFill/>
          <a:ln w="9525">
            <a:noFill/>
            <a:miter lim="800000"/>
            <a:headEnd/>
            <a:tailEnd/>
          </a:ln>
        </p:spPr>
        <p:txBody>
          <a:bodyPr vert="horz" wrap="square" lIns="88740" tIns="44369" rIns="88740" bIns="4436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4342" name="Rectangle 6"/>
          <p:cNvSpPr>
            <a:spLocks noGrp="1" noChangeArrowheads="1"/>
          </p:cNvSpPr>
          <p:nvPr>
            <p:ph type="ftr" sz="quarter" idx="4"/>
          </p:nvPr>
        </p:nvSpPr>
        <p:spPr bwMode="auto">
          <a:xfrm>
            <a:off x="13" y="8829688"/>
            <a:ext cx="3037839" cy="465139"/>
          </a:xfrm>
          <a:prstGeom prst="rect">
            <a:avLst/>
          </a:prstGeom>
          <a:noFill/>
          <a:ln w="9525">
            <a:noFill/>
            <a:miter lim="800000"/>
            <a:headEnd/>
            <a:tailEnd/>
          </a:ln>
        </p:spPr>
        <p:txBody>
          <a:bodyPr vert="horz" wrap="square" lIns="88740" tIns="44369" rIns="88740" bIns="44369" numCol="1" anchor="b" anchorCtr="0" compatLnSpc="1">
            <a:prstTxWarp prst="textNoShape">
              <a:avLst/>
            </a:prstTxWarp>
          </a:bodyPr>
          <a:lstStyle>
            <a:lvl1pPr defTabSz="884917">
              <a:defRPr sz="1300"/>
            </a:lvl1pPr>
          </a:lstStyle>
          <a:p>
            <a:pPr>
              <a:defRPr/>
            </a:pPr>
            <a:endParaRPr lang="en-US" dirty="0"/>
          </a:p>
        </p:txBody>
      </p:sp>
      <p:sp>
        <p:nvSpPr>
          <p:cNvPr id="14343" name="Rectangle 7"/>
          <p:cNvSpPr>
            <a:spLocks noGrp="1" noChangeArrowheads="1"/>
          </p:cNvSpPr>
          <p:nvPr>
            <p:ph type="sldNum" sz="quarter" idx="5"/>
          </p:nvPr>
        </p:nvSpPr>
        <p:spPr bwMode="auto">
          <a:xfrm>
            <a:off x="3970948" y="8829688"/>
            <a:ext cx="3037839" cy="465139"/>
          </a:xfrm>
          <a:prstGeom prst="rect">
            <a:avLst/>
          </a:prstGeom>
          <a:noFill/>
          <a:ln w="9525">
            <a:noFill/>
            <a:miter lim="800000"/>
            <a:headEnd/>
            <a:tailEnd/>
          </a:ln>
        </p:spPr>
        <p:txBody>
          <a:bodyPr vert="horz" wrap="square" lIns="88740" tIns="44369" rIns="88740" bIns="44369" numCol="1" anchor="b" anchorCtr="0" compatLnSpc="1">
            <a:prstTxWarp prst="textNoShape">
              <a:avLst/>
            </a:prstTxWarp>
          </a:bodyPr>
          <a:lstStyle>
            <a:lvl1pPr algn="r" defTabSz="884917">
              <a:defRPr sz="1300"/>
            </a:lvl1pPr>
          </a:lstStyle>
          <a:p>
            <a:pPr>
              <a:defRPr/>
            </a:pPr>
            <a:fld id="{8DF36491-83CC-4D76-AE8E-C51FEE91ACE2}" type="slidenum">
              <a:rPr lang="en-US"/>
              <a:pPr>
                <a:defRPr/>
              </a:pPr>
              <a:t>‹#›</a:t>
            </a:fld>
            <a:endParaRPr lang="en-US" dirty="0"/>
          </a:p>
        </p:txBody>
      </p:sp>
    </p:spTree>
    <p:extLst>
      <p:ext uri="{BB962C8B-B14F-4D97-AF65-F5344CB8AC3E}">
        <p14:creationId xmlns:p14="http://schemas.microsoft.com/office/powerpoint/2010/main" xmlns="" val="37402344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5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0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0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0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0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566738"/>
            <a:ext cx="4389438" cy="32924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1</a:t>
            </a:fld>
            <a:endParaRPr lang="en-US" dirty="0"/>
          </a:p>
        </p:txBody>
      </p:sp>
    </p:spTree>
    <p:extLst>
      <p:ext uri="{BB962C8B-B14F-4D97-AF65-F5344CB8AC3E}">
        <p14:creationId xmlns:p14="http://schemas.microsoft.com/office/powerpoint/2010/main" xmlns="" val="2811812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566738"/>
            <a:ext cx="4648200" cy="3486150"/>
          </a:xfrm>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2</a:t>
            </a:fld>
            <a:endParaRPr lang="en-US" dirty="0"/>
          </a:p>
        </p:txBody>
      </p:sp>
    </p:spTree>
    <p:extLst>
      <p:ext uri="{BB962C8B-B14F-4D97-AF65-F5344CB8AC3E}">
        <p14:creationId xmlns:p14="http://schemas.microsoft.com/office/powerpoint/2010/main" xmlns="" val="4105139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b="1" dirty="0" smtClean="0">
                <a:solidFill>
                  <a:srgbClr val="FF0000"/>
                </a:solidFill>
              </a:rPr>
              <a:t>You’ve been given an 11x17 handout</a:t>
            </a:r>
          </a:p>
          <a:p>
            <a:r>
              <a:rPr lang="en-US" dirty="0" smtClean="0"/>
              <a:t>Remember: today</a:t>
            </a:r>
            <a:r>
              <a:rPr lang="en-US" baseline="0" dirty="0" smtClean="0"/>
              <a:t> I’m only focusing on the BWFS</a:t>
            </a:r>
            <a:endParaRPr lang="en-US" dirty="0" smtClean="0"/>
          </a:p>
          <a:p>
            <a:r>
              <a:rPr lang="en-US" dirty="0" smtClean="0"/>
              <a:t>This graphic is</a:t>
            </a:r>
            <a:r>
              <a:rPr lang="en-US" baseline="0" dirty="0" smtClean="0"/>
              <a:t> intended to provide context to how the BWFS fit into other efforts, and show that BWFS is only one of many activities leading to the development of the 2017 CVFPP.</a:t>
            </a:r>
            <a:endParaRPr lang="en-US" dirty="0" smtClean="0"/>
          </a:p>
          <a:p>
            <a:r>
              <a:rPr lang="en-US" b="1" dirty="0" smtClean="0"/>
              <a:t>1</a:t>
            </a:r>
            <a:r>
              <a:rPr lang="en-US" b="1" baseline="30000" dirty="0" smtClean="0"/>
              <a:t>st</a:t>
            </a:r>
            <a:r>
              <a:rPr lang="en-US" b="1" dirty="0" smtClean="0"/>
              <a:t> Segment –</a:t>
            </a:r>
            <a:r>
              <a:rPr lang="en-US" b="1" baseline="0" dirty="0" smtClean="0"/>
              <a:t> Many parallel activities with different focuses.</a:t>
            </a:r>
          </a:p>
          <a:p>
            <a:r>
              <a:rPr lang="en-US" baseline="0" dirty="0" smtClean="0"/>
              <a:t>Current Focus (BWFS, CS, RFMP)</a:t>
            </a:r>
          </a:p>
          <a:p>
            <a:pPr>
              <a:buFont typeface="Arial" pitchFamily="34" charset="0"/>
              <a:buChar char="•"/>
            </a:pPr>
            <a:r>
              <a:rPr lang="en-US" baseline="0" dirty="0" smtClean="0"/>
              <a:t>  BWFS – focus on physical features</a:t>
            </a:r>
          </a:p>
          <a:p>
            <a:pPr>
              <a:buFont typeface="Arial" pitchFamily="34" charset="0"/>
              <a:buChar char="•"/>
            </a:pPr>
            <a:r>
              <a:rPr lang="en-US" baseline="0" dirty="0" smtClean="0"/>
              <a:t>  CS – focus on permitting strategies and </a:t>
            </a:r>
            <a:r>
              <a:rPr lang="en-US" baseline="0" dirty="0" err="1" smtClean="0"/>
              <a:t>Env</a:t>
            </a:r>
            <a:r>
              <a:rPr lang="en-US" baseline="0" dirty="0" smtClean="0"/>
              <a:t> Stew</a:t>
            </a:r>
          </a:p>
          <a:p>
            <a:pPr>
              <a:buFont typeface="Arial" pitchFamily="34" charset="0"/>
              <a:buChar char="•"/>
            </a:pPr>
            <a:r>
              <a:rPr lang="en-US" baseline="0" dirty="0" smtClean="0"/>
              <a:t>  RFMP – focus on local priorities and funding capacities</a:t>
            </a:r>
          </a:p>
          <a:p>
            <a:pPr>
              <a:buFont typeface="Arial" pitchFamily="34" charset="0"/>
              <a:buChar char="•"/>
            </a:pPr>
            <a:r>
              <a:rPr lang="en-US" baseline="0" dirty="0" smtClean="0"/>
              <a:t>  </a:t>
            </a:r>
            <a:r>
              <a:rPr lang="en-US" baseline="0" dirty="0" err="1" smtClean="0"/>
              <a:t>FloodSAFE</a:t>
            </a:r>
            <a:r>
              <a:rPr lang="en-US" baseline="0" dirty="0" smtClean="0"/>
              <a:t> programs:</a:t>
            </a:r>
          </a:p>
          <a:p>
            <a:pPr lvl="1">
              <a:buFont typeface="Arial" pitchFamily="34" charset="0"/>
              <a:buChar char="•"/>
            </a:pPr>
            <a:r>
              <a:rPr lang="en-US" baseline="0" dirty="0" smtClean="0"/>
              <a:t>  implement the SSIA and help refine SSIA</a:t>
            </a:r>
          </a:p>
          <a:p>
            <a:pPr lvl="1">
              <a:buFont typeface="Arial" pitchFamily="34" charset="0"/>
              <a:buChar char="•"/>
            </a:pPr>
            <a:r>
              <a:rPr lang="en-US" baseline="0" dirty="0" smtClean="0"/>
              <a:t>  develop ER and O&amp;M strategies</a:t>
            </a:r>
          </a:p>
          <a:p>
            <a:pPr lvl="1">
              <a:buFont typeface="Arial" pitchFamily="34" charset="0"/>
              <a:buChar char="•"/>
            </a:pPr>
            <a:r>
              <a:rPr lang="en-US" baseline="0" dirty="0" smtClean="0"/>
              <a:t>  formulate system management policies</a:t>
            </a:r>
          </a:p>
          <a:p>
            <a:endParaRPr lang="en-US" dirty="0" smtClean="0"/>
          </a:p>
          <a:p>
            <a:pPr>
              <a:buFont typeface="Arial" pitchFamily="34" charset="0"/>
              <a:buChar char="•"/>
            </a:pPr>
            <a:r>
              <a:rPr lang="en-US" dirty="0" smtClean="0"/>
              <a:t>  Central Valley Integrated Flood Management Study</a:t>
            </a:r>
          </a:p>
          <a:p>
            <a:pPr lvl="1"/>
            <a:r>
              <a:rPr lang="en-US" dirty="0" smtClean="0"/>
              <a:t>Watershed Study potentially leading to feasibility studies</a:t>
            </a:r>
          </a:p>
          <a:p>
            <a:pPr lvl="1"/>
            <a:r>
              <a:rPr lang="en-US" u="sng" dirty="0" smtClean="0"/>
              <a:t>Identify </a:t>
            </a:r>
            <a:r>
              <a:rPr lang="en-US" dirty="0" smtClean="0"/>
              <a:t>areas of potential </a:t>
            </a:r>
            <a:r>
              <a:rPr lang="en-US" u="sng" dirty="0" smtClean="0"/>
              <a:t>Federal interest in SSIA</a:t>
            </a:r>
            <a:r>
              <a:rPr lang="en-US" dirty="0" smtClean="0"/>
              <a:t>, with a focus on Sacramento River Basin</a:t>
            </a:r>
          </a:p>
          <a:p>
            <a:pPr lvl="1"/>
            <a:r>
              <a:rPr lang="en-US" u="sng" dirty="0" smtClean="0"/>
              <a:t>Explore implementation challenges </a:t>
            </a:r>
            <a:r>
              <a:rPr lang="en-US" dirty="0" smtClean="0"/>
              <a:t>related to permitting, crediting, and system-wide</a:t>
            </a:r>
            <a:r>
              <a:rPr lang="en-US" baseline="0" dirty="0" smtClean="0"/>
              <a:t> benefits assessment</a:t>
            </a:r>
            <a:endParaRPr lang="en-US" dirty="0" smtClean="0"/>
          </a:p>
          <a:p>
            <a:pPr defTabSz="916503">
              <a:defRPr/>
            </a:pPr>
            <a:endParaRPr lang="en-US" baseline="0" dirty="0" smtClean="0"/>
          </a:p>
          <a:p>
            <a:pPr defTabSz="916503">
              <a:defRPr/>
            </a:pPr>
            <a:r>
              <a:rPr lang="en-US" baseline="0" dirty="0" smtClean="0"/>
              <a:t>These parallel activities are important because they all contribute to developing Balanced, Multi-benefit Investments.</a:t>
            </a:r>
          </a:p>
          <a:p>
            <a:pPr defTabSz="916503">
              <a:defRPr/>
            </a:pPr>
            <a:endParaRPr lang="en-US" baseline="0" dirty="0" smtClean="0"/>
          </a:p>
          <a:p>
            <a:pPr defTabSz="916503">
              <a:defRPr/>
            </a:pPr>
            <a:r>
              <a:rPr lang="en-US" baseline="0" dirty="0" smtClean="0"/>
              <a:t>Financing Plan</a:t>
            </a:r>
          </a:p>
          <a:p>
            <a:pPr defTabSz="916503">
              <a:buFont typeface="Arial" pitchFamily="34" charset="0"/>
              <a:buChar char="•"/>
              <a:defRPr/>
            </a:pPr>
            <a:r>
              <a:rPr lang="en-US" baseline="0" dirty="0" smtClean="0"/>
              <a:t>  will require information developed in earlier phases of planning (BWFS, CS, RFMP). So, we have to get through these first, then develop financing plan.</a:t>
            </a:r>
          </a:p>
          <a:p>
            <a:pPr defTabSz="916503">
              <a:buFont typeface="Arial" pitchFamily="34" charset="0"/>
              <a:buChar char="•"/>
              <a:defRPr/>
            </a:pPr>
            <a:r>
              <a:rPr lang="en-US" baseline="0" dirty="0" smtClean="0"/>
              <a:t>  we’ll need RFMP financial plans and information on federal funding capacities</a:t>
            </a:r>
          </a:p>
          <a:p>
            <a:pPr defTabSz="916503">
              <a:buFont typeface="Arial" pitchFamily="34" charset="0"/>
              <a:buChar char="•"/>
              <a:defRPr/>
            </a:pPr>
            <a:r>
              <a:rPr lang="en-US" baseline="0" dirty="0" smtClean="0"/>
              <a:t>  currently, starting with a Framework, building towards the Plan.</a:t>
            </a:r>
          </a:p>
          <a:p>
            <a:pPr defTabSz="916503">
              <a:buFont typeface="Arial" pitchFamily="34" charset="0"/>
              <a:buChar char="•"/>
              <a:defRPr/>
            </a:pPr>
            <a:endParaRPr lang="en-US" baseline="0" dirty="0" smtClean="0"/>
          </a:p>
          <a:p>
            <a:pPr defTabSz="916503">
              <a:defRPr/>
            </a:pPr>
            <a:r>
              <a:rPr lang="en-US" baseline="0" dirty="0" smtClean="0"/>
              <a:t>Funding and Cost Sharing</a:t>
            </a:r>
          </a:p>
          <a:p>
            <a:pPr defTabSz="916503">
              <a:defRPr/>
            </a:pPr>
            <a:r>
              <a:rPr lang="en-US" baseline="0" dirty="0" smtClean="0"/>
              <a:t>Implementation</a:t>
            </a:r>
          </a:p>
          <a:p>
            <a:pPr defTabSz="916503">
              <a:buFont typeface="Arial" pitchFamily="34" charset="0"/>
              <a:buChar char="•"/>
              <a:defRPr/>
            </a:pPr>
            <a:r>
              <a:rPr lang="en-US" baseline="0" dirty="0" smtClean="0"/>
              <a:t>  We won’t necessarily wait on implementation. Near term implementation is happening and will continue and be checked against Measurable Objectives.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3</a:t>
            </a:fld>
            <a:endParaRPr lang="en-US" dirty="0"/>
          </a:p>
        </p:txBody>
      </p:sp>
    </p:spTree>
    <p:extLst>
      <p:ext uri="{BB962C8B-B14F-4D97-AF65-F5344CB8AC3E}">
        <p14:creationId xmlns:p14="http://schemas.microsoft.com/office/powerpoint/2010/main" xmlns="" val="486708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566738"/>
            <a:ext cx="4389438" cy="3292475"/>
          </a:xfrm>
        </p:spPr>
      </p:sp>
      <p:sp>
        <p:nvSpPr>
          <p:cNvPr id="3" name="Notes Placeholder 2"/>
          <p:cNvSpPr>
            <a:spLocks noGrp="1"/>
          </p:cNvSpPr>
          <p:nvPr>
            <p:ph type="body" idx="1"/>
          </p:nvPr>
        </p:nvSpPr>
        <p:spPr/>
        <p:txBody>
          <a:bodyPr/>
          <a:lstStyle/>
          <a:p>
            <a:r>
              <a:rPr lang="en-GB" sz="900" dirty="0" smtClean="0"/>
              <a:t>BWFS are one of several CVFPP implementation planning activities, and are being conducted alongside development of the Conservation Strategy (also DWR-led) and Regional Flood Management Planning (locally-led).  The two state-led efforts are identifying State interest in changes to the flood management system, while RFMP is identifying local and regional interests and priorities.  Where these planning studies overlap is where we are likely to find the strongest potential for broadly supported implementation projects.</a:t>
            </a:r>
          </a:p>
          <a:p>
            <a:r>
              <a:rPr lang="en-GB" sz="1000" b="1" dirty="0" smtClean="0"/>
              <a:t>This is the “We need to keep working together” Graphic</a:t>
            </a:r>
          </a:p>
          <a:p>
            <a:r>
              <a:rPr lang="en-GB" sz="1000" dirty="0" smtClean="0"/>
              <a:t>This Venn Diagram is looking at the scope of the 3 major CVFPP Implementation Planning efforts currently underway.</a:t>
            </a:r>
          </a:p>
          <a:p>
            <a:endParaRPr lang="en-GB" sz="1000" dirty="0" smtClean="0"/>
          </a:p>
          <a:p>
            <a:r>
              <a:rPr lang="en-GB" sz="1000" dirty="0" smtClean="0"/>
              <a:t>As you know:</a:t>
            </a:r>
          </a:p>
          <a:p>
            <a:r>
              <a:rPr lang="en-GB" sz="1000" dirty="0" smtClean="0"/>
              <a:t>CS Scope is on permitting strategies, restoration, species protection, habitat connectivity etc.</a:t>
            </a:r>
          </a:p>
          <a:p>
            <a:r>
              <a:rPr lang="en-GB" sz="1000" dirty="0" smtClean="0"/>
              <a:t>BWFS Scope is on refining physical features of the SSIA, and the State’s Interest</a:t>
            </a:r>
          </a:p>
          <a:p>
            <a:r>
              <a:rPr lang="en-GB" sz="1000" dirty="0" smtClean="0"/>
              <a:t>RFMP Scope is on defining local priorities and funding capacities</a:t>
            </a:r>
          </a:p>
          <a:p>
            <a:endParaRPr lang="en-GB" sz="1000" dirty="0" smtClean="0"/>
          </a:p>
          <a:p>
            <a:r>
              <a:rPr lang="en-GB" sz="1000" dirty="0" smtClean="0"/>
              <a:t>Given the nature of how our flood system is managed, there is obvious overlap between these efforts.</a:t>
            </a:r>
          </a:p>
          <a:p>
            <a:r>
              <a:rPr lang="en-GB" sz="1000" dirty="0" smtClean="0"/>
              <a:t>This conceptually shows variations of where those overlaps could occur.</a:t>
            </a:r>
          </a:p>
          <a:p>
            <a:endParaRPr lang="en-GB" sz="1000" dirty="0" smtClean="0"/>
          </a:p>
          <a:p>
            <a:r>
              <a:rPr lang="en-GB" sz="1000" dirty="0" smtClean="0"/>
              <a:t>Where they overlap, could represent bundled management actions with multiple benefits that meet at least some of the needs of the various interests.</a:t>
            </a:r>
          </a:p>
          <a:p>
            <a:endParaRPr lang="en-GB" sz="1000" dirty="0" smtClean="0"/>
          </a:p>
          <a:p>
            <a:r>
              <a:rPr lang="en-GB" sz="1000" dirty="0" smtClean="0"/>
              <a:t>The Middle Area represents common overlap of all 3 efforts, and we are all seeking to maximize this.</a:t>
            </a:r>
          </a:p>
          <a:p>
            <a:r>
              <a:rPr lang="en-GB" sz="1000" b="1" dirty="0" smtClean="0"/>
              <a:t>Take Away:</a:t>
            </a:r>
          </a:p>
          <a:p>
            <a:pPr>
              <a:buFont typeface="Arial" pitchFamily="34" charset="0"/>
              <a:buChar char="•"/>
            </a:pPr>
            <a:r>
              <a:rPr lang="en-GB" sz="1000" dirty="0" smtClean="0"/>
              <a:t>  The more we work together to understand each other’s perspectives and on developing bundled, multi-benefit solutions (the bigger we can get the overlap between efforts) the better chance we’ll have at gaining support and funding.</a:t>
            </a:r>
          </a:p>
          <a:p>
            <a:pPr>
              <a:buFont typeface="Arial" pitchFamily="34" charset="0"/>
              <a:buChar char="•"/>
            </a:pPr>
            <a:r>
              <a:rPr lang="en-GB" sz="1000" dirty="0" smtClean="0"/>
              <a:t>  Areas of no overlap will likely remain important to the various interests.</a:t>
            </a:r>
          </a:p>
          <a:p>
            <a:endParaRPr lang="en-GB" sz="1000" dirty="0" smtClean="0"/>
          </a:p>
          <a:p>
            <a:r>
              <a:rPr lang="en-GB" sz="1000" dirty="0" smtClean="0"/>
              <a:t>So, where are the opportunities to do this and how do we integrate the efforts?</a:t>
            </a:r>
          </a:p>
          <a:p>
            <a:pPr>
              <a:buFont typeface="Arial" pitchFamily="34" charset="0"/>
              <a:buChar char="•"/>
            </a:pPr>
            <a:r>
              <a:rPr lang="en-GB" sz="1000" dirty="0" smtClean="0"/>
              <a:t>  see next slide and 11x17 handout showing timing of planning steps to have informal discussions and share information.</a:t>
            </a:r>
          </a:p>
          <a:p>
            <a:endParaRPr lang="en-GB" sz="1000" dirty="0" smtClean="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4</a:t>
            </a:fld>
            <a:endParaRPr lang="en-US" dirty="0"/>
          </a:p>
        </p:txBody>
      </p:sp>
    </p:spTree>
    <p:extLst>
      <p:ext uri="{BB962C8B-B14F-4D97-AF65-F5344CB8AC3E}">
        <p14:creationId xmlns:p14="http://schemas.microsoft.com/office/powerpoint/2010/main" xmlns="" val="1680278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Sacramento and San Joaquin River Basins Comprehensive Study (Comprehensive Study) was initiated in February 1996 with the signing of an initial FCSA between the USACE and Reclamation Board (now Central Valley Flood Protection Board). The February 1996 FCSA expired on February 2009. The Central Valley Integrated Flood Management Study (CVIFMS) is being carried out under the same authority of the Comprehensive Study. </a:t>
            </a:r>
          </a:p>
          <a:p>
            <a:endParaRPr lang="en-US"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5</a:t>
            </a:fld>
            <a:endParaRPr lang="en-US" dirty="0"/>
          </a:p>
        </p:txBody>
      </p:sp>
    </p:spTree>
    <p:extLst>
      <p:ext uri="{BB962C8B-B14F-4D97-AF65-F5344CB8AC3E}">
        <p14:creationId xmlns:p14="http://schemas.microsoft.com/office/powerpoint/2010/main" xmlns="" val="1393774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Bypass system improvements:</a:t>
            </a:r>
          </a:p>
          <a:p>
            <a:pPr marL="165262" indent="-165262">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11</a:t>
            </a:fld>
            <a:endParaRPr lang="en-US" dirty="0"/>
          </a:p>
        </p:txBody>
      </p:sp>
    </p:spTree>
    <p:extLst>
      <p:ext uri="{BB962C8B-B14F-4D97-AF65-F5344CB8AC3E}">
        <p14:creationId xmlns:p14="http://schemas.microsoft.com/office/powerpoint/2010/main" xmlns="" val="2291042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Technical Workshop #2</a:t>
            </a:r>
            <a:r>
              <a:rPr lang="en-US" baseline="0" dirty="0" smtClean="0"/>
              <a:t> would cover</a:t>
            </a:r>
            <a:r>
              <a:rPr lang="en-US" dirty="0" smtClean="0"/>
              <a:t>:</a:t>
            </a:r>
          </a:p>
          <a:p>
            <a:endParaRPr lang="en-US" dirty="0" smtClean="0"/>
          </a:p>
          <a:p>
            <a:pPr>
              <a:buFont typeface="Arial" pitchFamily="34" charset="0"/>
              <a:buChar char="•"/>
            </a:pPr>
            <a:r>
              <a:rPr lang="en-US" dirty="0" smtClean="0"/>
              <a:t>  Application</a:t>
            </a:r>
            <a:r>
              <a:rPr lang="en-US" baseline="0" dirty="0" smtClean="0"/>
              <a:t> of tools (H&amp;H, Cl. Change, economic?, life safety?, Cons Strategy tools?)</a:t>
            </a:r>
          </a:p>
          <a:p>
            <a:pPr defTabSz="916503">
              <a:buFont typeface="Arial" pitchFamily="34" charset="0"/>
              <a:buChar char="•"/>
              <a:defRPr/>
            </a:pPr>
            <a:r>
              <a:rPr lang="en-US" baseline="0" dirty="0" smtClean="0"/>
              <a:t>  Initial Results of Technical Analyses to evaluate performance of system elements</a:t>
            </a:r>
          </a:p>
          <a:p>
            <a:endParaRPr lang="en-US" dirty="0" smtClean="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15</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Technical Workshop #2</a:t>
            </a:r>
            <a:r>
              <a:rPr lang="en-US" baseline="0" dirty="0" smtClean="0"/>
              <a:t> would cover</a:t>
            </a:r>
            <a:r>
              <a:rPr lang="en-US" dirty="0" smtClean="0"/>
              <a:t>:</a:t>
            </a:r>
          </a:p>
          <a:p>
            <a:endParaRPr lang="en-US" dirty="0" smtClean="0"/>
          </a:p>
          <a:p>
            <a:pPr>
              <a:buFont typeface="Arial" pitchFamily="34" charset="0"/>
              <a:buChar char="•"/>
            </a:pPr>
            <a:r>
              <a:rPr lang="en-US" dirty="0" smtClean="0"/>
              <a:t>  Application</a:t>
            </a:r>
            <a:r>
              <a:rPr lang="en-US" baseline="0" dirty="0" smtClean="0"/>
              <a:t> of tools (H&amp;H, Cl. Change, economic?, life safety?, Cons Strategy tools?)</a:t>
            </a:r>
          </a:p>
          <a:p>
            <a:pPr defTabSz="916503">
              <a:buFont typeface="Arial" pitchFamily="34" charset="0"/>
              <a:buChar char="•"/>
              <a:defRPr/>
            </a:pPr>
            <a:r>
              <a:rPr lang="en-US" baseline="0" dirty="0" smtClean="0"/>
              <a:t>  Initial Results of Technical Analyses to evaluate performance of system elements</a:t>
            </a:r>
          </a:p>
          <a:p>
            <a:endParaRPr lang="en-US" dirty="0" smtClean="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16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566738"/>
            <a:ext cx="4648200" cy="348615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8DF36491-83CC-4D76-AE8E-C51FEE91ACE2}" type="slidenum">
              <a:rPr lang="en-US" smtClean="0"/>
              <a:pPr>
                <a:defRPr/>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9338" y="-12700"/>
            <a:ext cx="9153338" cy="6858000"/>
          </a:xfrm>
          <a:prstGeom prst="rect">
            <a:avLst/>
          </a:prstGeom>
          <a:gradFill flip="none" rotWithShape="1">
            <a:gsLst>
              <a:gs pos="0">
                <a:srgbClr val="215352">
                  <a:alpha val="51000"/>
                </a:srgbClr>
              </a:gs>
              <a:gs pos="100000">
                <a:srgbClr val="E7A614">
                  <a:alpha val="77000"/>
                </a:srgbClr>
              </a:gs>
              <a:gs pos="80000">
                <a:schemeClr val="bg1"/>
              </a:gs>
              <a:gs pos="20000">
                <a:schemeClr val="bg1">
                  <a:alpha val="51000"/>
                </a:schemeClr>
              </a:gs>
            </a:gsLst>
            <a:lin ang="54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16" name="Picture 15" descr="DWR Logo.png"/>
          <p:cNvPicPr>
            <a:picLocks noChangeAspect="1"/>
          </p:cNvPicPr>
          <p:nvPr/>
        </p:nvPicPr>
        <p:blipFill>
          <a:blip r:embed="rId2" cstate="print"/>
          <a:stretch>
            <a:fillRect/>
          </a:stretch>
        </p:blipFill>
        <p:spPr>
          <a:xfrm>
            <a:off x="7909081" y="152399"/>
            <a:ext cx="1006319" cy="1006319"/>
          </a:xfrm>
          <a:prstGeom prst="rect">
            <a:avLst/>
          </a:prstGeom>
        </p:spPr>
      </p:pic>
      <p:pic>
        <p:nvPicPr>
          <p:cNvPr id="17" name="Picture 16" descr="FloodSafe-Logo.png"/>
          <p:cNvPicPr>
            <a:picLocks noChangeAspect="1"/>
          </p:cNvPicPr>
          <p:nvPr/>
        </p:nvPicPr>
        <p:blipFill>
          <a:blip r:embed="rId3" cstate="print"/>
          <a:stretch>
            <a:fillRect/>
          </a:stretch>
        </p:blipFill>
        <p:spPr>
          <a:xfrm>
            <a:off x="152400" y="152399"/>
            <a:ext cx="1920582" cy="815211"/>
          </a:xfrm>
          <a:prstGeom prst="rect">
            <a:avLst/>
          </a:prstGeom>
        </p:spPr>
      </p:pic>
      <p:sp>
        <p:nvSpPr>
          <p:cNvPr id="3" name="Subtitle 2"/>
          <p:cNvSpPr>
            <a:spLocks noGrp="1"/>
          </p:cNvSpPr>
          <p:nvPr>
            <p:ph type="subTitle" idx="1"/>
          </p:nvPr>
        </p:nvSpPr>
        <p:spPr>
          <a:xfrm>
            <a:off x="1539942" y="3063766"/>
            <a:ext cx="6279147" cy="2352295"/>
          </a:xfrm>
        </p:spPr>
        <p:txBody>
          <a:bodyPr/>
          <a:lstStyle>
            <a:lvl1pPr marL="0" indent="0" algn="l">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21" name="Rectangle 20"/>
          <p:cNvSpPr/>
          <p:nvPr/>
        </p:nvSpPr>
        <p:spPr>
          <a:xfrm>
            <a:off x="1493252" y="1350498"/>
            <a:ext cx="7650747" cy="1468902"/>
          </a:xfrm>
          <a:prstGeom prst="rect">
            <a:avLst/>
          </a:prstGeom>
          <a:solidFill>
            <a:srgbClr val="E7A614"/>
          </a:solidFill>
          <a:ln>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22" name="Picture 21" descr="FloodSafeGreenArt.png"/>
          <p:cNvPicPr>
            <a:picLocks noChangeAspect="1"/>
          </p:cNvPicPr>
          <p:nvPr/>
        </p:nvPicPr>
        <p:blipFill rotWithShape="1">
          <a:blip r:embed="rId4" cstate="print"/>
          <a:srcRect b="365"/>
          <a:stretch/>
        </p:blipFill>
        <p:spPr>
          <a:xfrm>
            <a:off x="-9338" y="1350498"/>
            <a:ext cx="1502591" cy="1477108"/>
          </a:xfrm>
          <a:prstGeom prst="rect">
            <a:avLst/>
          </a:prstGeom>
        </p:spPr>
      </p:pic>
      <p:sp>
        <p:nvSpPr>
          <p:cNvPr id="2" name="Title 1"/>
          <p:cNvSpPr>
            <a:spLocks noGrp="1"/>
          </p:cNvSpPr>
          <p:nvPr>
            <p:ph type="ctrTitle"/>
          </p:nvPr>
        </p:nvSpPr>
        <p:spPr>
          <a:xfrm>
            <a:off x="1493253" y="1350498"/>
            <a:ext cx="7650747" cy="1468901"/>
          </a:xfrm>
        </p:spPr>
        <p:txBody>
          <a:bodyPr anchor="b"/>
          <a:lstStyle>
            <a:lvl1pPr>
              <a:defRPr sz="4400" b="1">
                <a:solidFill>
                  <a:srgbClr val="FFFFFF"/>
                </a:solidFill>
                <a:effectLst/>
                <a:latin typeface="+mj-lt"/>
              </a:defRPr>
            </a:lvl1pPr>
          </a:lstStyle>
          <a:p>
            <a:endParaRPr lang="en-US" dirty="0"/>
          </a:p>
        </p:txBody>
      </p:sp>
      <p:pic>
        <p:nvPicPr>
          <p:cNvPr id="13" name="Picture 12" descr="Footer white.png"/>
          <p:cNvPicPr>
            <a:picLocks noChangeAspect="1"/>
          </p:cNvPicPr>
          <p:nvPr/>
        </p:nvPicPr>
        <p:blipFill>
          <a:blip r:embed="rId5" cstate="print"/>
          <a:stretch>
            <a:fillRect/>
          </a:stretch>
        </p:blipFill>
        <p:spPr>
          <a:xfrm>
            <a:off x="403421" y="6043117"/>
            <a:ext cx="8322038" cy="56719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803047" y="1176658"/>
            <a:ext cx="8103015" cy="4614542"/>
          </a:xfrm>
        </p:spPr>
        <p:txBody>
          <a:bodyPr/>
          <a:lstStyle>
            <a:lvl1pPr>
              <a:defRPr>
                <a:latin typeface="+mn-lt"/>
              </a:defRPr>
            </a:lvl1pPr>
            <a:lvl2pPr>
              <a:defRPr sz="2600">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1129868" y="381388"/>
            <a:ext cx="8023469" cy="533400"/>
          </a:xfrm>
          <a:noFill/>
          <a:ln w="9525">
            <a:noFill/>
            <a:miter lim="800000"/>
            <a:headEnd/>
            <a:tailEnd/>
          </a:ln>
        </p:spPr>
        <p:txBody>
          <a:bodyPr/>
          <a:lstStyle>
            <a:lvl1pPr algn="l" rtl="0" eaLnBrk="0" fontAlgn="base" hangingPunct="0">
              <a:spcBef>
                <a:spcPct val="0"/>
              </a:spcBef>
              <a:spcAft>
                <a:spcPct val="0"/>
              </a:spcAft>
              <a:defRPr lang="en-US" sz="3600" b="1" kern="1200" baseline="0" dirty="0">
                <a:solidFill>
                  <a:srgbClr val="FFFFFF"/>
                </a:solidFill>
                <a:latin typeface="+mj-lt"/>
                <a:ea typeface="+mj-ea"/>
                <a:cs typeface="Tahoma" pitchFamily="34" charset="0"/>
              </a:defRPr>
            </a:lvl1pPr>
          </a:lstStyle>
          <a:p>
            <a:endParaRPr lang="en-US" dirty="0"/>
          </a:p>
        </p:txBody>
      </p:sp>
      <p:sp>
        <p:nvSpPr>
          <p:cNvPr id="6" name="TextBox 5"/>
          <p:cNvSpPr txBox="1"/>
          <p:nvPr/>
        </p:nvSpPr>
        <p:spPr>
          <a:xfrm>
            <a:off x="1332574" y="6498230"/>
            <a:ext cx="776504" cy="307777"/>
          </a:xfrm>
          <a:prstGeom prst="rect">
            <a:avLst/>
          </a:prstGeom>
          <a:noFill/>
        </p:spPr>
        <p:txBody>
          <a:bodyPr wrap="square" rtlCol="0">
            <a:spAutoFit/>
          </a:bodyPr>
          <a:lstStyle/>
          <a:p>
            <a:pPr algn="ctr"/>
            <a:fld id="{110685AF-69D0-4880-957F-20F06BA68758}" type="slidenum">
              <a:rPr lang="en-US" sz="1400" smtClean="0">
                <a:latin typeface="+mn-lt"/>
              </a:rPr>
              <a:pPr algn="ctr"/>
              <a:t>‹#›</a:t>
            </a:fld>
            <a:endParaRPr lang="en-US" sz="1400" dirty="0">
              <a:latin typeface="+mn-lt"/>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1129868" y="381388"/>
            <a:ext cx="8023469" cy="533400"/>
          </a:xfrm>
          <a:noFill/>
          <a:ln w="9525">
            <a:noFill/>
            <a:miter lim="800000"/>
            <a:headEnd/>
            <a:tailEnd/>
          </a:ln>
        </p:spPr>
        <p:txBody>
          <a:bodyPr/>
          <a:lstStyle>
            <a:lvl1pPr algn="l" rtl="0" eaLnBrk="0" fontAlgn="base" hangingPunct="0">
              <a:spcBef>
                <a:spcPct val="0"/>
              </a:spcBef>
              <a:spcAft>
                <a:spcPct val="0"/>
              </a:spcAft>
              <a:defRPr lang="en-US" sz="3600" b="1" kern="1200" baseline="0" dirty="0">
                <a:solidFill>
                  <a:srgbClr val="FFFFFF"/>
                </a:solidFill>
                <a:latin typeface="+mj-lt"/>
                <a:ea typeface="+mj-ea"/>
                <a:cs typeface="Tahoma" pitchFamily="34" charset="0"/>
              </a:defRPr>
            </a:lvl1pPr>
          </a:lstStyle>
          <a:p>
            <a:endParaRPr lang="en-US" dirty="0"/>
          </a:p>
        </p:txBody>
      </p:sp>
      <p:sp>
        <p:nvSpPr>
          <p:cNvPr id="3" name="TextBox 2"/>
          <p:cNvSpPr txBox="1"/>
          <p:nvPr/>
        </p:nvSpPr>
        <p:spPr>
          <a:xfrm>
            <a:off x="1527311" y="6498232"/>
            <a:ext cx="776504" cy="307777"/>
          </a:xfrm>
          <a:prstGeom prst="rect">
            <a:avLst/>
          </a:prstGeom>
          <a:noFill/>
        </p:spPr>
        <p:txBody>
          <a:bodyPr wrap="square" rtlCol="0">
            <a:spAutoFit/>
          </a:bodyPr>
          <a:lstStyle/>
          <a:p>
            <a:fld id="{110685AF-69D0-4880-957F-20F06BA68758}" type="slidenum">
              <a:rPr lang="en-US" sz="1400" smtClean="0">
                <a:latin typeface="+mn-lt"/>
              </a:rPr>
              <a:pPr/>
              <a:t>‹#›</a:t>
            </a:fld>
            <a:endParaRPr lang="en-US" sz="1400" dirty="0">
              <a:latin typeface="+mn-lt"/>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3" name="Rectangle 2"/>
          <p:cNvSpPr/>
          <p:nvPr userDrawn="1"/>
        </p:nvSpPr>
        <p:spPr>
          <a:xfrm>
            <a:off x="0" y="0"/>
            <a:ext cx="9144000" cy="894550"/>
          </a:xfrm>
          <a:prstGeom prst="rect">
            <a:avLst/>
          </a:prstGeom>
          <a:gradFill flip="none" rotWithShape="1">
            <a:gsLst>
              <a:gs pos="0">
                <a:srgbClr val="215352">
                  <a:alpha val="51000"/>
                </a:srgbClr>
              </a:gs>
              <a:gs pos="52000">
                <a:schemeClr val="bg1"/>
              </a:gs>
            </a:gsLst>
            <a:lin ang="54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grpSp>
        <p:nvGrpSpPr>
          <p:cNvPr id="4" name="Group 17"/>
          <p:cNvGrpSpPr/>
          <p:nvPr userDrawn="1"/>
        </p:nvGrpSpPr>
        <p:grpSpPr>
          <a:xfrm>
            <a:off x="-9337" y="379512"/>
            <a:ext cx="9153337" cy="515038"/>
            <a:chOff x="-9337" y="379512"/>
            <a:chExt cx="9153337" cy="515038"/>
          </a:xfrm>
        </p:grpSpPr>
        <p:sp>
          <p:nvSpPr>
            <p:cNvPr id="5" name="Rectangle 4"/>
            <p:cNvSpPr/>
            <p:nvPr userDrawn="1"/>
          </p:nvSpPr>
          <p:spPr>
            <a:xfrm>
              <a:off x="1133662" y="379512"/>
              <a:ext cx="8010338" cy="515038"/>
            </a:xfrm>
            <a:prstGeom prst="rect">
              <a:avLst/>
            </a:prstGeom>
            <a:solidFill>
              <a:srgbClr val="E7A614"/>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6" name="Picture 5" descr="FloodSafeGreenArt.png"/>
            <p:cNvPicPr>
              <a:picLocks noChangeAspect="1"/>
            </p:cNvPicPr>
            <p:nvPr userDrawn="1"/>
          </p:nvPicPr>
          <p:blipFill>
            <a:blip r:embed="rId2" cstate="print"/>
            <a:stretch>
              <a:fillRect/>
            </a:stretch>
          </p:blipFill>
          <p:spPr>
            <a:xfrm>
              <a:off x="-9337" y="379512"/>
              <a:ext cx="1142999" cy="515038"/>
            </a:xfrm>
            <a:prstGeom prst="rect">
              <a:avLst/>
            </a:prstGeom>
          </p:spPr>
        </p:pic>
      </p:grpSp>
      <p:sp>
        <p:nvSpPr>
          <p:cNvPr id="10" name="Title 1"/>
          <p:cNvSpPr>
            <a:spLocks noGrp="1"/>
          </p:cNvSpPr>
          <p:nvPr>
            <p:ph type="title"/>
          </p:nvPr>
        </p:nvSpPr>
        <p:spPr>
          <a:xfrm>
            <a:off x="1143483" y="367740"/>
            <a:ext cx="8023469" cy="533400"/>
          </a:xfrm>
          <a:noFill/>
          <a:ln w="9525">
            <a:noFill/>
            <a:miter lim="800000"/>
            <a:headEnd/>
            <a:tailEnd/>
          </a:ln>
        </p:spPr>
        <p:txBody>
          <a:bodyPr/>
          <a:lstStyle>
            <a:lvl1pPr algn="l" rtl="0" eaLnBrk="0" fontAlgn="base" hangingPunct="0">
              <a:spcBef>
                <a:spcPct val="0"/>
              </a:spcBef>
              <a:spcAft>
                <a:spcPct val="0"/>
              </a:spcAft>
              <a:defRPr lang="en-US" sz="3600" b="1" kern="1200" baseline="0" dirty="0">
                <a:solidFill>
                  <a:srgbClr val="FFFFFF"/>
                </a:solidFill>
                <a:latin typeface="+mj-lt"/>
                <a:ea typeface="+mj-ea"/>
                <a:cs typeface="Tahoma" pitchFamily="34" charset="0"/>
              </a:defRPr>
            </a:lvl1pPr>
          </a:lstStyle>
          <a:p>
            <a:endParaRPr lang="en-US" dirty="0"/>
          </a:p>
        </p:txBody>
      </p:sp>
      <p:sp>
        <p:nvSpPr>
          <p:cNvPr id="7" name="TextBox 6"/>
          <p:cNvSpPr txBox="1"/>
          <p:nvPr userDrawn="1"/>
        </p:nvSpPr>
        <p:spPr>
          <a:xfrm>
            <a:off x="16934" y="6529119"/>
            <a:ext cx="776504" cy="307777"/>
          </a:xfrm>
          <a:prstGeom prst="rect">
            <a:avLst/>
          </a:prstGeom>
          <a:noFill/>
        </p:spPr>
        <p:txBody>
          <a:bodyPr wrap="square" rtlCol="0">
            <a:spAutoFit/>
          </a:bodyPr>
          <a:lstStyle/>
          <a:p>
            <a:pPr algn="l"/>
            <a:fld id="{110685AF-69D0-4880-957F-20F06BA68758}" type="slidenum">
              <a:rPr lang="en-US" sz="1400" smtClean="0">
                <a:latin typeface="+mn-lt"/>
              </a:rPr>
              <a:pPr algn="l"/>
              <a:t>‹#›</a:t>
            </a:fld>
            <a:endParaRPr lang="en-US" sz="1400" dirty="0">
              <a:latin typeface="+mn-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gradFill flip="none" rotWithShape="1">
            <a:gsLst>
              <a:gs pos="0">
                <a:srgbClr val="215352">
                  <a:alpha val="51000"/>
                </a:srgbClr>
              </a:gs>
              <a:gs pos="100000">
                <a:srgbClr val="E7A614">
                  <a:alpha val="77000"/>
                </a:srgbClr>
              </a:gs>
              <a:gs pos="80000">
                <a:schemeClr val="bg1"/>
              </a:gs>
              <a:gs pos="20000">
                <a:schemeClr val="bg1">
                  <a:alpha val="51000"/>
                </a:schemeClr>
              </a:gs>
            </a:gsLst>
            <a:lin ang="54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16" name="Picture 15" descr="DWR Logo.png"/>
          <p:cNvPicPr>
            <a:picLocks noChangeAspect="1"/>
          </p:cNvPicPr>
          <p:nvPr userDrawn="1"/>
        </p:nvPicPr>
        <p:blipFill>
          <a:blip r:embed="rId2" cstate="print"/>
          <a:stretch>
            <a:fillRect/>
          </a:stretch>
        </p:blipFill>
        <p:spPr>
          <a:xfrm>
            <a:off x="7909081" y="152399"/>
            <a:ext cx="1006319" cy="1006319"/>
          </a:xfrm>
          <a:prstGeom prst="rect">
            <a:avLst/>
          </a:prstGeom>
        </p:spPr>
      </p:pic>
      <p:pic>
        <p:nvPicPr>
          <p:cNvPr id="17" name="Picture 16" descr="FloodSafe-Logo.png"/>
          <p:cNvPicPr>
            <a:picLocks noChangeAspect="1"/>
          </p:cNvPicPr>
          <p:nvPr userDrawn="1"/>
        </p:nvPicPr>
        <p:blipFill>
          <a:blip r:embed="rId3" cstate="print"/>
          <a:stretch>
            <a:fillRect/>
          </a:stretch>
        </p:blipFill>
        <p:spPr>
          <a:xfrm>
            <a:off x="152400" y="152399"/>
            <a:ext cx="1920582" cy="815211"/>
          </a:xfrm>
          <a:prstGeom prst="rect">
            <a:avLst/>
          </a:prstGeom>
        </p:spPr>
      </p:pic>
      <p:sp>
        <p:nvSpPr>
          <p:cNvPr id="21" name="Rectangle 20"/>
          <p:cNvSpPr/>
          <p:nvPr userDrawn="1"/>
        </p:nvSpPr>
        <p:spPr>
          <a:xfrm>
            <a:off x="0" y="2448560"/>
            <a:ext cx="9143999" cy="1869440"/>
          </a:xfrm>
          <a:prstGeom prst="rect">
            <a:avLst/>
          </a:prstGeom>
          <a:solidFill>
            <a:srgbClr val="E7A614">
              <a:alpha val="87000"/>
            </a:srgbClr>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sp>
        <p:nvSpPr>
          <p:cNvPr id="2" name="Title 1"/>
          <p:cNvSpPr>
            <a:spLocks noGrp="1"/>
          </p:cNvSpPr>
          <p:nvPr userDrawn="1">
            <p:ph type="ctrTitle" hasCustomPrompt="1"/>
          </p:nvPr>
        </p:nvSpPr>
        <p:spPr>
          <a:xfrm>
            <a:off x="893812" y="2499360"/>
            <a:ext cx="7831647" cy="1798320"/>
          </a:xfrm>
        </p:spPr>
        <p:txBody>
          <a:bodyPr anchor="t"/>
          <a:lstStyle>
            <a:lvl1pPr algn="l">
              <a:spcAft>
                <a:spcPts val="1200"/>
              </a:spcAft>
              <a:defRPr sz="4400" b="1">
                <a:solidFill>
                  <a:srgbClr val="FFFFFF"/>
                </a:solidFill>
                <a:effectLst/>
                <a:latin typeface="+mj-lt"/>
              </a:defRPr>
            </a:lvl1pPr>
          </a:lstStyle>
          <a:p>
            <a:r>
              <a:rPr lang="en-US" dirty="0" smtClean="0"/>
              <a:t>Chapter</a:t>
            </a:r>
            <a:br>
              <a:rPr lang="en-US" dirty="0" smtClean="0"/>
            </a:br>
            <a:endParaRPr lang="en-US" dirty="0"/>
          </a:p>
        </p:txBody>
      </p:sp>
      <p:pic>
        <p:nvPicPr>
          <p:cNvPr id="13" name="Picture 12" descr="Footer white.png"/>
          <p:cNvPicPr>
            <a:picLocks noChangeAspect="1"/>
          </p:cNvPicPr>
          <p:nvPr userDrawn="1"/>
        </p:nvPicPr>
        <p:blipFill>
          <a:blip r:embed="rId4" cstate="print"/>
          <a:stretch>
            <a:fillRect/>
          </a:stretch>
        </p:blipFill>
        <p:spPr>
          <a:xfrm>
            <a:off x="403421" y="6043117"/>
            <a:ext cx="8322038" cy="567196"/>
          </a:xfrm>
          <a:prstGeom prst="rect">
            <a:avLst/>
          </a:prstGeom>
        </p:spPr>
      </p:pic>
    </p:spTree>
    <p:extLst>
      <p:ext uri="{BB962C8B-B14F-4D97-AF65-F5344CB8AC3E}">
        <p14:creationId xmlns:p14="http://schemas.microsoft.com/office/powerpoint/2010/main" xmlns="" val="11052810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1129868" y="381388"/>
            <a:ext cx="8023469" cy="533400"/>
          </a:xfrm>
          <a:noFill/>
          <a:ln w="9525">
            <a:noFill/>
            <a:miter lim="800000"/>
            <a:headEnd/>
            <a:tailEnd/>
          </a:ln>
        </p:spPr>
        <p:txBody>
          <a:bodyPr/>
          <a:lstStyle>
            <a:lvl1pPr algn="l" rtl="0" eaLnBrk="0" fontAlgn="base" hangingPunct="0">
              <a:spcBef>
                <a:spcPct val="0"/>
              </a:spcBef>
              <a:spcAft>
                <a:spcPct val="0"/>
              </a:spcAft>
              <a:defRPr lang="en-US" sz="3600" b="1" kern="1200" baseline="0" dirty="0">
                <a:solidFill>
                  <a:srgbClr val="FFFFFF"/>
                </a:solidFill>
                <a:latin typeface="+mj-lt"/>
                <a:ea typeface="+mj-ea"/>
                <a:cs typeface="Tahoma" pitchFamily="34" charset="0"/>
              </a:defRPr>
            </a:lvl1pPr>
          </a:lstStyle>
          <a:p>
            <a:endParaRPr lang="en-US" dirty="0"/>
          </a:p>
        </p:txBody>
      </p:sp>
    </p:spTree>
    <p:extLst>
      <p:ext uri="{BB962C8B-B14F-4D97-AF65-F5344CB8AC3E}">
        <p14:creationId xmlns:p14="http://schemas.microsoft.com/office/powerpoint/2010/main" xmlns="" val="1770921282"/>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p:nvPr userDrawn="1"/>
        </p:nvSpPr>
        <p:spPr>
          <a:xfrm>
            <a:off x="-9338" y="12700"/>
            <a:ext cx="9153338" cy="6858000"/>
          </a:xfrm>
          <a:prstGeom prst="rect">
            <a:avLst/>
          </a:prstGeom>
          <a:gradFill flip="none" rotWithShape="1">
            <a:gsLst>
              <a:gs pos="0">
                <a:srgbClr val="215352">
                  <a:alpha val="51000"/>
                </a:srgbClr>
              </a:gs>
              <a:gs pos="100000">
                <a:srgbClr val="E7A614">
                  <a:alpha val="77000"/>
                </a:srgbClr>
              </a:gs>
              <a:gs pos="80000">
                <a:schemeClr val="bg1"/>
              </a:gs>
              <a:gs pos="20000">
                <a:schemeClr val="bg1">
                  <a:alpha val="51000"/>
                </a:schemeClr>
              </a:gs>
            </a:gsLst>
            <a:lin ang="54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16" name="Picture 15" descr="DWR Logo.png"/>
          <p:cNvPicPr>
            <a:picLocks noChangeAspect="1"/>
          </p:cNvPicPr>
          <p:nvPr userDrawn="1"/>
        </p:nvPicPr>
        <p:blipFill>
          <a:blip r:embed="rId2" cstate="print"/>
          <a:stretch>
            <a:fillRect/>
          </a:stretch>
        </p:blipFill>
        <p:spPr>
          <a:xfrm>
            <a:off x="7909081" y="152399"/>
            <a:ext cx="1006319" cy="1006319"/>
          </a:xfrm>
          <a:prstGeom prst="rect">
            <a:avLst/>
          </a:prstGeom>
        </p:spPr>
      </p:pic>
      <p:pic>
        <p:nvPicPr>
          <p:cNvPr id="17" name="Picture 16" descr="FloodSafe-Logo.png"/>
          <p:cNvPicPr>
            <a:picLocks noChangeAspect="1"/>
          </p:cNvPicPr>
          <p:nvPr userDrawn="1"/>
        </p:nvPicPr>
        <p:blipFill>
          <a:blip r:embed="rId3" cstate="print"/>
          <a:stretch>
            <a:fillRect/>
          </a:stretch>
        </p:blipFill>
        <p:spPr>
          <a:xfrm>
            <a:off x="165100" y="114299"/>
            <a:ext cx="1920582" cy="815211"/>
          </a:xfrm>
          <a:prstGeom prst="rect">
            <a:avLst/>
          </a:prstGeom>
        </p:spPr>
      </p:pic>
      <p:sp>
        <p:nvSpPr>
          <p:cNvPr id="3" name="Subtitle 2"/>
          <p:cNvSpPr>
            <a:spLocks noGrp="1"/>
          </p:cNvSpPr>
          <p:nvPr>
            <p:ph type="subTitle" idx="1"/>
          </p:nvPr>
        </p:nvSpPr>
        <p:spPr>
          <a:xfrm>
            <a:off x="1539942" y="2894951"/>
            <a:ext cx="6279147" cy="1380482"/>
          </a:xfrm>
        </p:spPr>
        <p:txBody>
          <a:bodyPr/>
          <a:lstStyle>
            <a:lvl1pPr marL="0" indent="0" algn="l">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5" name="TextBox 3"/>
          <p:cNvSpPr txBox="1"/>
          <p:nvPr/>
        </p:nvSpPr>
        <p:spPr>
          <a:xfrm>
            <a:off x="1539942" y="4275433"/>
            <a:ext cx="3870258" cy="338554"/>
          </a:xfrm>
          <a:prstGeom prst="rect">
            <a:avLst/>
          </a:prstGeom>
          <a:noFill/>
        </p:spPr>
        <p:txBody>
          <a:bodyPr wrap="square">
            <a:spAutoFit/>
          </a:bodyPr>
          <a:lstStyle/>
          <a:p>
            <a:pPr algn="l">
              <a:defRPr/>
            </a:pPr>
            <a:fld id="{1990DCFD-68BC-754E-9E63-7438ACE75BAE}" type="datetime4">
              <a:rPr lang="en-US" sz="1600" b="0" i="0" smtClean="0">
                <a:solidFill>
                  <a:srgbClr val="477F80"/>
                </a:solidFill>
                <a:latin typeface="+mj-lt"/>
                <a:cs typeface="Tahoma" pitchFamily="34" charset="0"/>
              </a:rPr>
              <a:pPr algn="l">
                <a:defRPr/>
              </a:pPr>
              <a:t>July 25, 2013</a:t>
            </a:fld>
            <a:endParaRPr lang="en-US" sz="1600" b="0" i="0" dirty="0">
              <a:solidFill>
                <a:srgbClr val="477F80"/>
              </a:solidFill>
              <a:latin typeface="+mj-lt"/>
              <a:cs typeface="Tahoma" pitchFamily="34" charset="0"/>
            </a:endParaRPr>
          </a:p>
        </p:txBody>
      </p:sp>
      <p:sp>
        <p:nvSpPr>
          <p:cNvPr id="21" name="Rectangle 20"/>
          <p:cNvSpPr/>
          <p:nvPr userDrawn="1"/>
        </p:nvSpPr>
        <p:spPr>
          <a:xfrm>
            <a:off x="1493252" y="1864342"/>
            <a:ext cx="7650747" cy="677071"/>
          </a:xfrm>
          <a:prstGeom prst="rect">
            <a:avLst/>
          </a:prstGeom>
          <a:solidFill>
            <a:srgbClr val="E7A614"/>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22" name="Picture 21" descr="FloodSafeGreenArt.png"/>
          <p:cNvPicPr>
            <a:picLocks noChangeAspect="1"/>
          </p:cNvPicPr>
          <p:nvPr userDrawn="1"/>
        </p:nvPicPr>
        <p:blipFill>
          <a:blip r:embed="rId4" cstate="print"/>
          <a:stretch>
            <a:fillRect/>
          </a:stretch>
        </p:blipFill>
        <p:spPr>
          <a:xfrm>
            <a:off x="-9338" y="1864342"/>
            <a:ext cx="1502591" cy="677071"/>
          </a:xfrm>
          <a:prstGeom prst="rect">
            <a:avLst/>
          </a:prstGeom>
        </p:spPr>
      </p:pic>
      <p:sp>
        <p:nvSpPr>
          <p:cNvPr id="2" name="Title 1"/>
          <p:cNvSpPr>
            <a:spLocks noGrp="1"/>
          </p:cNvSpPr>
          <p:nvPr userDrawn="1">
            <p:ph type="ctrTitle"/>
          </p:nvPr>
        </p:nvSpPr>
        <p:spPr>
          <a:xfrm>
            <a:off x="1493253" y="1646713"/>
            <a:ext cx="8806295" cy="962485"/>
          </a:xfrm>
        </p:spPr>
        <p:txBody>
          <a:bodyPr anchor="b"/>
          <a:lstStyle>
            <a:lvl1pPr>
              <a:defRPr sz="4400" b="1">
                <a:solidFill>
                  <a:srgbClr val="FFFFFF"/>
                </a:solidFill>
                <a:effectLst/>
                <a:latin typeface="+mj-lt"/>
              </a:defRPr>
            </a:lvl1pPr>
          </a:lstStyle>
          <a:p>
            <a:endParaRPr lang="en-US" dirty="0"/>
          </a:p>
        </p:txBody>
      </p:sp>
      <p:pic>
        <p:nvPicPr>
          <p:cNvPr id="13" name="Picture 12" descr="Footer white.png"/>
          <p:cNvPicPr>
            <a:picLocks noChangeAspect="1"/>
          </p:cNvPicPr>
          <p:nvPr userDrawn="1"/>
        </p:nvPicPr>
        <p:blipFill>
          <a:blip r:embed="rId5" cstate="print"/>
          <a:stretch>
            <a:fillRect/>
          </a:stretch>
        </p:blipFill>
        <p:spPr>
          <a:xfrm>
            <a:off x="403421" y="6043117"/>
            <a:ext cx="8322038" cy="56719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gradFill flip="none" rotWithShape="1">
            <a:gsLst>
              <a:gs pos="0">
                <a:srgbClr val="215352">
                  <a:alpha val="51000"/>
                </a:srgbClr>
              </a:gs>
              <a:gs pos="100000">
                <a:srgbClr val="E7A614">
                  <a:alpha val="77000"/>
                </a:srgbClr>
              </a:gs>
              <a:gs pos="80000">
                <a:schemeClr val="bg1"/>
              </a:gs>
              <a:gs pos="20000">
                <a:schemeClr val="bg1">
                  <a:alpha val="51000"/>
                </a:schemeClr>
              </a:gs>
            </a:gsLst>
            <a:lin ang="54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16" name="Picture 15" descr="DWR Logo.png"/>
          <p:cNvPicPr>
            <a:picLocks noChangeAspect="1"/>
          </p:cNvPicPr>
          <p:nvPr userDrawn="1"/>
        </p:nvPicPr>
        <p:blipFill>
          <a:blip r:embed="rId2" cstate="print"/>
          <a:stretch>
            <a:fillRect/>
          </a:stretch>
        </p:blipFill>
        <p:spPr>
          <a:xfrm>
            <a:off x="7909081" y="152399"/>
            <a:ext cx="1006319" cy="1006319"/>
          </a:xfrm>
          <a:prstGeom prst="rect">
            <a:avLst/>
          </a:prstGeom>
        </p:spPr>
      </p:pic>
      <p:pic>
        <p:nvPicPr>
          <p:cNvPr id="17" name="Picture 16" descr="FloodSafe-Logo.png"/>
          <p:cNvPicPr>
            <a:picLocks noChangeAspect="1"/>
          </p:cNvPicPr>
          <p:nvPr userDrawn="1"/>
        </p:nvPicPr>
        <p:blipFill>
          <a:blip r:embed="rId3" cstate="print"/>
          <a:stretch>
            <a:fillRect/>
          </a:stretch>
        </p:blipFill>
        <p:spPr>
          <a:xfrm>
            <a:off x="152400" y="152399"/>
            <a:ext cx="1920582" cy="815211"/>
          </a:xfrm>
          <a:prstGeom prst="rect">
            <a:avLst/>
          </a:prstGeom>
        </p:spPr>
      </p:pic>
      <p:sp>
        <p:nvSpPr>
          <p:cNvPr id="21" name="Rectangle 20"/>
          <p:cNvSpPr/>
          <p:nvPr userDrawn="1"/>
        </p:nvSpPr>
        <p:spPr>
          <a:xfrm>
            <a:off x="0" y="2448560"/>
            <a:ext cx="9143999" cy="1869440"/>
          </a:xfrm>
          <a:prstGeom prst="rect">
            <a:avLst/>
          </a:prstGeom>
          <a:solidFill>
            <a:srgbClr val="E7A614">
              <a:alpha val="87000"/>
            </a:srgbClr>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sp>
        <p:nvSpPr>
          <p:cNvPr id="2" name="Title 1"/>
          <p:cNvSpPr>
            <a:spLocks noGrp="1"/>
          </p:cNvSpPr>
          <p:nvPr userDrawn="1">
            <p:ph type="ctrTitle" hasCustomPrompt="1"/>
          </p:nvPr>
        </p:nvSpPr>
        <p:spPr>
          <a:xfrm>
            <a:off x="893812" y="2499360"/>
            <a:ext cx="7831647" cy="1798320"/>
          </a:xfrm>
        </p:spPr>
        <p:txBody>
          <a:bodyPr anchor="t"/>
          <a:lstStyle>
            <a:lvl1pPr algn="l">
              <a:spcAft>
                <a:spcPts val="1200"/>
              </a:spcAft>
              <a:defRPr sz="4400" b="1">
                <a:solidFill>
                  <a:srgbClr val="FFFFFF"/>
                </a:solidFill>
                <a:effectLst/>
                <a:latin typeface="+mj-lt"/>
              </a:defRPr>
            </a:lvl1pPr>
          </a:lstStyle>
          <a:p>
            <a:r>
              <a:rPr lang="en-US" dirty="0" smtClean="0"/>
              <a:t>Chapter</a:t>
            </a:r>
            <a:br>
              <a:rPr lang="en-US" dirty="0" smtClean="0"/>
            </a:br>
            <a:endParaRPr lang="en-US" dirty="0"/>
          </a:p>
        </p:txBody>
      </p:sp>
      <p:pic>
        <p:nvPicPr>
          <p:cNvPr id="13" name="Picture 12" descr="Footer white.png"/>
          <p:cNvPicPr>
            <a:picLocks noChangeAspect="1"/>
          </p:cNvPicPr>
          <p:nvPr userDrawn="1"/>
        </p:nvPicPr>
        <p:blipFill>
          <a:blip r:embed="rId4" cstate="print"/>
          <a:stretch>
            <a:fillRect/>
          </a:stretch>
        </p:blipFill>
        <p:spPr>
          <a:xfrm>
            <a:off x="403421" y="6043117"/>
            <a:ext cx="8322038" cy="56719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803047" y="1176658"/>
            <a:ext cx="8103015" cy="4614542"/>
          </a:xfrm>
        </p:spPr>
        <p:txBody>
          <a:bodyPr/>
          <a:lstStyle>
            <a:lvl1pPr>
              <a:defRPr>
                <a:latin typeface="+mn-lt"/>
              </a:defRPr>
            </a:lvl1pPr>
            <a:lvl2pPr>
              <a:defRPr sz="2600">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1129868" y="381388"/>
            <a:ext cx="8023469" cy="533400"/>
          </a:xfrm>
          <a:noFill/>
          <a:ln w="9525">
            <a:noFill/>
            <a:miter lim="800000"/>
            <a:headEnd/>
            <a:tailEnd/>
          </a:ln>
        </p:spPr>
        <p:txBody>
          <a:bodyPr/>
          <a:lstStyle>
            <a:lvl1pPr algn="l" rtl="0" eaLnBrk="0" fontAlgn="base" hangingPunct="0">
              <a:spcBef>
                <a:spcPct val="0"/>
              </a:spcBef>
              <a:spcAft>
                <a:spcPct val="0"/>
              </a:spcAft>
              <a:defRPr lang="en-US" sz="3600" b="1" kern="1200" baseline="0" dirty="0">
                <a:solidFill>
                  <a:srgbClr val="FFFFFF"/>
                </a:solidFill>
                <a:latin typeface="+mj-lt"/>
                <a:ea typeface="+mj-ea"/>
                <a:cs typeface="Tahoma" pitchFamily="34" charset="0"/>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image" Target="../media/image2.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9337" y="0"/>
            <a:ext cx="9166985" cy="995218"/>
          </a:xfrm>
          <a:prstGeom prst="rect">
            <a:avLst/>
          </a:prstGeom>
          <a:gradFill flip="none" rotWithShape="1">
            <a:gsLst>
              <a:gs pos="0">
                <a:srgbClr val="215352">
                  <a:alpha val="51000"/>
                </a:srgbClr>
              </a:gs>
              <a:gs pos="52000">
                <a:schemeClr val="bg1"/>
              </a:gs>
            </a:gsLst>
            <a:lin ang="54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grpSp>
        <p:nvGrpSpPr>
          <p:cNvPr id="2" name="Group 17"/>
          <p:cNvGrpSpPr/>
          <p:nvPr/>
        </p:nvGrpSpPr>
        <p:grpSpPr>
          <a:xfrm>
            <a:off x="-9337" y="379512"/>
            <a:ext cx="9153337" cy="515038"/>
            <a:chOff x="-9337" y="379512"/>
            <a:chExt cx="9153337" cy="515038"/>
          </a:xfrm>
        </p:grpSpPr>
        <p:sp>
          <p:nvSpPr>
            <p:cNvPr id="17" name="Rectangle 16"/>
            <p:cNvSpPr/>
            <p:nvPr userDrawn="1"/>
          </p:nvSpPr>
          <p:spPr>
            <a:xfrm>
              <a:off x="1133662" y="379512"/>
              <a:ext cx="8010338" cy="515038"/>
            </a:xfrm>
            <a:prstGeom prst="rect">
              <a:avLst/>
            </a:prstGeom>
            <a:solidFill>
              <a:srgbClr val="E7A614"/>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16" name="Picture 15" descr="FloodSafeGreenArt.png"/>
            <p:cNvPicPr>
              <a:picLocks noChangeAspect="1"/>
            </p:cNvPicPr>
            <p:nvPr userDrawn="1"/>
          </p:nvPicPr>
          <p:blipFill>
            <a:blip r:embed="rId8" cstate="print"/>
            <a:stretch>
              <a:fillRect/>
            </a:stretch>
          </p:blipFill>
          <p:spPr>
            <a:xfrm>
              <a:off x="-9337" y="379512"/>
              <a:ext cx="1142999" cy="515038"/>
            </a:xfrm>
            <a:prstGeom prst="rect">
              <a:avLst/>
            </a:prstGeom>
          </p:spPr>
        </p:pic>
      </p:grpSp>
      <p:sp>
        <p:nvSpPr>
          <p:cNvPr id="9" name="Rectangle 8"/>
          <p:cNvSpPr/>
          <p:nvPr/>
        </p:nvSpPr>
        <p:spPr>
          <a:xfrm>
            <a:off x="11875" y="5841242"/>
            <a:ext cx="9132125" cy="1016758"/>
          </a:xfrm>
          <a:prstGeom prst="rect">
            <a:avLst/>
          </a:prstGeom>
          <a:gradFill flip="none" rotWithShape="1">
            <a:gsLst>
              <a:gs pos="0">
                <a:srgbClr val="EEB840">
                  <a:alpha val="51000"/>
                </a:srgbClr>
              </a:gs>
              <a:gs pos="52000">
                <a:schemeClr val="bg1"/>
              </a:gs>
            </a:gsLst>
            <a:lin ang="162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sp>
        <p:nvSpPr>
          <p:cNvPr id="1027" name="Text Placeholder 2"/>
          <p:cNvSpPr>
            <a:spLocks noGrp="1"/>
          </p:cNvSpPr>
          <p:nvPr>
            <p:ph type="body" idx="1"/>
          </p:nvPr>
        </p:nvSpPr>
        <p:spPr bwMode="auto">
          <a:xfrm>
            <a:off x="546610" y="1286933"/>
            <a:ext cx="8168379" cy="44197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Title Placeholder 1"/>
          <p:cNvSpPr>
            <a:spLocks noGrp="1"/>
          </p:cNvSpPr>
          <p:nvPr>
            <p:ph type="title"/>
          </p:nvPr>
        </p:nvSpPr>
        <p:spPr bwMode="auto">
          <a:xfrm>
            <a:off x="1133662" y="372317"/>
            <a:ext cx="8010338"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US" dirty="0" smtClean="0"/>
          </a:p>
        </p:txBody>
      </p:sp>
      <p:pic>
        <p:nvPicPr>
          <p:cNvPr id="13" name="Picture 12" descr="DWR Logo.png"/>
          <p:cNvPicPr>
            <a:picLocks noChangeAspect="1"/>
          </p:cNvPicPr>
          <p:nvPr/>
        </p:nvPicPr>
        <p:blipFill>
          <a:blip r:embed="rId9" cstate="print"/>
          <a:stretch>
            <a:fillRect/>
          </a:stretch>
        </p:blipFill>
        <p:spPr>
          <a:xfrm>
            <a:off x="8153400" y="5998892"/>
            <a:ext cx="762000" cy="762000"/>
          </a:xfrm>
          <a:prstGeom prst="rect">
            <a:avLst/>
          </a:prstGeom>
        </p:spPr>
      </p:pic>
      <p:pic>
        <p:nvPicPr>
          <p:cNvPr id="14" name="Picture 13" descr="FloodSafe-Logo.png"/>
          <p:cNvPicPr>
            <a:picLocks noChangeAspect="1"/>
          </p:cNvPicPr>
          <p:nvPr/>
        </p:nvPicPr>
        <p:blipFill>
          <a:blip r:embed="rId10" cstate="print"/>
          <a:stretch>
            <a:fillRect/>
          </a:stretch>
        </p:blipFill>
        <p:spPr>
          <a:xfrm>
            <a:off x="152400" y="6191000"/>
            <a:ext cx="1391296" cy="590550"/>
          </a:xfrm>
          <a:prstGeom prst="rect">
            <a:avLst/>
          </a:prstGeom>
        </p:spPr>
      </p:pic>
      <p:pic>
        <p:nvPicPr>
          <p:cNvPr id="19" name="Picture 18" descr="Footer white.png"/>
          <p:cNvPicPr>
            <a:picLocks noChangeAspect="1"/>
          </p:cNvPicPr>
          <p:nvPr/>
        </p:nvPicPr>
        <p:blipFill>
          <a:blip r:embed="rId11" cstate="print"/>
          <a:stretch>
            <a:fillRect/>
          </a:stretch>
        </p:blipFill>
        <p:spPr>
          <a:xfrm>
            <a:off x="1676400" y="6191000"/>
            <a:ext cx="6248399" cy="461430"/>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71" r:id="rId4"/>
    <p:sldLayoutId id="2147483673" r:id="rId5"/>
    <p:sldLayoutId id="2147483674" r:id="rId6"/>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3600" b="1" kern="1200">
          <a:solidFill>
            <a:schemeClr val="bg1"/>
          </a:solidFill>
          <a:latin typeface="+mj-lt"/>
          <a:ea typeface="+mj-ea"/>
          <a:cs typeface="Tahoma" pitchFamily="34" charset="0"/>
        </a:defRPr>
      </a:lvl1pPr>
      <a:lvl2pPr algn="ctr" rtl="0" eaLnBrk="0" fontAlgn="base" hangingPunct="0">
        <a:spcBef>
          <a:spcPct val="0"/>
        </a:spcBef>
        <a:spcAft>
          <a:spcPct val="0"/>
        </a:spcAft>
        <a:defRPr sz="4400" b="1">
          <a:solidFill>
            <a:srgbClr val="215352"/>
          </a:solidFill>
          <a:latin typeface="Calibri" pitchFamily="34" charset="0"/>
          <a:cs typeface="Tahoma" charset="0"/>
        </a:defRPr>
      </a:lvl2pPr>
      <a:lvl3pPr algn="ctr" rtl="0" eaLnBrk="0" fontAlgn="base" hangingPunct="0">
        <a:spcBef>
          <a:spcPct val="0"/>
        </a:spcBef>
        <a:spcAft>
          <a:spcPct val="0"/>
        </a:spcAft>
        <a:defRPr sz="4400" b="1">
          <a:solidFill>
            <a:srgbClr val="215352"/>
          </a:solidFill>
          <a:latin typeface="Calibri" pitchFamily="34" charset="0"/>
          <a:cs typeface="Tahoma" charset="0"/>
        </a:defRPr>
      </a:lvl3pPr>
      <a:lvl4pPr algn="ctr" rtl="0" eaLnBrk="0" fontAlgn="base" hangingPunct="0">
        <a:spcBef>
          <a:spcPct val="0"/>
        </a:spcBef>
        <a:spcAft>
          <a:spcPct val="0"/>
        </a:spcAft>
        <a:defRPr sz="4400" b="1">
          <a:solidFill>
            <a:srgbClr val="215352"/>
          </a:solidFill>
          <a:latin typeface="Calibri" pitchFamily="34" charset="0"/>
          <a:cs typeface="Tahoma" charset="0"/>
        </a:defRPr>
      </a:lvl4pPr>
      <a:lvl5pPr algn="ctr" rtl="0" eaLnBrk="0" fontAlgn="base" hangingPunct="0">
        <a:spcBef>
          <a:spcPct val="0"/>
        </a:spcBef>
        <a:spcAft>
          <a:spcPct val="0"/>
        </a:spcAft>
        <a:defRPr sz="4400" b="1">
          <a:solidFill>
            <a:srgbClr val="215352"/>
          </a:solidFill>
          <a:latin typeface="Calibri" pitchFamily="34" charset="0"/>
          <a:cs typeface="Tahoma" charset="0"/>
        </a:defRPr>
      </a:lvl5pPr>
      <a:lvl6pPr marL="457200" algn="ctr" rtl="0" fontAlgn="base">
        <a:spcBef>
          <a:spcPct val="0"/>
        </a:spcBef>
        <a:spcAft>
          <a:spcPct val="0"/>
        </a:spcAft>
        <a:defRPr sz="4800">
          <a:solidFill>
            <a:srgbClr val="215352"/>
          </a:solidFill>
          <a:latin typeface="Tahoma" charset="0"/>
          <a:cs typeface="Tahoma" charset="0"/>
        </a:defRPr>
      </a:lvl6pPr>
      <a:lvl7pPr marL="914400" algn="ctr" rtl="0" fontAlgn="base">
        <a:spcBef>
          <a:spcPct val="0"/>
        </a:spcBef>
        <a:spcAft>
          <a:spcPct val="0"/>
        </a:spcAft>
        <a:defRPr sz="4800">
          <a:solidFill>
            <a:srgbClr val="215352"/>
          </a:solidFill>
          <a:latin typeface="Tahoma" charset="0"/>
          <a:cs typeface="Tahoma" charset="0"/>
        </a:defRPr>
      </a:lvl7pPr>
      <a:lvl8pPr marL="1371600" algn="ctr" rtl="0" fontAlgn="base">
        <a:spcBef>
          <a:spcPct val="0"/>
        </a:spcBef>
        <a:spcAft>
          <a:spcPct val="0"/>
        </a:spcAft>
        <a:defRPr sz="4800">
          <a:solidFill>
            <a:srgbClr val="215352"/>
          </a:solidFill>
          <a:latin typeface="Tahoma" charset="0"/>
          <a:cs typeface="Tahoma" charset="0"/>
        </a:defRPr>
      </a:lvl8pPr>
      <a:lvl9pPr marL="1828800" algn="ctr" rtl="0" fontAlgn="base">
        <a:spcBef>
          <a:spcPct val="0"/>
        </a:spcBef>
        <a:spcAft>
          <a:spcPct val="0"/>
        </a:spcAft>
        <a:defRPr sz="4800">
          <a:solidFill>
            <a:srgbClr val="215352"/>
          </a:solidFill>
          <a:latin typeface="Tahoma" charset="0"/>
          <a:cs typeface="Tahoma" charset="0"/>
        </a:defRPr>
      </a:lvl9pPr>
    </p:titleStyle>
    <p:bodyStyle>
      <a:lvl1pPr marL="342900" indent="-342900" algn="l" rtl="0" eaLnBrk="0" fontAlgn="base" hangingPunct="0">
        <a:spcBef>
          <a:spcPct val="20000"/>
        </a:spcBef>
        <a:spcAft>
          <a:spcPct val="0"/>
        </a:spcAft>
        <a:buClr>
          <a:srgbClr val="477F80"/>
        </a:buClr>
        <a:buFont typeface="Arial"/>
        <a:buChar char="•"/>
        <a:defRPr lang="en-US" sz="2800" kern="1200" dirty="0">
          <a:solidFill>
            <a:schemeClr val="tx1"/>
          </a:solidFill>
          <a:latin typeface="+mn-lt"/>
          <a:ea typeface="+mn-ea"/>
          <a:cs typeface="Tahoma" pitchFamily="34" charset="0"/>
        </a:defRPr>
      </a:lvl1pPr>
      <a:lvl2pPr marL="742950" indent="-285750" algn="l" rtl="0" eaLnBrk="0" fontAlgn="base" hangingPunct="0">
        <a:spcBef>
          <a:spcPct val="20000"/>
        </a:spcBef>
        <a:spcAft>
          <a:spcPct val="0"/>
        </a:spcAft>
        <a:buClr>
          <a:srgbClr val="477F80"/>
        </a:buClr>
        <a:buFont typeface="Lucida Grande"/>
        <a:buChar char="-"/>
        <a:defRPr lang="en-US" sz="2600" kern="1200" dirty="0">
          <a:solidFill>
            <a:schemeClr val="tx1"/>
          </a:solidFill>
          <a:latin typeface="+mn-lt"/>
          <a:ea typeface="+mn-ea"/>
          <a:cs typeface="Tahoma" pitchFamily="34" charset="0"/>
        </a:defRPr>
      </a:lvl2pPr>
      <a:lvl3pPr marL="1143000" indent="-228600" algn="l" rtl="0" eaLnBrk="0" fontAlgn="base" hangingPunct="0">
        <a:spcBef>
          <a:spcPct val="20000"/>
        </a:spcBef>
        <a:spcAft>
          <a:spcPct val="0"/>
        </a:spcAft>
        <a:buClrTx/>
        <a:buFont typeface="Lucida Grande"/>
        <a:buChar char="-"/>
        <a:defRPr lang="en-US" sz="2400" kern="1200" dirty="0">
          <a:solidFill>
            <a:schemeClr val="tx1"/>
          </a:solidFill>
          <a:latin typeface="+mn-lt"/>
          <a:ea typeface="+mn-ea"/>
          <a:cs typeface="Tahoma" pitchFamily="34" charset="0"/>
        </a:defRPr>
      </a:lvl3pPr>
      <a:lvl4pPr marL="1600200" indent="-228600" algn="l" rtl="0" eaLnBrk="0" fontAlgn="base" hangingPunct="0">
        <a:spcBef>
          <a:spcPct val="20000"/>
        </a:spcBef>
        <a:spcAft>
          <a:spcPct val="0"/>
        </a:spcAft>
        <a:buClr>
          <a:schemeClr val="bg1"/>
        </a:buClr>
        <a:buSzPct val="50000"/>
        <a:buFont typeface="Lucida Grande"/>
        <a:buChar char="-"/>
        <a:defRPr lang="en-US" sz="2000" kern="1200" dirty="0">
          <a:solidFill>
            <a:schemeClr val="tx1"/>
          </a:solidFill>
          <a:latin typeface="+mn-lt"/>
          <a:ea typeface="+mn-ea"/>
          <a:cs typeface="Tahoma" pitchFamily="34" charset="0"/>
        </a:defRPr>
      </a:lvl4pPr>
      <a:lvl5pPr marL="2057400" indent="-228600" algn="l" rtl="0" eaLnBrk="0" fontAlgn="base" hangingPunct="0">
        <a:spcBef>
          <a:spcPct val="20000"/>
        </a:spcBef>
        <a:spcAft>
          <a:spcPct val="0"/>
        </a:spcAft>
        <a:buClrTx/>
        <a:buSzPct val="50000"/>
        <a:buFont typeface="Lucida Grande"/>
        <a:buChar char="-"/>
        <a:defRPr lang="en-US" sz="1800" i="0" kern="1200" dirty="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0"/>
            <a:ext cx="9144000" cy="894550"/>
          </a:xfrm>
          <a:prstGeom prst="rect">
            <a:avLst/>
          </a:prstGeom>
          <a:gradFill flip="none" rotWithShape="1">
            <a:gsLst>
              <a:gs pos="0">
                <a:srgbClr val="215352">
                  <a:alpha val="51000"/>
                </a:srgbClr>
              </a:gs>
              <a:gs pos="52000">
                <a:schemeClr val="bg1"/>
              </a:gs>
            </a:gsLst>
            <a:lin ang="54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grpSp>
        <p:nvGrpSpPr>
          <p:cNvPr id="2" name="Group 17"/>
          <p:cNvGrpSpPr/>
          <p:nvPr userDrawn="1"/>
        </p:nvGrpSpPr>
        <p:grpSpPr>
          <a:xfrm>
            <a:off x="-9337" y="379512"/>
            <a:ext cx="9153337" cy="515038"/>
            <a:chOff x="-9337" y="379512"/>
            <a:chExt cx="9153337" cy="515038"/>
          </a:xfrm>
        </p:grpSpPr>
        <p:sp>
          <p:nvSpPr>
            <p:cNvPr id="17" name="Rectangle 16"/>
            <p:cNvSpPr/>
            <p:nvPr userDrawn="1"/>
          </p:nvSpPr>
          <p:spPr>
            <a:xfrm>
              <a:off x="1133662" y="379512"/>
              <a:ext cx="8010338" cy="515038"/>
            </a:xfrm>
            <a:prstGeom prst="rect">
              <a:avLst/>
            </a:prstGeom>
            <a:solidFill>
              <a:srgbClr val="E7A614"/>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pic>
          <p:nvPicPr>
            <p:cNvPr id="16" name="Picture 15" descr="FloodSafeGreenArt.png"/>
            <p:cNvPicPr>
              <a:picLocks noChangeAspect="1"/>
            </p:cNvPicPr>
            <p:nvPr userDrawn="1"/>
          </p:nvPicPr>
          <p:blipFill>
            <a:blip r:embed="rId6" cstate="print"/>
            <a:stretch>
              <a:fillRect/>
            </a:stretch>
          </p:blipFill>
          <p:spPr>
            <a:xfrm>
              <a:off x="-9337" y="379512"/>
              <a:ext cx="1142999" cy="515038"/>
            </a:xfrm>
            <a:prstGeom prst="rect">
              <a:avLst/>
            </a:prstGeom>
          </p:spPr>
        </p:pic>
      </p:grpSp>
      <p:sp>
        <p:nvSpPr>
          <p:cNvPr id="12" name="Rectangle 11"/>
          <p:cNvSpPr/>
          <p:nvPr userDrawn="1"/>
        </p:nvSpPr>
        <p:spPr>
          <a:xfrm>
            <a:off x="0" y="5733872"/>
            <a:ext cx="9144000" cy="1124128"/>
          </a:xfrm>
          <a:prstGeom prst="rect">
            <a:avLst/>
          </a:prstGeom>
          <a:solidFill>
            <a:schemeClr val="bg1">
              <a:alpha val="51000"/>
            </a:schemeClr>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sp>
        <p:nvSpPr>
          <p:cNvPr id="9" name="Rectangle 8"/>
          <p:cNvSpPr/>
          <p:nvPr userDrawn="1"/>
        </p:nvSpPr>
        <p:spPr>
          <a:xfrm>
            <a:off x="0" y="5733872"/>
            <a:ext cx="9144000" cy="1124128"/>
          </a:xfrm>
          <a:prstGeom prst="rect">
            <a:avLst/>
          </a:prstGeom>
          <a:gradFill flip="none" rotWithShape="1">
            <a:gsLst>
              <a:gs pos="0">
                <a:srgbClr val="EEB840">
                  <a:alpha val="51000"/>
                </a:srgbClr>
              </a:gs>
              <a:gs pos="52000">
                <a:schemeClr val="bg1"/>
              </a:gs>
            </a:gsLst>
            <a:lin ang="16200000" scaled="0"/>
            <a:tileRect/>
          </a:gra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45720" rIns="45720" rtlCol="0" anchor="ctr"/>
          <a:lstStyle/>
          <a:p>
            <a:pPr algn="ctr"/>
            <a:endParaRPr lang="en-US" sz="1400" dirty="0" smtClean="0">
              <a:solidFill>
                <a:schemeClr val="tx1"/>
              </a:solidFill>
              <a:latin typeface="+mj-lt"/>
              <a:cs typeface="Arial" pitchFamily="34" charset="0"/>
            </a:endParaRPr>
          </a:p>
        </p:txBody>
      </p:sp>
      <p:sp>
        <p:nvSpPr>
          <p:cNvPr id="1027" name="Text Placeholder 2"/>
          <p:cNvSpPr>
            <a:spLocks noGrp="1"/>
          </p:cNvSpPr>
          <p:nvPr>
            <p:ph type="body" idx="1"/>
          </p:nvPr>
        </p:nvSpPr>
        <p:spPr bwMode="auto">
          <a:xfrm>
            <a:off x="716409" y="1314077"/>
            <a:ext cx="8168379" cy="44197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Title Placeholder 1"/>
          <p:cNvSpPr>
            <a:spLocks noGrp="1"/>
          </p:cNvSpPr>
          <p:nvPr>
            <p:ph type="title"/>
          </p:nvPr>
        </p:nvSpPr>
        <p:spPr bwMode="auto">
          <a:xfrm>
            <a:off x="1133662" y="372317"/>
            <a:ext cx="8010338"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US" dirty="0" smtClean="0"/>
          </a:p>
        </p:txBody>
      </p:sp>
      <p:pic>
        <p:nvPicPr>
          <p:cNvPr id="13" name="Picture 12" descr="DWR Logo.png"/>
          <p:cNvPicPr>
            <a:picLocks noChangeAspect="1"/>
          </p:cNvPicPr>
          <p:nvPr userDrawn="1"/>
        </p:nvPicPr>
        <p:blipFill>
          <a:blip r:embed="rId7" cstate="print"/>
          <a:stretch>
            <a:fillRect/>
          </a:stretch>
        </p:blipFill>
        <p:spPr>
          <a:xfrm>
            <a:off x="8153400" y="5903892"/>
            <a:ext cx="762000" cy="762000"/>
          </a:xfrm>
          <a:prstGeom prst="rect">
            <a:avLst/>
          </a:prstGeom>
        </p:spPr>
      </p:pic>
      <p:pic>
        <p:nvPicPr>
          <p:cNvPr id="14" name="Picture 13" descr="FloodSafe-Logo.png"/>
          <p:cNvPicPr>
            <a:picLocks noChangeAspect="1"/>
          </p:cNvPicPr>
          <p:nvPr userDrawn="1"/>
        </p:nvPicPr>
        <p:blipFill>
          <a:blip r:embed="rId8" cstate="print"/>
          <a:stretch>
            <a:fillRect/>
          </a:stretch>
        </p:blipFill>
        <p:spPr>
          <a:xfrm>
            <a:off x="152400" y="6096000"/>
            <a:ext cx="1391296" cy="590550"/>
          </a:xfrm>
          <a:prstGeom prst="rect">
            <a:avLst/>
          </a:prstGeom>
        </p:spPr>
      </p:pic>
      <p:pic>
        <p:nvPicPr>
          <p:cNvPr id="19" name="Picture 18" descr="Footer white.png"/>
          <p:cNvPicPr>
            <a:picLocks noChangeAspect="1"/>
          </p:cNvPicPr>
          <p:nvPr userDrawn="1"/>
        </p:nvPicPr>
        <p:blipFill>
          <a:blip r:embed="rId9" cstate="print"/>
          <a:stretch>
            <a:fillRect/>
          </a:stretch>
        </p:blipFill>
        <p:spPr>
          <a:xfrm>
            <a:off x="1676400" y="6096000"/>
            <a:ext cx="6248399" cy="461430"/>
          </a:xfrm>
          <a:prstGeom prst="rect">
            <a:avLst/>
          </a:prstGeom>
        </p:spPr>
      </p:pic>
      <p:sp>
        <p:nvSpPr>
          <p:cNvPr id="18" name="TextBox 17"/>
          <p:cNvSpPr txBox="1"/>
          <p:nvPr userDrawn="1"/>
        </p:nvSpPr>
        <p:spPr>
          <a:xfrm>
            <a:off x="1332574" y="6412438"/>
            <a:ext cx="776504" cy="307777"/>
          </a:xfrm>
          <a:prstGeom prst="rect">
            <a:avLst/>
          </a:prstGeom>
          <a:noFill/>
        </p:spPr>
        <p:txBody>
          <a:bodyPr wrap="square" rtlCol="0">
            <a:spAutoFit/>
          </a:bodyPr>
          <a:lstStyle/>
          <a:p>
            <a:pPr algn="ctr"/>
            <a:fld id="{110685AF-69D0-4880-957F-20F06BA68758}" type="slidenum">
              <a:rPr lang="en-US" sz="1400" smtClean="0">
                <a:latin typeface="+mn-lt"/>
              </a:rPr>
              <a:pPr algn="ctr"/>
              <a:t>‹#›</a:t>
            </a:fld>
            <a:endParaRPr lang="en-US" sz="1400" dirty="0">
              <a:latin typeface="+mn-lt"/>
            </a:endParaRP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2" r:id="rId4"/>
  </p:sldLayoutIdLst>
  <p:txStyles>
    <p:titleStyle>
      <a:lvl1pPr algn="l" rtl="0" eaLnBrk="0" fontAlgn="base" hangingPunct="0">
        <a:spcBef>
          <a:spcPct val="0"/>
        </a:spcBef>
        <a:spcAft>
          <a:spcPct val="0"/>
        </a:spcAft>
        <a:defRPr lang="en-US" sz="3600" b="1" kern="1200">
          <a:solidFill>
            <a:schemeClr val="bg1"/>
          </a:solidFill>
          <a:latin typeface="+mj-lt"/>
          <a:ea typeface="+mj-ea"/>
          <a:cs typeface="Tahoma" pitchFamily="34" charset="0"/>
        </a:defRPr>
      </a:lvl1pPr>
      <a:lvl2pPr algn="ctr" rtl="0" eaLnBrk="0" fontAlgn="base" hangingPunct="0">
        <a:spcBef>
          <a:spcPct val="0"/>
        </a:spcBef>
        <a:spcAft>
          <a:spcPct val="0"/>
        </a:spcAft>
        <a:defRPr sz="4400" b="1">
          <a:solidFill>
            <a:srgbClr val="215352"/>
          </a:solidFill>
          <a:latin typeface="Calibri" pitchFamily="34" charset="0"/>
          <a:cs typeface="Tahoma" charset="0"/>
        </a:defRPr>
      </a:lvl2pPr>
      <a:lvl3pPr algn="ctr" rtl="0" eaLnBrk="0" fontAlgn="base" hangingPunct="0">
        <a:spcBef>
          <a:spcPct val="0"/>
        </a:spcBef>
        <a:spcAft>
          <a:spcPct val="0"/>
        </a:spcAft>
        <a:defRPr sz="4400" b="1">
          <a:solidFill>
            <a:srgbClr val="215352"/>
          </a:solidFill>
          <a:latin typeface="Calibri" pitchFamily="34" charset="0"/>
          <a:cs typeface="Tahoma" charset="0"/>
        </a:defRPr>
      </a:lvl3pPr>
      <a:lvl4pPr algn="ctr" rtl="0" eaLnBrk="0" fontAlgn="base" hangingPunct="0">
        <a:spcBef>
          <a:spcPct val="0"/>
        </a:spcBef>
        <a:spcAft>
          <a:spcPct val="0"/>
        </a:spcAft>
        <a:defRPr sz="4400" b="1">
          <a:solidFill>
            <a:srgbClr val="215352"/>
          </a:solidFill>
          <a:latin typeface="Calibri" pitchFamily="34" charset="0"/>
          <a:cs typeface="Tahoma" charset="0"/>
        </a:defRPr>
      </a:lvl4pPr>
      <a:lvl5pPr algn="ctr" rtl="0" eaLnBrk="0" fontAlgn="base" hangingPunct="0">
        <a:spcBef>
          <a:spcPct val="0"/>
        </a:spcBef>
        <a:spcAft>
          <a:spcPct val="0"/>
        </a:spcAft>
        <a:defRPr sz="4400" b="1">
          <a:solidFill>
            <a:srgbClr val="215352"/>
          </a:solidFill>
          <a:latin typeface="Calibri" pitchFamily="34" charset="0"/>
          <a:cs typeface="Tahoma" charset="0"/>
        </a:defRPr>
      </a:lvl5pPr>
      <a:lvl6pPr marL="457200" algn="ctr" rtl="0" fontAlgn="base">
        <a:spcBef>
          <a:spcPct val="0"/>
        </a:spcBef>
        <a:spcAft>
          <a:spcPct val="0"/>
        </a:spcAft>
        <a:defRPr sz="4800">
          <a:solidFill>
            <a:srgbClr val="215352"/>
          </a:solidFill>
          <a:latin typeface="Tahoma" charset="0"/>
          <a:cs typeface="Tahoma" charset="0"/>
        </a:defRPr>
      </a:lvl6pPr>
      <a:lvl7pPr marL="914400" algn="ctr" rtl="0" fontAlgn="base">
        <a:spcBef>
          <a:spcPct val="0"/>
        </a:spcBef>
        <a:spcAft>
          <a:spcPct val="0"/>
        </a:spcAft>
        <a:defRPr sz="4800">
          <a:solidFill>
            <a:srgbClr val="215352"/>
          </a:solidFill>
          <a:latin typeface="Tahoma" charset="0"/>
          <a:cs typeface="Tahoma" charset="0"/>
        </a:defRPr>
      </a:lvl7pPr>
      <a:lvl8pPr marL="1371600" algn="ctr" rtl="0" fontAlgn="base">
        <a:spcBef>
          <a:spcPct val="0"/>
        </a:spcBef>
        <a:spcAft>
          <a:spcPct val="0"/>
        </a:spcAft>
        <a:defRPr sz="4800">
          <a:solidFill>
            <a:srgbClr val="215352"/>
          </a:solidFill>
          <a:latin typeface="Tahoma" charset="0"/>
          <a:cs typeface="Tahoma" charset="0"/>
        </a:defRPr>
      </a:lvl8pPr>
      <a:lvl9pPr marL="1828800" algn="ctr" rtl="0" fontAlgn="base">
        <a:spcBef>
          <a:spcPct val="0"/>
        </a:spcBef>
        <a:spcAft>
          <a:spcPct val="0"/>
        </a:spcAft>
        <a:defRPr sz="4800">
          <a:solidFill>
            <a:srgbClr val="215352"/>
          </a:solidFill>
          <a:latin typeface="Tahoma" charset="0"/>
          <a:cs typeface="Tahoma" charset="0"/>
        </a:defRPr>
      </a:lvl9pPr>
    </p:titleStyle>
    <p:bodyStyle>
      <a:lvl1pPr marL="342900" indent="-342900" algn="l" rtl="0" eaLnBrk="0" fontAlgn="base" hangingPunct="0">
        <a:spcBef>
          <a:spcPct val="20000"/>
        </a:spcBef>
        <a:spcAft>
          <a:spcPct val="0"/>
        </a:spcAft>
        <a:buClr>
          <a:srgbClr val="477F80"/>
        </a:buClr>
        <a:buFont typeface="Arial"/>
        <a:buChar char="•"/>
        <a:defRPr lang="en-US" sz="2800" kern="1200" dirty="0">
          <a:solidFill>
            <a:schemeClr val="tx1"/>
          </a:solidFill>
          <a:latin typeface="+mn-lt"/>
          <a:ea typeface="+mn-ea"/>
          <a:cs typeface="Tahoma" pitchFamily="34" charset="0"/>
        </a:defRPr>
      </a:lvl1pPr>
      <a:lvl2pPr marL="742950" indent="-285750" algn="l" rtl="0" eaLnBrk="0" fontAlgn="base" hangingPunct="0">
        <a:spcBef>
          <a:spcPct val="20000"/>
        </a:spcBef>
        <a:spcAft>
          <a:spcPct val="0"/>
        </a:spcAft>
        <a:buClr>
          <a:srgbClr val="477F80"/>
        </a:buClr>
        <a:buFont typeface="Lucida Grande"/>
        <a:buChar char="-"/>
        <a:defRPr lang="en-US" sz="2600" kern="1200" dirty="0">
          <a:solidFill>
            <a:schemeClr val="tx1"/>
          </a:solidFill>
          <a:latin typeface="+mn-lt"/>
          <a:ea typeface="+mn-ea"/>
          <a:cs typeface="Tahoma" pitchFamily="34" charset="0"/>
        </a:defRPr>
      </a:lvl2pPr>
      <a:lvl3pPr marL="1143000" indent="-228600" algn="l" rtl="0" eaLnBrk="0" fontAlgn="base" hangingPunct="0">
        <a:spcBef>
          <a:spcPct val="20000"/>
        </a:spcBef>
        <a:spcAft>
          <a:spcPct val="0"/>
        </a:spcAft>
        <a:buClrTx/>
        <a:buFont typeface="Lucida Grande"/>
        <a:buChar char="-"/>
        <a:defRPr lang="en-US" sz="2400" kern="1200" dirty="0">
          <a:solidFill>
            <a:schemeClr val="tx1"/>
          </a:solidFill>
          <a:latin typeface="+mn-lt"/>
          <a:ea typeface="+mn-ea"/>
          <a:cs typeface="Tahoma" pitchFamily="34" charset="0"/>
        </a:defRPr>
      </a:lvl3pPr>
      <a:lvl4pPr marL="1600200" indent="-228600" algn="l" rtl="0" eaLnBrk="0" fontAlgn="base" hangingPunct="0">
        <a:spcBef>
          <a:spcPct val="20000"/>
        </a:spcBef>
        <a:spcAft>
          <a:spcPct val="0"/>
        </a:spcAft>
        <a:buClr>
          <a:schemeClr val="bg1"/>
        </a:buClr>
        <a:buSzPct val="50000"/>
        <a:buFont typeface="Lucida Grande"/>
        <a:buChar char="-"/>
        <a:defRPr lang="en-US" sz="2000" kern="1200" dirty="0">
          <a:solidFill>
            <a:schemeClr val="tx1"/>
          </a:solidFill>
          <a:latin typeface="+mn-lt"/>
          <a:ea typeface="+mn-ea"/>
          <a:cs typeface="Tahoma" pitchFamily="34" charset="0"/>
        </a:defRPr>
      </a:lvl4pPr>
      <a:lvl5pPr marL="2057400" indent="-228600" algn="l" rtl="0" eaLnBrk="0" fontAlgn="base" hangingPunct="0">
        <a:spcBef>
          <a:spcPct val="20000"/>
        </a:spcBef>
        <a:spcAft>
          <a:spcPct val="0"/>
        </a:spcAft>
        <a:buClrTx/>
        <a:buSzPct val="50000"/>
        <a:buFont typeface="Lucida Grande"/>
        <a:buChar char="-"/>
        <a:defRPr lang="en-US" sz="1800" i="0" kern="1200" dirty="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christopher.williams@water.ca.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mailto:Anthony.G.Reed@usace.army.mil" TargetMode="External"/><Relationship Id="rId4" Type="http://schemas.openxmlformats.org/officeDocument/2006/relationships/hyperlink" Target="mailto:robert.scarborough@water.ca.gov"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39942" y="3024553"/>
            <a:ext cx="7604058" cy="1250879"/>
          </a:xfrm>
        </p:spPr>
        <p:txBody>
          <a:bodyPr/>
          <a:lstStyle/>
          <a:p>
            <a:r>
              <a:rPr lang="en-US" b="1" dirty="0" smtClean="0">
                <a:solidFill>
                  <a:schemeClr val="tx1">
                    <a:lumMod val="65000"/>
                    <a:lumOff val="35000"/>
                  </a:schemeClr>
                </a:solidFill>
              </a:rPr>
              <a:t>Briefing to the</a:t>
            </a:r>
            <a:br>
              <a:rPr lang="en-US" b="1" dirty="0" smtClean="0">
                <a:solidFill>
                  <a:schemeClr val="tx1">
                    <a:lumMod val="65000"/>
                    <a:lumOff val="35000"/>
                  </a:schemeClr>
                </a:solidFill>
              </a:rPr>
            </a:br>
            <a:r>
              <a:rPr lang="en-US" b="1" dirty="0" smtClean="0">
                <a:solidFill>
                  <a:schemeClr val="tx1">
                    <a:lumMod val="65000"/>
                    <a:lumOff val="35000"/>
                  </a:schemeClr>
                </a:solidFill>
              </a:rPr>
              <a:t>Central Valley Flood Protection Board on </a:t>
            </a:r>
            <a:br>
              <a:rPr lang="en-US" b="1" dirty="0" smtClean="0">
                <a:solidFill>
                  <a:schemeClr val="tx1">
                    <a:lumMod val="65000"/>
                    <a:lumOff val="35000"/>
                  </a:schemeClr>
                </a:solidFill>
              </a:rPr>
            </a:br>
            <a:r>
              <a:rPr lang="en-US" b="1" dirty="0" smtClean="0">
                <a:solidFill>
                  <a:schemeClr val="tx1">
                    <a:lumMod val="65000"/>
                    <a:lumOff val="35000"/>
                  </a:schemeClr>
                </a:solidFill>
              </a:rPr>
              <a:t>Status of the FCSA</a:t>
            </a:r>
          </a:p>
          <a:p>
            <a:endParaRPr lang="en-US" dirty="0" smtClean="0">
              <a:solidFill>
                <a:schemeClr val="tx1">
                  <a:lumMod val="65000"/>
                  <a:lumOff val="35000"/>
                </a:schemeClr>
              </a:solidFill>
            </a:endParaRPr>
          </a:p>
          <a:p>
            <a:r>
              <a:rPr lang="en-US" b="1" dirty="0" smtClean="0"/>
              <a:t>July 12, 2013</a:t>
            </a:r>
            <a:endParaRPr lang="en-US" b="1" dirty="0"/>
          </a:p>
          <a:p>
            <a:endParaRPr lang="en-US" dirty="0"/>
          </a:p>
        </p:txBody>
      </p:sp>
      <p:sp>
        <p:nvSpPr>
          <p:cNvPr id="3" name="Title 2"/>
          <p:cNvSpPr>
            <a:spLocks noGrp="1"/>
          </p:cNvSpPr>
          <p:nvPr>
            <p:ph type="ctrTitle"/>
          </p:nvPr>
        </p:nvSpPr>
        <p:spPr>
          <a:xfrm>
            <a:off x="1493253" y="1392697"/>
            <a:ext cx="7650747" cy="1378634"/>
          </a:xfrm>
        </p:spPr>
        <p:txBody>
          <a:bodyPr/>
          <a:lstStyle/>
          <a:p>
            <a:r>
              <a:rPr lang="en-US" sz="4000" dirty="0" smtClean="0"/>
              <a:t>Central Valley Integrated Flood Management Study</a:t>
            </a:r>
            <a:endParaRPr lang="en-US" sz="4000" dirty="0"/>
          </a:p>
        </p:txBody>
      </p:sp>
    </p:spTree>
    <p:extLst>
      <p:ext uri="{BB962C8B-B14F-4D97-AF65-F5344CB8AC3E}">
        <p14:creationId xmlns:p14="http://schemas.microsoft.com/office/powerpoint/2010/main" xmlns="" val="1055079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 y="1191898"/>
            <a:ext cx="8315513" cy="4614542"/>
          </a:xfrm>
        </p:spPr>
        <p:txBody>
          <a:bodyPr/>
          <a:lstStyle/>
          <a:p>
            <a:r>
              <a:rPr lang="en-US" sz="2600" dirty="0" smtClean="0"/>
              <a:t>Focus on system-based water </a:t>
            </a:r>
            <a:r>
              <a:rPr lang="en-US" sz="2600" dirty="0"/>
              <a:t>resources </a:t>
            </a:r>
            <a:r>
              <a:rPr lang="en-US" sz="2600" dirty="0" smtClean="0"/>
              <a:t>problems</a:t>
            </a:r>
            <a:endParaRPr lang="en-US" sz="2600" dirty="0"/>
          </a:p>
          <a:p>
            <a:r>
              <a:rPr lang="en-US" sz="2600" dirty="0" smtClean="0"/>
              <a:t>Assess technical </a:t>
            </a:r>
            <a:r>
              <a:rPr lang="en-US" sz="2600" dirty="0"/>
              <a:t>work already completed by the State for its suitability in assessing Federal interest</a:t>
            </a:r>
          </a:p>
          <a:p>
            <a:r>
              <a:rPr lang="en-US" sz="2600" dirty="0" smtClean="0"/>
              <a:t>Participate in State’s </a:t>
            </a:r>
            <a:r>
              <a:rPr lang="en-US" sz="2600" dirty="0"/>
              <a:t>BWFS and </a:t>
            </a:r>
            <a:r>
              <a:rPr lang="en-US" sz="2600" dirty="0" smtClean="0"/>
              <a:t>Central </a:t>
            </a:r>
            <a:r>
              <a:rPr lang="en-US" sz="2600" dirty="0"/>
              <a:t>Valley Flood System Conservation Strategy</a:t>
            </a:r>
          </a:p>
          <a:p>
            <a:r>
              <a:rPr lang="en-US" sz="2600" dirty="0" smtClean="0"/>
              <a:t>Evaluate </a:t>
            </a:r>
            <a:r>
              <a:rPr lang="en-US" sz="2600" dirty="0"/>
              <a:t>resource conditions related to flood risks and ecosystem </a:t>
            </a:r>
            <a:r>
              <a:rPr lang="en-US" sz="2600" dirty="0" smtClean="0"/>
              <a:t>conditions</a:t>
            </a:r>
            <a:endParaRPr lang="en-US" sz="2600" dirty="0"/>
          </a:p>
          <a:p>
            <a:r>
              <a:rPr lang="en-US" sz="2600" dirty="0" smtClean="0"/>
              <a:t>Identify implementation </a:t>
            </a:r>
            <a:r>
              <a:rPr lang="en-US" sz="2600" dirty="0"/>
              <a:t>challenges in policy, </a:t>
            </a:r>
            <a:r>
              <a:rPr lang="en-US" sz="2600" dirty="0" smtClean="0"/>
              <a:t>permitting, </a:t>
            </a:r>
            <a:r>
              <a:rPr lang="en-US" sz="2600" dirty="0"/>
              <a:t>and crediting</a:t>
            </a:r>
          </a:p>
          <a:p>
            <a:r>
              <a:rPr lang="en-US" sz="2600" dirty="0" smtClean="0"/>
              <a:t>Make recommendations </a:t>
            </a:r>
            <a:r>
              <a:rPr lang="en-US" sz="2600" dirty="0"/>
              <a:t>for future actions, including potential feasibility </a:t>
            </a:r>
            <a:r>
              <a:rPr lang="en-US" sz="2600" dirty="0" smtClean="0"/>
              <a:t>studies</a:t>
            </a:r>
          </a:p>
        </p:txBody>
      </p:sp>
      <p:sp>
        <p:nvSpPr>
          <p:cNvPr id="2" name="Title 1"/>
          <p:cNvSpPr>
            <a:spLocks noGrp="1"/>
          </p:cNvSpPr>
          <p:nvPr>
            <p:ph type="title"/>
          </p:nvPr>
        </p:nvSpPr>
        <p:spPr/>
        <p:txBody>
          <a:bodyPr/>
          <a:lstStyle/>
          <a:p>
            <a:r>
              <a:rPr lang="en-US" dirty="0" smtClean="0"/>
              <a:t>Benefits of CVIFMS Watershed Plan </a:t>
            </a:r>
            <a:endParaRPr lang="en-US" dirty="0"/>
          </a:p>
        </p:txBody>
      </p:sp>
    </p:spTree>
    <p:extLst>
      <p:ext uri="{BB962C8B-B14F-4D97-AF65-F5344CB8AC3E}">
        <p14:creationId xmlns:p14="http://schemas.microsoft.com/office/powerpoint/2010/main" xmlns="" val="3035698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Focus on System Improvements</a:t>
            </a:r>
            <a:endParaRPr lang="en-US" dirty="0"/>
          </a:p>
        </p:txBody>
      </p:sp>
      <p:sp>
        <p:nvSpPr>
          <p:cNvPr id="2" name="Content Placeholder 1"/>
          <p:cNvSpPr>
            <a:spLocks noGrp="1"/>
          </p:cNvSpPr>
          <p:nvPr>
            <p:ph idx="4294967295"/>
          </p:nvPr>
        </p:nvSpPr>
        <p:spPr>
          <a:xfrm>
            <a:off x="356662" y="1423579"/>
            <a:ext cx="4284477" cy="4737100"/>
          </a:xfrm>
        </p:spPr>
        <p:txBody>
          <a:bodyPr/>
          <a:lstStyle/>
          <a:p>
            <a:r>
              <a:rPr lang="en-US" dirty="0" smtClean="0"/>
              <a:t>Potential Federal interest in CVFPP System Improvements in Sacramento River Basin</a:t>
            </a:r>
          </a:p>
          <a:p>
            <a:r>
              <a:rPr lang="en-US" dirty="0" smtClean="0"/>
              <a:t>Consideration of system improvements in San Joaquin River Basin via Lower San Joaquin Feasibility Study</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l="4713" t="4038" r="4458" b="3726"/>
          <a:stretch/>
        </p:blipFill>
        <p:spPr>
          <a:xfrm>
            <a:off x="4641140" y="940526"/>
            <a:ext cx="4502860" cy="5917474"/>
          </a:xfrm>
          <a:prstGeom prst="rect">
            <a:avLst/>
          </a:prstGeom>
        </p:spPr>
      </p:pic>
    </p:spTree>
    <p:extLst>
      <p:ext uri="{BB962C8B-B14F-4D97-AF65-F5344CB8AC3E}">
        <p14:creationId xmlns:p14="http://schemas.microsoft.com/office/powerpoint/2010/main" xmlns="" val="911693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87681" y="1176658"/>
            <a:ext cx="8418382" cy="4614542"/>
          </a:xfrm>
        </p:spPr>
        <p:txBody>
          <a:bodyPr/>
          <a:lstStyle/>
          <a:p>
            <a:r>
              <a:rPr lang="en-US" dirty="0" smtClean="0"/>
              <a:t>Task 1:  Technical data </a:t>
            </a:r>
            <a:r>
              <a:rPr lang="en-US" dirty="0"/>
              <a:t>and </a:t>
            </a:r>
            <a:r>
              <a:rPr lang="en-US" dirty="0" smtClean="0"/>
              <a:t>tools gap analysis </a:t>
            </a:r>
          </a:p>
          <a:p>
            <a:r>
              <a:rPr lang="en-US" dirty="0" smtClean="0"/>
              <a:t>Task 2:  Without-project </a:t>
            </a:r>
            <a:r>
              <a:rPr lang="en-US" dirty="0"/>
              <a:t>condition(s</a:t>
            </a:r>
            <a:r>
              <a:rPr lang="en-US" dirty="0" smtClean="0"/>
              <a:t>)</a:t>
            </a:r>
          </a:p>
          <a:p>
            <a:r>
              <a:rPr lang="en-US" dirty="0" smtClean="0"/>
              <a:t>Task 3:  Participation in, review and summarizing of CVFPP implementation planning efforts (BWFS, regional planning, Conservation Strategy)</a:t>
            </a:r>
          </a:p>
          <a:p>
            <a:r>
              <a:rPr lang="en-US" dirty="0" smtClean="0"/>
              <a:t>Task 4:  Federal interest in </a:t>
            </a:r>
            <a:r>
              <a:rPr lang="en-US" dirty="0"/>
              <a:t>CVFPP </a:t>
            </a:r>
            <a:r>
              <a:rPr lang="en-US" dirty="0" smtClean="0"/>
              <a:t>implementation</a:t>
            </a:r>
          </a:p>
          <a:p>
            <a:r>
              <a:rPr lang="en-US" dirty="0" smtClean="0"/>
              <a:t>Task 5:  </a:t>
            </a:r>
            <a:r>
              <a:rPr lang="en-US" dirty="0"/>
              <a:t>Policy and </a:t>
            </a:r>
            <a:r>
              <a:rPr lang="en-US" dirty="0" smtClean="0"/>
              <a:t>guidance recommendations (crediting, permitting, governance)</a:t>
            </a:r>
          </a:p>
          <a:p>
            <a:r>
              <a:rPr lang="en-US" dirty="0" smtClean="0"/>
              <a:t>Task 6:  Watershed Plan preparation</a:t>
            </a:r>
          </a:p>
          <a:p>
            <a:r>
              <a:rPr lang="en-US" dirty="0" smtClean="0"/>
              <a:t>Task 7:  Coordination and support</a:t>
            </a:r>
          </a:p>
          <a:p>
            <a:endParaRPr lang="en-US" dirty="0"/>
          </a:p>
        </p:txBody>
      </p:sp>
      <p:sp>
        <p:nvSpPr>
          <p:cNvPr id="3" name="Title 2"/>
          <p:cNvSpPr>
            <a:spLocks noGrp="1"/>
          </p:cNvSpPr>
          <p:nvPr>
            <p:ph type="title"/>
          </p:nvPr>
        </p:nvSpPr>
        <p:spPr/>
        <p:txBody>
          <a:bodyPr/>
          <a:lstStyle/>
          <a:p>
            <a:r>
              <a:rPr lang="en-US" dirty="0" smtClean="0"/>
              <a:t>Major Activities In CVIFMS PMP</a:t>
            </a:r>
            <a:endParaRPr lang="en-US" dirty="0"/>
          </a:p>
        </p:txBody>
      </p:sp>
    </p:spTree>
    <p:extLst>
      <p:ext uri="{BB962C8B-B14F-4D97-AF65-F5344CB8AC3E}">
        <p14:creationId xmlns:p14="http://schemas.microsoft.com/office/powerpoint/2010/main" xmlns="" val="441734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CVIFMS Schedule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1675101507"/>
              </p:ext>
            </p:extLst>
          </p:nvPr>
        </p:nvGraphicFramePr>
        <p:xfrm>
          <a:off x="487680" y="1371597"/>
          <a:ext cx="8229600" cy="4114797"/>
        </p:xfrm>
        <a:graphic>
          <a:graphicData uri="http://schemas.openxmlformats.org/drawingml/2006/table">
            <a:tbl>
              <a:tblPr firstRow="1" firstCol="1" bandRow="1">
                <a:tableStyleId>{9DCAF9ED-07DC-4A11-8D7F-57B35C25682E}</a:tableStyleId>
              </a:tblPr>
              <a:tblGrid>
                <a:gridCol w="4785360"/>
                <a:gridCol w="3444240"/>
              </a:tblGrid>
              <a:tr h="791894">
                <a:tc>
                  <a:txBody>
                    <a:bodyPr/>
                    <a:lstStyle/>
                    <a:p>
                      <a:pPr marL="0" marR="0" algn="ctr">
                        <a:lnSpc>
                          <a:spcPct val="115000"/>
                        </a:lnSpc>
                        <a:spcBef>
                          <a:spcPts val="0"/>
                        </a:spcBef>
                        <a:spcAft>
                          <a:spcPts val="0"/>
                        </a:spcAft>
                      </a:pPr>
                      <a:r>
                        <a:rPr lang="en-US" sz="2000" dirty="0">
                          <a:effectLst/>
                        </a:rPr>
                        <a:t>Task Description</a:t>
                      </a:r>
                      <a:endParaRPr lang="en-US" sz="20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smtClean="0">
                          <a:effectLst/>
                        </a:rPr>
                        <a:t>Schedule (Days</a:t>
                      </a:r>
                      <a:r>
                        <a:rPr lang="en-US" sz="2000" baseline="0" dirty="0" smtClean="0">
                          <a:effectLst/>
                        </a:rPr>
                        <a:t> after FCSA Amendment Execution)</a:t>
                      </a:r>
                      <a:endParaRPr lang="en-US" sz="2000" dirty="0">
                        <a:effectLst/>
                        <a:latin typeface="Calibri"/>
                        <a:ea typeface="Times New Roman"/>
                        <a:cs typeface="Times New Roman"/>
                      </a:endParaRPr>
                    </a:p>
                  </a:txBody>
                  <a:tcPr marL="68580" marR="68580" marT="0" marB="0"/>
                </a:tc>
              </a:tr>
              <a:tr h="428777">
                <a:tc>
                  <a:txBody>
                    <a:bodyPr/>
                    <a:lstStyle/>
                    <a:p>
                      <a:pPr marL="0" marR="0" algn="l">
                        <a:lnSpc>
                          <a:spcPct val="100000"/>
                        </a:lnSpc>
                        <a:spcBef>
                          <a:spcPts val="600"/>
                        </a:spcBef>
                        <a:spcAft>
                          <a:spcPts val="600"/>
                        </a:spcAft>
                      </a:pPr>
                      <a:r>
                        <a:rPr lang="en-US" sz="2000" b="0" dirty="0">
                          <a:effectLst/>
                        </a:rPr>
                        <a:t>1. </a:t>
                      </a:r>
                      <a:r>
                        <a:rPr lang="en-US" sz="2000" b="0" dirty="0" smtClean="0">
                          <a:effectLst/>
                        </a:rPr>
                        <a:t> Gap </a:t>
                      </a:r>
                      <a:r>
                        <a:rPr lang="en-US" sz="2000" b="0" dirty="0">
                          <a:effectLst/>
                        </a:rPr>
                        <a:t>Analysis</a:t>
                      </a:r>
                      <a:endParaRPr lang="en-US" sz="2000" b="0" dirty="0">
                        <a:effectLst/>
                        <a:latin typeface="Calibri"/>
                        <a:ea typeface="Times New Roman"/>
                        <a:cs typeface="Times New Roman"/>
                      </a:endParaRPr>
                    </a:p>
                  </a:txBody>
                  <a:tcPr marL="68580" marR="68580" marT="0" marB="0" anchor="ctr"/>
                </a:tc>
                <a:tc>
                  <a:txBody>
                    <a:bodyPr/>
                    <a:lstStyle/>
                    <a:p>
                      <a:pPr marL="0" marR="0" algn="ctr">
                        <a:lnSpc>
                          <a:spcPct val="100000"/>
                        </a:lnSpc>
                        <a:spcBef>
                          <a:spcPts val="600"/>
                        </a:spcBef>
                        <a:spcAft>
                          <a:spcPts val="600"/>
                        </a:spcAft>
                      </a:pPr>
                      <a:r>
                        <a:rPr lang="en-US" sz="2000" dirty="0">
                          <a:effectLst/>
                        </a:rPr>
                        <a:t>90 </a:t>
                      </a:r>
                      <a:r>
                        <a:rPr lang="en-US" sz="2000" dirty="0" smtClean="0">
                          <a:effectLst/>
                        </a:rPr>
                        <a:t>days</a:t>
                      </a:r>
                      <a:endParaRPr lang="en-US" sz="2000" dirty="0">
                        <a:effectLst/>
                        <a:latin typeface="Calibri"/>
                        <a:ea typeface="Times New Roman"/>
                        <a:cs typeface="Times New Roman"/>
                      </a:endParaRPr>
                    </a:p>
                  </a:txBody>
                  <a:tcPr marL="68580" marR="68580" marT="0" marB="0" anchor="ctr"/>
                </a:tc>
              </a:tr>
              <a:tr h="352382">
                <a:tc>
                  <a:txBody>
                    <a:bodyPr/>
                    <a:lstStyle/>
                    <a:p>
                      <a:pPr marL="0" marR="0" algn="l">
                        <a:lnSpc>
                          <a:spcPct val="100000"/>
                        </a:lnSpc>
                        <a:spcBef>
                          <a:spcPts val="600"/>
                        </a:spcBef>
                        <a:spcAft>
                          <a:spcPts val="600"/>
                        </a:spcAft>
                      </a:pPr>
                      <a:r>
                        <a:rPr lang="en-US" sz="2000" b="0" dirty="0">
                          <a:effectLst/>
                        </a:rPr>
                        <a:t>2. </a:t>
                      </a:r>
                      <a:r>
                        <a:rPr lang="en-US" sz="2000" b="0" dirty="0" smtClean="0">
                          <a:effectLst/>
                        </a:rPr>
                        <a:t> Forecast Without Project Conditions</a:t>
                      </a:r>
                      <a:endParaRPr lang="en-US" sz="2000" b="0" dirty="0">
                        <a:effectLst/>
                        <a:latin typeface="Calibri"/>
                        <a:ea typeface="Times New Roman"/>
                        <a:cs typeface="Times New Roman"/>
                      </a:endParaRPr>
                    </a:p>
                  </a:txBody>
                  <a:tcPr marL="68580" marR="68580" marT="0" marB="0" anchor="ctr"/>
                </a:tc>
                <a:tc>
                  <a:txBody>
                    <a:bodyPr/>
                    <a:lstStyle/>
                    <a:p>
                      <a:pPr marL="0" marR="0" algn="ctr">
                        <a:lnSpc>
                          <a:spcPct val="100000"/>
                        </a:lnSpc>
                        <a:spcBef>
                          <a:spcPts val="600"/>
                        </a:spcBef>
                        <a:spcAft>
                          <a:spcPts val="600"/>
                        </a:spcAft>
                      </a:pPr>
                      <a:r>
                        <a:rPr lang="en-US" sz="2000" dirty="0">
                          <a:effectLst/>
                        </a:rPr>
                        <a:t>120 </a:t>
                      </a:r>
                      <a:r>
                        <a:rPr lang="en-US" sz="2000" dirty="0" smtClean="0">
                          <a:effectLst/>
                        </a:rPr>
                        <a:t>days</a:t>
                      </a:r>
                      <a:endParaRPr lang="en-US" sz="2000" dirty="0">
                        <a:effectLst/>
                        <a:latin typeface="Calibri"/>
                        <a:ea typeface="Times New Roman"/>
                        <a:cs typeface="Times New Roman"/>
                      </a:endParaRPr>
                    </a:p>
                  </a:txBody>
                  <a:tcPr marL="68580" marR="68580" marT="0" marB="0" anchor="ctr"/>
                </a:tc>
              </a:tr>
              <a:tr h="352382">
                <a:tc>
                  <a:txBody>
                    <a:bodyPr/>
                    <a:lstStyle/>
                    <a:p>
                      <a:pPr marL="0" marR="0" algn="l">
                        <a:lnSpc>
                          <a:spcPct val="100000"/>
                        </a:lnSpc>
                        <a:spcBef>
                          <a:spcPts val="600"/>
                        </a:spcBef>
                        <a:spcAft>
                          <a:spcPts val="600"/>
                        </a:spcAft>
                      </a:pPr>
                      <a:r>
                        <a:rPr lang="en-US" sz="2000" b="0" dirty="0">
                          <a:effectLst/>
                        </a:rPr>
                        <a:t>3. </a:t>
                      </a:r>
                      <a:r>
                        <a:rPr lang="en-US" sz="2000" b="0" dirty="0" smtClean="0">
                          <a:effectLst/>
                        </a:rPr>
                        <a:t> Participate</a:t>
                      </a:r>
                      <a:r>
                        <a:rPr lang="en-US" sz="2000" b="0" dirty="0">
                          <a:effectLst/>
                        </a:rPr>
                        <a:t>, Review, Summarize</a:t>
                      </a:r>
                      <a:endParaRPr lang="en-US" sz="2000" b="0" dirty="0">
                        <a:effectLst/>
                        <a:latin typeface="Calibri"/>
                        <a:ea typeface="Times New Roman"/>
                        <a:cs typeface="Times New Roman"/>
                      </a:endParaRPr>
                    </a:p>
                  </a:txBody>
                  <a:tcPr marL="68580" marR="68580" marT="0" marB="0" anchor="ctr"/>
                </a:tc>
                <a:tc>
                  <a:txBody>
                    <a:bodyPr/>
                    <a:lstStyle/>
                    <a:p>
                      <a:pPr marL="0" marR="0" algn="ctr">
                        <a:lnSpc>
                          <a:spcPct val="100000"/>
                        </a:lnSpc>
                        <a:spcBef>
                          <a:spcPts val="600"/>
                        </a:spcBef>
                        <a:spcAft>
                          <a:spcPts val="600"/>
                        </a:spcAft>
                      </a:pPr>
                      <a:r>
                        <a:rPr lang="en-US" sz="2000" dirty="0">
                          <a:effectLst/>
                        </a:rPr>
                        <a:t>180 </a:t>
                      </a:r>
                      <a:r>
                        <a:rPr lang="en-US" sz="2000" dirty="0" smtClean="0">
                          <a:effectLst/>
                        </a:rPr>
                        <a:t>days</a:t>
                      </a:r>
                      <a:endParaRPr lang="en-US" sz="2000" dirty="0">
                        <a:effectLst/>
                        <a:latin typeface="Calibri"/>
                        <a:ea typeface="Times New Roman"/>
                        <a:cs typeface="Times New Roman"/>
                      </a:endParaRPr>
                    </a:p>
                  </a:txBody>
                  <a:tcPr marL="68580" marR="68580" marT="0" marB="0" anchor="ctr"/>
                </a:tc>
              </a:tr>
              <a:tr h="352382">
                <a:tc>
                  <a:txBody>
                    <a:bodyPr/>
                    <a:lstStyle/>
                    <a:p>
                      <a:pPr marL="0" marR="0" algn="l">
                        <a:lnSpc>
                          <a:spcPct val="100000"/>
                        </a:lnSpc>
                        <a:spcBef>
                          <a:spcPts val="600"/>
                        </a:spcBef>
                        <a:spcAft>
                          <a:spcPts val="600"/>
                        </a:spcAft>
                      </a:pPr>
                      <a:r>
                        <a:rPr lang="en-US" sz="2000" b="0" dirty="0">
                          <a:effectLst/>
                        </a:rPr>
                        <a:t>4.  Assessment of Federal Interest</a:t>
                      </a:r>
                      <a:endParaRPr lang="en-US" sz="2000" b="0" dirty="0">
                        <a:effectLst/>
                        <a:latin typeface="Calibri"/>
                        <a:ea typeface="Times New Roman"/>
                        <a:cs typeface="Times New Roman"/>
                      </a:endParaRPr>
                    </a:p>
                  </a:txBody>
                  <a:tcPr marL="68580" marR="68580" marT="0" marB="0" anchor="ctr"/>
                </a:tc>
                <a:tc>
                  <a:txBody>
                    <a:bodyPr/>
                    <a:lstStyle/>
                    <a:p>
                      <a:pPr marL="0" marR="0" algn="ctr">
                        <a:lnSpc>
                          <a:spcPct val="100000"/>
                        </a:lnSpc>
                        <a:spcBef>
                          <a:spcPts val="600"/>
                        </a:spcBef>
                        <a:spcAft>
                          <a:spcPts val="600"/>
                        </a:spcAft>
                      </a:pPr>
                      <a:r>
                        <a:rPr lang="en-US" sz="2000" dirty="0">
                          <a:effectLst/>
                        </a:rPr>
                        <a:t>350 </a:t>
                      </a:r>
                      <a:r>
                        <a:rPr lang="en-US" sz="2000" dirty="0" smtClean="0">
                          <a:effectLst/>
                        </a:rPr>
                        <a:t>days</a:t>
                      </a:r>
                      <a:endParaRPr lang="en-US" sz="2000" dirty="0">
                        <a:effectLst/>
                        <a:latin typeface="Calibri"/>
                        <a:ea typeface="Times New Roman"/>
                        <a:cs typeface="Times New Roman"/>
                      </a:endParaRPr>
                    </a:p>
                  </a:txBody>
                  <a:tcPr marL="68580" marR="68580" marT="0" marB="0" anchor="ctr"/>
                </a:tc>
              </a:tr>
              <a:tr h="427452">
                <a:tc>
                  <a:txBody>
                    <a:bodyPr/>
                    <a:lstStyle/>
                    <a:p>
                      <a:pPr marL="0" marR="0" algn="l">
                        <a:lnSpc>
                          <a:spcPct val="100000"/>
                        </a:lnSpc>
                        <a:spcBef>
                          <a:spcPts val="600"/>
                        </a:spcBef>
                        <a:spcAft>
                          <a:spcPts val="600"/>
                        </a:spcAft>
                      </a:pPr>
                      <a:r>
                        <a:rPr lang="en-US" sz="2000" b="0" dirty="0">
                          <a:effectLst/>
                        </a:rPr>
                        <a:t>5.  Policy and Guidance Recommendations</a:t>
                      </a:r>
                      <a:endParaRPr lang="en-US" sz="2000" b="0" dirty="0">
                        <a:effectLst/>
                        <a:latin typeface="Calibri"/>
                        <a:ea typeface="Times New Roman"/>
                        <a:cs typeface="Times New Roman"/>
                      </a:endParaRPr>
                    </a:p>
                  </a:txBody>
                  <a:tcPr marL="68580" marR="68580" marT="0" marB="0" anchor="ctr"/>
                </a:tc>
                <a:tc>
                  <a:txBody>
                    <a:bodyPr/>
                    <a:lstStyle/>
                    <a:p>
                      <a:pPr marL="0" marR="0" algn="ctr">
                        <a:lnSpc>
                          <a:spcPct val="100000"/>
                        </a:lnSpc>
                        <a:spcBef>
                          <a:spcPts val="600"/>
                        </a:spcBef>
                        <a:spcAft>
                          <a:spcPts val="600"/>
                        </a:spcAft>
                      </a:pPr>
                      <a:r>
                        <a:rPr lang="en-US" sz="2000" dirty="0">
                          <a:effectLst/>
                        </a:rPr>
                        <a:t>350 </a:t>
                      </a:r>
                      <a:r>
                        <a:rPr lang="en-US" sz="2000" dirty="0" smtClean="0">
                          <a:effectLst/>
                        </a:rPr>
                        <a:t>days</a:t>
                      </a:r>
                      <a:endParaRPr lang="en-US" sz="2000" dirty="0">
                        <a:effectLst/>
                        <a:latin typeface="Calibri"/>
                        <a:ea typeface="Times New Roman"/>
                        <a:cs typeface="Times New Roman"/>
                      </a:endParaRPr>
                    </a:p>
                  </a:txBody>
                  <a:tcPr marL="68580" marR="68580" marT="0" marB="0" anchor="ctr"/>
                </a:tc>
              </a:tr>
              <a:tr h="352382">
                <a:tc>
                  <a:txBody>
                    <a:bodyPr/>
                    <a:lstStyle/>
                    <a:p>
                      <a:pPr marL="0" marR="0" algn="l">
                        <a:lnSpc>
                          <a:spcPct val="100000"/>
                        </a:lnSpc>
                        <a:spcBef>
                          <a:spcPts val="600"/>
                        </a:spcBef>
                        <a:spcAft>
                          <a:spcPts val="600"/>
                        </a:spcAft>
                      </a:pPr>
                      <a:r>
                        <a:rPr lang="en-US" sz="2000" b="0" dirty="0" smtClean="0">
                          <a:effectLst/>
                        </a:rPr>
                        <a:t>*   Decision Point Meeting</a:t>
                      </a:r>
                      <a:endParaRPr lang="en-US" sz="2000" b="0" dirty="0">
                        <a:effectLst/>
                        <a:latin typeface="Calibri"/>
                        <a:ea typeface="Times New Roman"/>
                        <a:cs typeface="Times New Roman"/>
                      </a:endParaRPr>
                    </a:p>
                  </a:txBody>
                  <a:tcPr marL="68580" marR="68580" marT="0" marB="0" anchor="ctr"/>
                </a:tc>
                <a:tc>
                  <a:txBody>
                    <a:bodyPr/>
                    <a:lstStyle/>
                    <a:p>
                      <a:pPr marL="0" marR="0" algn="ctr">
                        <a:lnSpc>
                          <a:spcPct val="100000"/>
                        </a:lnSpc>
                        <a:spcBef>
                          <a:spcPts val="600"/>
                        </a:spcBef>
                        <a:spcAft>
                          <a:spcPts val="600"/>
                        </a:spcAft>
                      </a:pPr>
                      <a:r>
                        <a:rPr lang="en-US" sz="2000" dirty="0">
                          <a:effectLst/>
                        </a:rPr>
                        <a:t>365 </a:t>
                      </a:r>
                      <a:r>
                        <a:rPr lang="en-US" sz="2000" dirty="0" smtClean="0">
                          <a:effectLst/>
                        </a:rPr>
                        <a:t>days</a:t>
                      </a:r>
                      <a:endParaRPr lang="en-US" sz="2000" dirty="0">
                        <a:effectLst/>
                        <a:latin typeface="Calibri"/>
                        <a:ea typeface="Times New Roman"/>
                        <a:cs typeface="Times New Roman"/>
                      </a:endParaRPr>
                    </a:p>
                  </a:txBody>
                  <a:tcPr marL="68580" marR="68580" marT="0" marB="0" anchor="ctr"/>
                </a:tc>
              </a:tr>
              <a:tr h="352382">
                <a:tc>
                  <a:txBody>
                    <a:bodyPr/>
                    <a:lstStyle/>
                    <a:p>
                      <a:pPr marL="0" marR="0" algn="l">
                        <a:lnSpc>
                          <a:spcPct val="100000"/>
                        </a:lnSpc>
                        <a:spcBef>
                          <a:spcPts val="600"/>
                        </a:spcBef>
                        <a:spcAft>
                          <a:spcPts val="600"/>
                        </a:spcAft>
                      </a:pPr>
                      <a:r>
                        <a:rPr lang="en-US" sz="2000" b="0" dirty="0">
                          <a:effectLst/>
                        </a:rPr>
                        <a:t>6a.  </a:t>
                      </a:r>
                      <a:r>
                        <a:rPr lang="en-US" sz="2000" b="0" dirty="0" smtClean="0">
                          <a:effectLst/>
                        </a:rPr>
                        <a:t>DRAFT</a:t>
                      </a:r>
                      <a:r>
                        <a:rPr lang="en-US" sz="2000" b="0" baseline="0" dirty="0" smtClean="0">
                          <a:effectLst/>
                        </a:rPr>
                        <a:t> </a:t>
                      </a:r>
                      <a:r>
                        <a:rPr lang="en-US" sz="2000" b="0" dirty="0" smtClean="0">
                          <a:effectLst/>
                        </a:rPr>
                        <a:t>Watershed Plan</a:t>
                      </a:r>
                      <a:endParaRPr lang="en-US" sz="2000" b="0" dirty="0">
                        <a:effectLst/>
                        <a:latin typeface="Calibri"/>
                        <a:ea typeface="Times New Roman"/>
                        <a:cs typeface="Times New Roman"/>
                      </a:endParaRPr>
                    </a:p>
                  </a:txBody>
                  <a:tcPr marL="68580" marR="68580" marT="0" marB="0" anchor="ctr"/>
                </a:tc>
                <a:tc>
                  <a:txBody>
                    <a:bodyPr/>
                    <a:lstStyle/>
                    <a:p>
                      <a:pPr marL="0" marR="0" algn="ctr">
                        <a:lnSpc>
                          <a:spcPct val="100000"/>
                        </a:lnSpc>
                        <a:spcBef>
                          <a:spcPts val="600"/>
                        </a:spcBef>
                        <a:spcAft>
                          <a:spcPts val="600"/>
                        </a:spcAft>
                      </a:pPr>
                      <a:r>
                        <a:rPr lang="en-US" sz="2000" dirty="0">
                          <a:effectLst/>
                        </a:rPr>
                        <a:t>450 </a:t>
                      </a:r>
                      <a:r>
                        <a:rPr lang="en-US" sz="2000" dirty="0" smtClean="0">
                          <a:effectLst/>
                        </a:rPr>
                        <a:t>days</a:t>
                      </a:r>
                      <a:endParaRPr lang="en-US" sz="2000" dirty="0">
                        <a:effectLst/>
                        <a:latin typeface="Calibri"/>
                        <a:ea typeface="Times New Roman"/>
                        <a:cs typeface="Times New Roman"/>
                      </a:endParaRPr>
                    </a:p>
                  </a:txBody>
                  <a:tcPr marL="68580" marR="68580" marT="0" marB="0" anchor="ctr"/>
                </a:tc>
              </a:tr>
              <a:tr h="352382">
                <a:tc>
                  <a:txBody>
                    <a:bodyPr/>
                    <a:lstStyle/>
                    <a:p>
                      <a:pPr marL="0" marR="0" algn="l">
                        <a:lnSpc>
                          <a:spcPct val="100000"/>
                        </a:lnSpc>
                        <a:spcBef>
                          <a:spcPts val="600"/>
                        </a:spcBef>
                        <a:spcAft>
                          <a:spcPts val="600"/>
                        </a:spcAft>
                      </a:pPr>
                      <a:r>
                        <a:rPr lang="en-US" sz="2000" b="0" dirty="0">
                          <a:effectLst/>
                        </a:rPr>
                        <a:t>6b.  </a:t>
                      </a:r>
                      <a:r>
                        <a:rPr lang="en-US" sz="2000" b="0" dirty="0" smtClean="0">
                          <a:effectLst/>
                        </a:rPr>
                        <a:t>FINAL Watershed Plan</a:t>
                      </a:r>
                      <a:endParaRPr lang="en-US" sz="2000" b="0" dirty="0">
                        <a:effectLst/>
                        <a:latin typeface="Calibri"/>
                        <a:ea typeface="Times New Roman"/>
                        <a:cs typeface="Times New Roman"/>
                      </a:endParaRPr>
                    </a:p>
                  </a:txBody>
                  <a:tcPr marL="68580" marR="68580" marT="0" marB="0" anchor="ctr"/>
                </a:tc>
                <a:tc>
                  <a:txBody>
                    <a:bodyPr/>
                    <a:lstStyle/>
                    <a:p>
                      <a:pPr marL="0" marR="0" algn="ctr">
                        <a:lnSpc>
                          <a:spcPct val="100000"/>
                        </a:lnSpc>
                        <a:spcBef>
                          <a:spcPts val="600"/>
                        </a:spcBef>
                        <a:spcAft>
                          <a:spcPts val="600"/>
                        </a:spcAft>
                      </a:pPr>
                      <a:r>
                        <a:rPr lang="en-US" sz="2000" dirty="0">
                          <a:effectLst/>
                        </a:rPr>
                        <a:t>540 </a:t>
                      </a:r>
                      <a:r>
                        <a:rPr lang="en-US" sz="2000" dirty="0" smtClean="0">
                          <a:effectLst/>
                        </a:rPr>
                        <a:t>days</a:t>
                      </a:r>
                      <a:endParaRPr lang="en-US" sz="2000" dirty="0">
                        <a:effectLst/>
                        <a:latin typeface="Calibri"/>
                        <a:ea typeface="Times New Roman"/>
                        <a:cs typeface="Times New Roman"/>
                      </a:endParaRPr>
                    </a:p>
                  </a:txBody>
                  <a:tcPr marL="68580" marR="68580" marT="0" marB="0" anchor="ctr"/>
                </a:tc>
              </a:tr>
              <a:tr h="352382">
                <a:tc>
                  <a:txBody>
                    <a:bodyPr/>
                    <a:lstStyle/>
                    <a:p>
                      <a:pPr marL="0" marR="0" algn="l">
                        <a:lnSpc>
                          <a:spcPct val="100000"/>
                        </a:lnSpc>
                        <a:spcBef>
                          <a:spcPts val="600"/>
                        </a:spcBef>
                        <a:spcAft>
                          <a:spcPts val="600"/>
                        </a:spcAft>
                      </a:pPr>
                      <a:r>
                        <a:rPr lang="en-US" sz="2000" b="0" dirty="0">
                          <a:effectLst/>
                        </a:rPr>
                        <a:t>7.  </a:t>
                      </a:r>
                      <a:r>
                        <a:rPr lang="en-US" sz="2000" b="0" dirty="0" smtClean="0">
                          <a:effectLst/>
                        </a:rPr>
                        <a:t>  Coordination </a:t>
                      </a:r>
                      <a:r>
                        <a:rPr lang="en-US" sz="2000" b="0" dirty="0">
                          <a:effectLst/>
                        </a:rPr>
                        <a:t>and </a:t>
                      </a:r>
                      <a:r>
                        <a:rPr lang="en-US" sz="2000" b="0" dirty="0" smtClean="0">
                          <a:effectLst/>
                        </a:rPr>
                        <a:t>Support</a:t>
                      </a:r>
                      <a:endParaRPr lang="en-US" sz="2000" b="0" dirty="0">
                        <a:effectLst/>
                        <a:latin typeface="Calibri"/>
                        <a:ea typeface="Times New Roman"/>
                        <a:cs typeface="Times New Roman"/>
                      </a:endParaRPr>
                    </a:p>
                  </a:txBody>
                  <a:tcPr marL="68580" marR="68580" marT="0" marB="0" anchor="ctr"/>
                </a:tc>
                <a:tc>
                  <a:txBody>
                    <a:bodyPr/>
                    <a:lstStyle/>
                    <a:p>
                      <a:pPr marL="0" marR="0" algn="ctr">
                        <a:lnSpc>
                          <a:spcPct val="100000"/>
                        </a:lnSpc>
                        <a:spcBef>
                          <a:spcPts val="600"/>
                        </a:spcBef>
                        <a:spcAft>
                          <a:spcPts val="600"/>
                        </a:spcAft>
                      </a:pPr>
                      <a:r>
                        <a:rPr lang="en-US" sz="2000" dirty="0">
                          <a:effectLst/>
                        </a:rPr>
                        <a:t>540 </a:t>
                      </a:r>
                      <a:r>
                        <a:rPr lang="en-US" sz="2000" dirty="0" smtClean="0">
                          <a:effectLst/>
                        </a:rPr>
                        <a:t>days</a:t>
                      </a:r>
                      <a:endParaRPr lang="en-US" sz="2000" dirty="0">
                        <a:effectLst/>
                        <a:latin typeface="Calibri"/>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xmlns="" val="281234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7297" y="1195708"/>
            <a:ext cx="8103015" cy="4614542"/>
          </a:xfrm>
        </p:spPr>
        <p:txBody>
          <a:bodyPr/>
          <a:lstStyle/>
          <a:p>
            <a:endParaRPr lang="en-US" dirty="0" smtClean="0"/>
          </a:p>
          <a:p>
            <a:r>
              <a:rPr lang="en-US" b="1" dirty="0" smtClean="0"/>
              <a:t>Total Watershed Study cost:  	$5,000,000</a:t>
            </a:r>
          </a:p>
          <a:p>
            <a:pPr lvl="1"/>
            <a:r>
              <a:rPr lang="en-US" dirty="0" smtClean="0"/>
              <a:t>Non-federal in-kind </a:t>
            </a:r>
            <a:r>
              <a:rPr lang="en-US" dirty="0"/>
              <a:t>contributions </a:t>
            </a:r>
            <a:r>
              <a:rPr lang="en-US" dirty="0" smtClean="0"/>
              <a:t>	$2,417,000</a:t>
            </a:r>
          </a:p>
          <a:p>
            <a:pPr lvl="1"/>
            <a:r>
              <a:rPr lang="en-US" dirty="0" smtClean="0"/>
              <a:t>Credit to the </a:t>
            </a:r>
            <a:r>
              <a:rPr lang="en-US" dirty="0"/>
              <a:t>non-Federal in-kind </a:t>
            </a:r>
            <a:r>
              <a:rPr lang="en-US" dirty="0" smtClean="0"/>
              <a:t>	$2,417,000</a:t>
            </a:r>
          </a:p>
          <a:p>
            <a:pPr lvl="1"/>
            <a:r>
              <a:rPr lang="en-US" dirty="0" smtClean="0"/>
              <a:t>Non-federal proportionate </a:t>
            </a:r>
            <a:r>
              <a:rPr lang="en-US" dirty="0"/>
              <a:t>share </a:t>
            </a:r>
            <a:r>
              <a:rPr lang="en-US" dirty="0" smtClean="0"/>
              <a:t> 	about 48%  </a:t>
            </a:r>
          </a:p>
          <a:p>
            <a:pPr lvl="1"/>
            <a:endParaRPr lang="en-US" dirty="0"/>
          </a:p>
        </p:txBody>
      </p:sp>
      <p:sp>
        <p:nvSpPr>
          <p:cNvPr id="3" name="Title 2"/>
          <p:cNvSpPr>
            <a:spLocks noGrp="1"/>
          </p:cNvSpPr>
          <p:nvPr>
            <p:ph type="title"/>
          </p:nvPr>
        </p:nvSpPr>
        <p:spPr/>
        <p:txBody>
          <a:bodyPr/>
          <a:lstStyle/>
          <a:p>
            <a:r>
              <a:rPr lang="en-US" dirty="0" smtClean="0"/>
              <a:t>Amendment 1 to FCSA</a:t>
            </a:r>
            <a:endParaRPr lang="en-US" dirty="0"/>
          </a:p>
        </p:txBody>
      </p:sp>
    </p:spTree>
    <p:extLst>
      <p:ext uri="{BB962C8B-B14F-4D97-AF65-F5344CB8AC3E}">
        <p14:creationId xmlns:p14="http://schemas.microsoft.com/office/powerpoint/2010/main" xmlns="" val="371965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Next Steps</a:t>
            </a:r>
            <a:endParaRPr lang="en-US" dirty="0"/>
          </a:p>
        </p:txBody>
      </p:sp>
      <p:sp>
        <p:nvSpPr>
          <p:cNvPr id="2" name="Content Placeholder 1"/>
          <p:cNvSpPr>
            <a:spLocks noGrp="1"/>
          </p:cNvSpPr>
          <p:nvPr>
            <p:ph idx="1"/>
          </p:nvPr>
        </p:nvSpPr>
        <p:spPr>
          <a:xfrm>
            <a:off x="369277" y="1356359"/>
            <a:ext cx="8413693" cy="4470009"/>
          </a:xfrm>
        </p:spPr>
        <p:txBody>
          <a:bodyPr/>
          <a:lstStyle/>
          <a:p>
            <a:pPr>
              <a:tabLst>
                <a:tab pos="5943600" algn="l"/>
              </a:tabLst>
            </a:pPr>
            <a:r>
              <a:rPr lang="en-US" dirty="0" smtClean="0"/>
              <a:t>Briefing on CVIFMS	July 12th</a:t>
            </a:r>
          </a:p>
          <a:p>
            <a:pPr>
              <a:tabLst>
                <a:tab pos="5943600" algn="l"/>
              </a:tabLst>
            </a:pPr>
            <a:r>
              <a:rPr lang="en-US" dirty="0" smtClean="0"/>
              <a:t>Motion to Approve Amendment 1	July 26th</a:t>
            </a:r>
          </a:p>
          <a:p>
            <a:pPr>
              <a:tabLst>
                <a:tab pos="5943600" algn="l"/>
              </a:tabLst>
            </a:pPr>
            <a:r>
              <a:rPr lang="en-US" dirty="0" smtClean="0"/>
              <a:t>USACE Approval of Amendment 1	August 2013</a:t>
            </a:r>
          </a:p>
          <a:p>
            <a:pPr>
              <a:tabLst>
                <a:tab pos="5943600" algn="l"/>
              </a:tabLst>
            </a:pPr>
            <a:r>
              <a:rPr lang="en-US" dirty="0" smtClean="0"/>
              <a:t>CVIFMS Implementation	2013 -2016</a:t>
            </a:r>
            <a:endParaRPr lang="en-US" dirty="0"/>
          </a:p>
        </p:txBody>
      </p:sp>
    </p:spTree>
    <p:extLst>
      <p:ext uri="{BB962C8B-B14F-4D97-AF65-F5344CB8AC3E}">
        <p14:creationId xmlns:p14="http://schemas.microsoft.com/office/powerpoint/2010/main" xmlns="" val="2267332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Contact Information</a:t>
            </a:r>
            <a:endParaRPr lang="en-US" dirty="0"/>
          </a:p>
        </p:txBody>
      </p:sp>
      <p:sp>
        <p:nvSpPr>
          <p:cNvPr id="2" name="Content Placeholder 1"/>
          <p:cNvSpPr>
            <a:spLocks noGrp="1"/>
          </p:cNvSpPr>
          <p:nvPr>
            <p:ph idx="1"/>
          </p:nvPr>
        </p:nvSpPr>
        <p:spPr>
          <a:xfrm>
            <a:off x="369277" y="1356359"/>
            <a:ext cx="8413693" cy="4470009"/>
          </a:xfrm>
        </p:spPr>
        <p:txBody>
          <a:bodyPr/>
          <a:lstStyle/>
          <a:p>
            <a:pPr marL="1371600" indent="-1371600">
              <a:buNone/>
            </a:pPr>
            <a:r>
              <a:rPr lang="en-US" sz="2400" b="1" dirty="0" smtClean="0"/>
              <a:t>DWR:	Christopher Williams, Project Manager</a:t>
            </a:r>
          </a:p>
          <a:p>
            <a:pPr marL="1371600" indent="-1371600">
              <a:buNone/>
            </a:pPr>
            <a:r>
              <a:rPr lang="en-US" sz="2400" b="1" dirty="0" smtClean="0"/>
              <a:t>	(916) 574-2375</a:t>
            </a:r>
          </a:p>
          <a:p>
            <a:pPr marL="1371600" indent="-1371600">
              <a:buNone/>
            </a:pPr>
            <a:r>
              <a:rPr lang="en-US" sz="2400" b="1" dirty="0" smtClean="0"/>
              <a:t>	</a:t>
            </a:r>
            <a:r>
              <a:rPr lang="en-US" sz="2400" b="1" dirty="0" smtClean="0">
                <a:hlinkClick r:id="rId3"/>
              </a:rPr>
              <a:t>christopher.williams@water.ca.gov</a:t>
            </a:r>
            <a:endParaRPr lang="en-US" sz="2400" b="1" dirty="0" smtClean="0"/>
          </a:p>
          <a:p>
            <a:pPr marL="1371600" indent="-1371600">
              <a:buNone/>
            </a:pPr>
            <a:r>
              <a:rPr lang="en-US" sz="2400" b="1" dirty="0" smtClean="0"/>
              <a:t>CVFPB:	Bob Scarborough, Project Manager</a:t>
            </a:r>
          </a:p>
          <a:p>
            <a:pPr marL="1371600" indent="-1371600">
              <a:buNone/>
            </a:pPr>
            <a:r>
              <a:rPr lang="en-US" sz="2400" b="1" dirty="0" smtClean="0"/>
              <a:t>	(916) 574-1422</a:t>
            </a:r>
          </a:p>
          <a:p>
            <a:pPr marL="1371600" indent="-1371600">
              <a:buNone/>
            </a:pPr>
            <a:r>
              <a:rPr lang="en-US" sz="2400" b="1" dirty="0" smtClean="0"/>
              <a:t>	 </a:t>
            </a:r>
            <a:r>
              <a:rPr lang="en-US" sz="2400" b="1" dirty="0" smtClean="0">
                <a:hlinkClick r:id="rId4"/>
              </a:rPr>
              <a:t>robert.scarborough@water.ca.gov</a:t>
            </a:r>
            <a:endParaRPr lang="en-US" sz="2400" b="1" dirty="0" smtClean="0"/>
          </a:p>
          <a:p>
            <a:pPr marL="1371600" indent="-1371600">
              <a:buNone/>
            </a:pPr>
            <a:r>
              <a:rPr lang="en-US" sz="2400" b="1" dirty="0" smtClean="0"/>
              <a:t>USACE:	Glen Reed, Project Manager – Civil Works</a:t>
            </a:r>
          </a:p>
          <a:p>
            <a:pPr marL="1371600" indent="-1371600">
              <a:buNone/>
            </a:pPr>
            <a:r>
              <a:rPr lang="en-US" sz="2400" b="1" dirty="0" smtClean="0"/>
              <a:t>	(916) 557-7630</a:t>
            </a:r>
          </a:p>
          <a:p>
            <a:pPr marL="1371600" indent="-1371600">
              <a:buNone/>
            </a:pPr>
            <a:r>
              <a:rPr lang="en-US" sz="2400" b="1" dirty="0" smtClean="0"/>
              <a:t>	 </a:t>
            </a:r>
            <a:r>
              <a:rPr lang="en-US" sz="2400" b="1" dirty="0" smtClean="0">
                <a:hlinkClick r:id="rId5"/>
              </a:rPr>
              <a:t>Anthony.G.Reed@usace.army.mil</a:t>
            </a:r>
            <a:endParaRPr lang="en-US" sz="2400" b="1" dirty="0" smtClean="0"/>
          </a:p>
          <a:p>
            <a:pPr marL="1371600" indent="-1371600">
              <a:buNone/>
            </a:pPr>
            <a:endParaRPr lang="en-US" sz="2400" b="1" dirty="0" smtClean="0"/>
          </a:p>
          <a:p>
            <a:pPr>
              <a:buNone/>
            </a:pPr>
            <a:r>
              <a:rPr lang="en-US" dirty="0" smtClean="0"/>
              <a:t>	</a:t>
            </a:r>
          </a:p>
        </p:txBody>
      </p:sp>
    </p:spTree>
    <p:extLst>
      <p:ext uri="{BB962C8B-B14F-4D97-AF65-F5344CB8AC3E}">
        <p14:creationId xmlns:p14="http://schemas.microsoft.com/office/powerpoint/2010/main" xmlns="" val="22673325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93813" y="2499360"/>
            <a:ext cx="6516664" cy="1798320"/>
          </a:xfrm>
        </p:spPr>
        <p:txBody>
          <a:bodyPr/>
          <a:lstStyle/>
          <a:p>
            <a:r>
              <a:rPr lang="en-US" dirty="0" smtClean="0"/>
              <a:t>Questions or Comments?</a:t>
            </a:r>
            <a:endParaRPr lang="en-US" dirty="0"/>
          </a:p>
        </p:txBody>
      </p:sp>
    </p:spTree>
    <p:extLst>
      <p:ext uri="{BB962C8B-B14F-4D97-AF65-F5344CB8AC3E}">
        <p14:creationId xmlns:p14="http://schemas.microsoft.com/office/powerpoint/2010/main" xmlns="" val="1397680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1310" y="1331235"/>
            <a:ext cx="8103015" cy="4614542"/>
          </a:xfrm>
        </p:spPr>
        <p:txBody>
          <a:bodyPr/>
          <a:lstStyle/>
          <a:p>
            <a:r>
              <a:rPr lang="en-US" dirty="0" smtClean="0"/>
              <a:t>Why the CVIFMS is important</a:t>
            </a:r>
          </a:p>
          <a:p>
            <a:r>
              <a:rPr lang="en-US" dirty="0" smtClean="0"/>
              <a:t>Background and History</a:t>
            </a:r>
          </a:p>
          <a:p>
            <a:r>
              <a:rPr lang="en-US" dirty="0" smtClean="0"/>
              <a:t>Plan Moving Forward</a:t>
            </a:r>
          </a:p>
          <a:p>
            <a:r>
              <a:rPr lang="en-US" dirty="0" smtClean="0"/>
              <a:t>Next Steps</a:t>
            </a:r>
          </a:p>
        </p:txBody>
      </p:sp>
      <p:sp>
        <p:nvSpPr>
          <p:cNvPr id="3" name="Title 2"/>
          <p:cNvSpPr>
            <a:spLocks noGrp="1"/>
          </p:cNvSpPr>
          <p:nvPr>
            <p:ph type="title"/>
          </p:nvPr>
        </p:nvSpPr>
        <p:spPr/>
        <p:txBody>
          <a:bodyPr/>
          <a:lstStyle/>
          <a:p>
            <a:r>
              <a:rPr lang="en-US" dirty="0" smtClean="0"/>
              <a:t>Today’s Briefing</a:t>
            </a:r>
            <a:endParaRPr lang="en-US" dirty="0"/>
          </a:p>
        </p:txBody>
      </p:sp>
    </p:spTree>
    <p:extLst>
      <p:ext uri="{BB962C8B-B14F-4D97-AF65-F5344CB8AC3E}">
        <p14:creationId xmlns:p14="http://schemas.microsoft.com/office/powerpoint/2010/main" xmlns="" val="1104189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Process, Many Activities</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3770" y="1443717"/>
            <a:ext cx="8613309" cy="4172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descr="C:\Users\kdshivel\Desktop\BWFS on Local\TPAR-fish-levee.png"/>
          <p:cNvPicPr>
            <a:picLocks noChangeAspect="1" noChangeArrowheads="1"/>
          </p:cNvPicPr>
          <p:nvPr/>
        </p:nvPicPr>
        <p:blipFill>
          <a:blip r:embed="rId4" cstate="print">
            <a:grayscl/>
            <a:extLst>
              <a:ext uri="{BEBA8EAE-BF5A-486C-A8C5-ECC9F3942E4B}">
                <a14:imgProps xmlns:a14="http://schemas.microsoft.com/office/drawing/2010/main" xmlns="">
                  <a14:imgLayer r:embed="rId5">
                    <a14:imgEffect>
                      <a14:saturation sat="400000"/>
                    </a14:imgEffect>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1663400" y="5596481"/>
            <a:ext cx="5877107" cy="1065114"/>
          </a:xfrm>
          <a:prstGeom prst="rect">
            <a:avLst/>
          </a:prstGeom>
          <a:noFill/>
          <a:scene3d>
            <a:camera prst="perspectiveRelaxed"/>
            <a:lightRig rig="threePt" dir="t"/>
          </a:scene3d>
          <a:extLst>
            <a:ext uri="{909E8E84-426E-40DD-AFC4-6F175D3DCCD1}">
              <a14:hiddenFill xmlns:a14="http://schemas.microsoft.com/office/drawing/2010/main" xmlns="">
                <a:solidFill>
                  <a:srgbClr val="FFFFFF"/>
                </a:solidFill>
              </a14:hiddenFill>
            </a:ext>
          </a:extLst>
        </p:spPr>
      </p:pic>
      <p:sp>
        <p:nvSpPr>
          <p:cNvPr id="3" name="Freeform 2"/>
          <p:cNvSpPr/>
          <p:nvPr/>
        </p:nvSpPr>
        <p:spPr>
          <a:xfrm>
            <a:off x="2582238" y="1018605"/>
            <a:ext cx="1721874" cy="1289275"/>
          </a:xfrm>
          <a:custGeom>
            <a:avLst/>
            <a:gdLst>
              <a:gd name="connsiteX0" fmla="*/ 19770 w 1886957"/>
              <a:gd name="connsiteY0" fmla="*/ 316524 h 1443990"/>
              <a:gd name="connsiteX1" fmla="*/ 265954 w 1886957"/>
              <a:gd name="connsiteY1" fmla="*/ 1424354 h 1443990"/>
              <a:gd name="connsiteX2" fmla="*/ 1883739 w 1886957"/>
              <a:gd name="connsiteY2" fmla="*/ 949570 h 1443990"/>
              <a:gd name="connsiteX3" fmla="*/ 705570 w 1886957"/>
              <a:gd name="connsiteY3" fmla="*/ 0 h 1443990"/>
              <a:gd name="connsiteX0" fmla="*/ 235655 w 1704909"/>
              <a:gd name="connsiteY0" fmla="*/ 172591 h 1451286"/>
              <a:gd name="connsiteX1" fmla="*/ 83906 w 1704909"/>
              <a:gd name="connsiteY1" fmla="*/ 1424354 h 1451286"/>
              <a:gd name="connsiteX2" fmla="*/ 1701691 w 1704909"/>
              <a:gd name="connsiteY2" fmla="*/ 949570 h 1451286"/>
              <a:gd name="connsiteX3" fmla="*/ 523522 w 1704909"/>
              <a:gd name="connsiteY3" fmla="*/ 0 h 1451286"/>
              <a:gd name="connsiteX0" fmla="*/ 366947 w 1836201"/>
              <a:gd name="connsiteY0" fmla="*/ 172591 h 1451286"/>
              <a:gd name="connsiteX1" fmla="*/ 215198 w 1836201"/>
              <a:gd name="connsiteY1" fmla="*/ 1424354 h 1451286"/>
              <a:gd name="connsiteX2" fmla="*/ 1832983 w 1836201"/>
              <a:gd name="connsiteY2" fmla="*/ 949570 h 1451286"/>
              <a:gd name="connsiteX3" fmla="*/ 654814 w 1836201"/>
              <a:gd name="connsiteY3" fmla="*/ 0 h 1451286"/>
              <a:gd name="connsiteX0" fmla="*/ 390621 w 1809075"/>
              <a:gd name="connsiteY0" fmla="*/ 308057 h 1444403"/>
              <a:gd name="connsiteX1" fmla="*/ 188072 w 1809075"/>
              <a:gd name="connsiteY1" fmla="*/ 1424354 h 1444403"/>
              <a:gd name="connsiteX2" fmla="*/ 1805857 w 1809075"/>
              <a:gd name="connsiteY2" fmla="*/ 949570 h 1444403"/>
              <a:gd name="connsiteX3" fmla="*/ 627688 w 1809075"/>
              <a:gd name="connsiteY3" fmla="*/ 0 h 1444403"/>
              <a:gd name="connsiteX0" fmla="*/ 405032 w 1823848"/>
              <a:gd name="connsiteY0" fmla="*/ 308057 h 1300099"/>
              <a:gd name="connsiteX1" fmla="*/ 177083 w 1823848"/>
              <a:gd name="connsiteY1" fmla="*/ 1271954 h 1300099"/>
              <a:gd name="connsiteX2" fmla="*/ 1820268 w 1823848"/>
              <a:gd name="connsiteY2" fmla="*/ 949570 h 1300099"/>
              <a:gd name="connsiteX3" fmla="*/ 642099 w 1823848"/>
              <a:gd name="connsiteY3" fmla="*/ 0 h 1300099"/>
              <a:gd name="connsiteX0" fmla="*/ 429593 w 1848409"/>
              <a:gd name="connsiteY0" fmla="*/ 308057 h 1343314"/>
              <a:gd name="connsiteX1" fmla="*/ 201644 w 1848409"/>
              <a:gd name="connsiteY1" fmla="*/ 1271954 h 1343314"/>
              <a:gd name="connsiteX2" fmla="*/ 1844829 w 1848409"/>
              <a:gd name="connsiteY2" fmla="*/ 949570 h 1343314"/>
              <a:gd name="connsiteX3" fmla="*/ 666660 w 1848409"/>
              <a:gd name="connsiteY3" fmla="*/ 0 h 1343314"/>
              <a:gd name="connsiteX0" fmla="*/ 429593 w 1869351"/>
              <a:gd name="connsiteY0" fmla="*/ 308057 h 1399339"/>
              <a:gd name="connsiteX1" fmla="*/ 201644 w 1869351"/>
              <a:gd name="connsiteY1" fmla="*/ 1271954 h 1399339"/>
              <a:gd name="connsiteX2" fmla="*/ 1844829 w 1869351"/>
              <a:gd name="connsiteY2" fmla="*/ 949570 h 1399339"/>
              <a:gd name="connsiteX3" fmla="*/ 666660 w 1869351"/>
              <a:gd name="connsiteY3" fmla="*/ 0 h 1399339"/>
              <a:gd name="connsiteX0" fmla="*/ 398678 w 1746923"/>
              <a:gd name="connsiteY0" fmla="*/ 308057 h 1329098"/>
              <a:gd name="connsiteX1" fmla="*/ 170729 w 1746923"/>
              <a:gd name="connsiteY1" fmla="*/ 1271954 h 1329098"/>
              <a:gd name="connsiteX2" fmla="*/ 1720781 w 1746923"/>
              <a:gd name="connsiteY2" fmla="*/ 890304 h 1329098"/>
              <a:gd name="connsiteX3" fmla="*/ 635745 w 1746923"/>
              <a:gd name="connsiteY3" fmla="*/ 0 h 1329098"/>
              <a:gd name="connsiteX0" fmla="*/ 416087 w 1764332"/>
              <a:gd name="connsiteY0" fmla="*/ 308057 h 1370490"/>
              <a:gd name="connsiteX1" fmla="*/ 188138 w 1764332"/>
              <a:gd name="connsiteY1" fmla="*/ 1271954 h 1370490"/>
              <a:gd name="connsiteX2" fmla="*/ 1738190 w 1764332"/>
              <a:gd name="connsiteY2" fmla="*/ 890304 h 1370490"/>
              <a:gd name="connsiteX3" fmla="*/ 653154 w 1764332"/>
              <a:gd name="connsiteY3" fmla="*/ 0 h 1370490"/>
              <a:gd name="connsiteX0" fmla="*/ 416087 w 1738205"/>
              <a:gd name="connsiteY0" fmla="*/ 274190 h 1291253"/>
              <a:gd name="connsiteX1" fmla="*/ 188138 w 1738205"/>
              <a:gd name="connsiteY1" fmla="*/ 1238087 h 1291253"/>
              <a:gd name="connsiteX2" fmla="*/ 1738190 w 1738205"/>
              <a:gd name="connsiteY2" fmla="*/ 856437 h 1291253"/>
              <a:gd name="connsiteX3" fmla="*/ 221354 w 1738205"/>
              <a:gd name="connsiteY3" fmla="*/ 0 h 1291253"/>
              <a:gd name="connsiteX0" fmla="*/ 416087 w 1738204"/>
              <a:gd name="connsiteY0" fmla="*/ 274190 h 1291253"/>
              <a:gd name="connsiteX1" fmla="*/ 188138 w 1738204"/>
              <a:gd name="connsiteY1" fmla="*/ 1238087 h 1291253"/>
              <a:gd name="connsiteX2" fmla="*/ 1738190 w 1738204"/>
              <a:gd name="connsiteY2" fmla="*/ 856437 h 1291253"/>
              <a:gd name="connsiteX3" fmla="*/ 221354 w 1738204"/>
              <a:gd name="connsiteY3" fmla="*/ 0 h 1291253"/>
              <a:gd name="connsiteX0" fmla="*/ 416087 w 1739316"/>
              <a:gd name="connsiteY0" fmla="*/ 274190 h 1403528"/>
              <a:gd name="connsiteX1" fmla="*/ 188138 w 1739316"/>
              <a:gd name="connsiteY1" fmla="*/ 1238087 h 1403528"/>
              <a:gd name="connsiteX2" fmla="*/ 1738190 w 1739316"/>
              <a:gd name="connsiteY2" fmla="*/ 856437 h 1403528"/>
              <a:gd name="connsiteX3" fmla="*/ 221354 w 1739316"/>
              <a:gd name="connsiteY3" fmla="*/ 0 h 1403528"/>
              <a:gd name="connsiteX0" fmla="*/ 402140 w 1776103"/>
              <a:gd name="connsiteY0" fmla="*/ 274190 h 1292155"/>
              <a:gd name="connsiteX1" fmla="*/ 174191 w 1776103"/>
              <a:gd name="connsiteY1" fmla="*/ 1238087 h 1292155"/>
              <a:gd name="connsiteX2" fmla="*/ 1775043 w 1776103"/>
              <a:gd name="connsiteY2" fmla="*/ 687103 h 1292155"/>
              <a:gd name="connsiteX3" fmla="*/ 207407 w 1776103"/>
              <a:gd name="connsiteY3" fmla="*/ 0 h 1292155"/>
              <a:gd name="connsiteX0" fmla="*/ 398679 w 1721874"/>
              <a:gd name="connsiteY0" fmla="*/ 274190 h 1289275"/>
              <a:gd name="connsiteX1" fmla="*/ 170730 w 1721874"/>
              <a:gd name="connsiteY1" fmla="*/ 1238087 h 1289275"/>
              <a:gd name="connsiteX2" fmla="*/ 1720782 w 1721874"/>
              <a:gd name="connsiteY2" fmla="*/ 678637 h 1289275"/>
              <a:gd name="connsiteX3" fmla="*/ 203946 w 1721874"/>
              <a:gd name="connsiteY3" fmla="*/ 0 h 1289275"/>
            </a:gdLst>
            <a:ahLst/>
            <a:cxnLst>
              <a:cxn ang="0">
                <a:pos x="connsiteX0" y="connsiteY0"/>
              </a:cxn>
              <a:cxn ang="0">
                <a:pos x="connsiteX1" y="connsiteY1"/>
              </a:cxn>
              <a:cxn ang="0">
                <a:pos x="connsiteX2" y="connsiteY2"/>
              </a:cxn>
              <a:cxn ang="0">
                <a:pos x="connsiteX3" y="connsiteY3"/>
              </a:cxn>
            </a:cxnLst>
            <a:rect l="l" t="t" r="r" b="b"/>
            <a:pathLst>
              <a:path w="1721874" h="1289275">
                <a:moveTo>
                  <a:pt x="398679" y="274190"/>
                </a:moveTo>
                <a:cubicBezTo>
                  <a:pt x="-133094" y="326618"/>
                  <a:pt x="-49621" y="1170679"/>
                  <a:pt x="170730" y="1238087"/>
                </a:cubicBezTo>
                <a:cubicBezTo>
                  <a:pt x="391081" y="1305495"/>
                  <a:pt x="1766046" y="1426851"/>
                  <a:pt x="1720782" y="678637"/>
                </a:cubicBezTo>
                <a:cubicBezTo>
                  <a:pt x="1675518" y="-69577"/>
                  <a:pt x="92903" y="299915"/>
                  <a:pt x="203946" y="0"/>
                </a:cubicBezTo>
              </a:path>
            </a:pathLst>
          </a:custGeom>
          <a:noFill/>
          <a:ln w="28575">
            <a:solidFill>
              <a:srgbClr val="A50021"/>
            </a:solid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xmlns="" val="3601116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2550300" y="2647127"/>
            <a:ext cx="2700672" cy="2795273"/>
          </a:xfrm>
          <a:prstGeom prst="ellipse">
            <a:avLst/>
          </a:prstGeom>
          <a:solidFill>
            <a:schemeClr val="accent4">
              <a:lumMod val="75000"/>
              <a:alpha val="27843"/>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452502" y="1282535"/>
            <a:ext cx="2921404" cy="2775115"/>
          </a:xfrm>
          <a:prstGeom prst="ellipse">
            <a:avLst/>
          </a:prstGeom>
          <a:solidFill>
            <a:schemeClr val="accent5">
              <a:lumMod val="40000"/>
              <a:lumOff val="60000"/>
              <a:alpha val="45882"/>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355384" y="1318160"/>
            <a:ext cx="2847247" cy="2775115"/>
          </a:xfrm>
          <a:prstGeom prst="ellipse">
            <a:avLst/>
          </a:prstGeom>
          <a:solidFill>
            <a:schemeClr val="accent5">
              <a:lumMod val="40000"/>
              <a:lumOff val="60000"/>
              <a:alpha val="45882"/>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496290" y="1104299"/>
            <a:ext cx="1638232" cy="830997"/>
          </a:xfrm>
          <a:prstGeom prst="rect">
            <a:avLst/>
          </a:prstGeom>
          <a:noFill/>
        </p:spPr>
        <p:txBody>
          <a:bodyPr wrap="square" rtlCol="0">
            <a:spAutoFit/>
          </a:bodyPr>
          <a:lstStyle/>
          <a:p>
            <a:pPr algn="ctr"/>
            <a:r>
              <a:rPr lang="en-US" sz="1600" b="1" dirty="0" smtClean="0">
                <a:solidFill>
                  <a:srgbClr val="0070C0"/>
                </a:solidFill>
              </a:rPr>
              <a:t>Basin-Wide Feasibility Studies</a:t>
            </a:r>
            <a:endParaRPr lang="en-US" sz="1600" b="1" dirty="0">
              <a:solidFill>
                <a:srgbClr val="0070C0"/>
              </a:solidFill>
            </a:endParaRPr>
          </a:p>
        </p:txBody>
      </p:sp>
      <p:cxnSp>
        <p:nvCxnSpPr>
          <p:cNvPr id="43" name="Straight Arrow Connector 42"/>
          <p:cNvCxnSpPr/>
          <p:nvPr/>
        </p:nvCxnSpPr>
        <p:spPr>
          <a:xfrm flipH="1">
            <a:off x="1696296" y="3188842"/>
            <a:ext cx="1286723" cy="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715997" y="3188842"/>
            <a:ext cx="1234615" cy="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3054351" y="4229100"/>
            <a:ext cx="1660676" cy="461665"/>
          </a:xfrm>
          <a:prstGeom prst="rect">
            <a:avLst/>
          </a:prstGeom>
          <a:noFill/>
        </p:spPr>
        <p:txBody>
          <a:bodyPr wrap="square" rtlCol="0">
            <a:spAutoFit/>
          </a:bodyPr>
          <a:lstStyle/>
          <a:p>
            <a:pPr algn="ctr"/>
            <a:r>
              <a:rPr lang="en-US" sz="1200" b="1" i="1" dirty="0" smtClean="0">
                <a:solidFill>
                  <a:schemeClr val="tx2">
                    <a:lumMod val="50000"/>
                  </a:schemeClr>
                </a:solidFill>
              </a:rPr>
              <a:t>Local/Regional Priorities</a:t>
            </a:r>
            <a:endParaRPr lang="en-US" sz="1200" b="1" i="1" dirty="0">
              <a:solidFill>
                <a:schemeClr val="tx2">
                  <a:lumMod val="50000"/>
                </a:schemeClr>
              </a:solidFill>
            </a:endParaRPr>
          </a:p>
        </p:txBody>
      </p:sp>
      <p:sp>
        <p:nvSpPr>
          <p:cNvPr id="47" name="Title 1"/>
          <p:cNvSpPr>
            <a:spLocks noGrp="1"/>
          </p:cNvSpPr>
          <p:nvPr>
            <p:ph type="title"/>
          </p:nvPr>
        </p:nvSpPr>
        <p:spPr>
          <a:xfrm>
            <a:off x="1129868" y="381388"/>
            <a:ext cx="8023469" cy="533400"/>
          </a:xfrm>
        </p:spPr>
        <p:txBody>
          <a:bodyPr/>
          <a:lstStyle/>
          <a:p>
            <a:r>
              <a:rPr lang="en-US" dirty="0" smtClean="0"/>
              <a:t>Relationship to CVFPP Planning Efforts</a:t>
            </a:r>
            <a:endParaRPr lang="en-GB" dirty="0"/>
          </a:p>
        </p:txBody>
      </p:sp>
      <p:sp>
        <p:nvSpPr>
          <p:cNvPr id="17" name="TextBox 16"/>
          <p:cNvSpPr txBox="1"/>
          <p:nvPr/>
        </p:nvSpPr>
        <p:spPr>
          <a:xfrm>
            <a:off x="1255262" y="4903791"/>
            <a:ext cx="2080861" cy="1077218"/>
          </a:xfrm>
          <a:prstGeom prst="rect">
            <a:avLst/>
          </a:prstGeom>
          <a:noFill/>
        </p:spPr>
        <p:txBody>
          <a:bodyPr wrap="square" rtlCol="0">
            <a:spAutoFit/>
          </a:bodyPr>
          <a:lstStyle/>
          <a:p>
            <a:pPr algn="ctr"/>
            <a:r>
              <a:rPr lang="en-US" sz="1600" b="1" dirty="0" smtClean="0">
                <a:solidFill>
                  <a:schemeClr val="tx2">
                    <a:lumMod val="50000"/>
                  </a:schemeClr>
                </a:solidFill>
              </a:rPr>
              <a:t>Locally-led Regional Flood Management Planning</a:t>
            </a:r>
            <a:endParaRPr lang="en-US" sz="1600" b="1" dirty="0">
              <a:solidFill>
                <a:schemeClr val="tx2">
                  <a:lumMod val="50000"/>
                </a:schemeClr>
              </a:solidFill>
            </a:endParaRPr>
          </a:p>
        </p:txBody>
      </p:sp>
      <p:sp>
        <p:nvSpPr>
          <p:cNvPr id="18" name="TextBox 17"/>
          <p:cNvSpPr txBox="1"/>
          <p:nvPr/>
        </p:nvSpPr>
        <p:spPr>
          <a:xfrm>
            <a:off x="-98600" y="1282535"/>
            <a:ext cx="1988327" cy="1077218"/>
          </a:xfrm>
          <a:prstGeom prst="rect">
            <a:avLst/>
          </a:prstGeom>
          <a:noFill/>
        </p:spPr>
        <p:txBody>
          <a:bodyPr wrap="square" rtlCol="0">
            <a:spAutoFit/>
          </a:bodyPr>
          <a:lstStyle/>
          <a:p>
            <a:pPr algn="ctr"/>
            <a:r>
              <a:rPr lang="en-US" sz="1600" b="1" dirty="0" smtClean="0">
                <a:solidFill>
                  <a:srgbClr val="0070C0"/>
                </a:solidFill>
              </a:rPr>
              <a:t>Central Valley Flood System Conservation Strategy</a:t>
            </a:r>
            <a:endParaRPr lang="en-US" sz="1600" b="1" dirty="0">
              <a:solidFill>
                <a:srgbClr val="0070C0"/>
              </a:solidFill>
            </a:endParaRPr>
          </a:p>
        </p:txBody>
      </p:sp>
      <p:sp>
        <p:nvSpPr>
          <p:cNvPr id="19" name="TextBox 18"/>
          <p:cNvSpPr txBox="1"/>
          <p:nvPr/>
        </p:nvSpPr>
        <p:spPr>
          <a:xfrm>
            <a:off x="2870751" y="1079160"/>
            <a:ext cx="1988327" cy="338554"/>
          </a:xfrm>
          <a:prstGeom prst="rect">
            <a:avLst/>
          </a:prstGeom>
          <a:noFill/>
        </p:spPr>
        <p:txBody>
          <a:bodyPr wrap="square" rtlCol="0">
            <a:spAutoFit/>
          </a:bodyPr>
          <a:lstStyle/>
          <a:p>
            <a:pPr algn="ctr"/>
            <a:r>
              <a:rPr lang="en-US" sz="1600" b="1" dirty="0" smtClean="0">
                <a:solidFill>
                  <a:srgbClr val="0070C0"/>
                </a:solidFill>
              </a:rPr>
              <a:t>State-Led </a:t>
            </a:r>
            <a:endParaRPr lang="en-US" sz="1600" b="1" dirty="0">
              <a:solidFill>
                <a:srgbClr val="0070C0"/>
              </a:solidFill>
            </a:endParaRPr>
          </a:p>
        </p:txBody>
      </p:sp>
      <p:sp>
        <p:nvSpPr>
          <p:cNvPr id="39" name="TextBox 38"/>
          <p:cNvSpPr txBox="1"/>
          <p:nvPr/>
        </p:nvSpPr>
        <p:spPr>
          <a:xfrm>
            <a:off x="2889832" y="3004176"/>
            <a:ext cx="1896836"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en-US" sz="1600" b="1" i="1" dirty="0">
                <a:solidFill>
                  <a:srgbClr val="0070C0"/>
                </a:solidFill>
                <a:latin typeface="Arial" pitchFamily="34" charset="0"/>
                <a:cs typeface="Arial" pitchFamily="34" charset="0"/>
              </a:rPr>
              <a:t>State Interest</a:t>
            </a:r>
          </a:p>
        </p:txBody>
      </p:sp>
      <p:sp>
        <p:nvSpPr>
          <p:cNvPr id="2" name="TextBox 1"/>
          <p:cNvSpPr txBox="1"/>
          <p:nvPr/>
        </p:nvSpPr>
        <p:spPr>
          <a:xfrm>
            <a:off x="6202632" y="3188842"/>
            <a:ext cx="2728008" cy="1754326"/>
          </a:xfrm>
          <a:prstGeom prst="rect">
            <a:avLst/>
          </a:prstGeom>
          <a:noFill/>
        </p:spPr>
        <p:txBody>
          <a:bodyPr wrap="square" rtlCol="0">
            <a:spAutoFit/>
          </a:bodyPr>
          <a:lstStyle/>
          <a:p>
            <a:pPr algn="ctr"/>
            <a:r>
              <a:rPr lang="en-US" b="1" i="1" dirty="0" smtClean="0">
                <a:solidFill>
                  <a:srgbClr val="C00000"/>
                </a:solidFill>
              </a:rPr>
              <a:t>      CVIFMS and Other  </a:t>
            </a:r>
            <a:br>
              <a:rPr lang="en-US" b="1" i="1" dirty="0" smtClean="0">
                <a:solidFill>
                  <a:srgbClr val="C00000"/>
                </a:solidFill>
              </a:rPr>
            </a:br>
            <a:r>
              <a:rPr lang="en-US" b="1" i="1" dirty="0" smtClean="0">
                <a:solidFill>
                  <a:srgbClr val="C00000"/>
                </a:solidFill>
              </a:rPr>
              <a:t>        Federal cost-share    </a:t>
            </a:r>
          </a:p>
          <a:p>
            <a:pPr algn="r"/>
            <a:r>
              <a:rPr lang="en-US" b="1" i="1" dirty="0">
                <a:solidFill>
                  <a:srgbClr val="C00000"/>
                </a:solidFill>
              </a:rPr>
              <a:t> </a:t>
            </a:r>
            <a:r>
              <a:rPr lang="en-US" b="1" i="1" dirty="0" smtClean="0">
                <a:solidFill>
                  <a:srgbClr val="C00000"/>
                </a:solidFill>
              </a:rPr>
              <a:t>  feasibility studies will help identify areas of Federal interest in CVFPP implementation</a:t>
            </a:r>
            <a:endParaRPr lang="en-US" b="1" i="1" dirty="0">
              <a:solidFill>
                <a:srgbClr val="C00000"/>
              </a:solidFill>
            </a:endParaRPr>
          </a:p>
        </p:txBody>
      </p:sp>
      <p:sp>
        <p:nvSpPr>
          <p:cNvPr id="3" name="Right Brace 2"/>
          <p:cNvSpPr/>
          <p:nvPr/>
        </p:nvSpPr>
        <p:spPr>
          <a:xfrm rot="1364702">
            <a:off x="6078085" y="1225854"/>
            <a:ext cx="474642" cy="4733762"/>
          </a:xfrm>
          <a:prstGeom prst="rightBrace">
            <a:avLst/>
          </a:prstGeom>
          <a:ln>
            <a:solidFill>
              <a:srgbClr val="A5002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1323434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TextBox 2"/>
          <p:cNvSpPr txBox="1"/>
          <p:nvPr/>
        </p:nvSpPr>
        <p:spPr>
          <a:xfrm>
            <a:off x="3801508" y="2084857"/>
            <a:ext cx="2148717" cy="923330"/>
          </a:xfrm>
          <a:prstGeom prst="rect">
            <a:avLst/>
          </a:prstGeom>
          <a:noFill/>
        </p:spPr>
        <p:txBody>
          <a:bodyPr wrap="square" rtlCol="0">
            <a:spAutoFit/>
          </a:bodyPr>
          <a:lstStyle/>
          <a:p>
            <a:pPr algn="r"/>
            <a:r>
              <a:rPr lang="en-US" i="1" dirty="0" smtClean="0"/>
              <a:t>July </a:t>
            </a:r>
            <a:r>
              <a:rPr lang="en-US" i="1" dirty="0"/>
              <a:t>21, </a:t>
            </a:r>
            <a:r>
              <a:rPr lang="en-US" i="1" dirty="0" smtClean="0"/>
              <a:t>2010 </a:t>
            </a:r>
            <a:r>
              <a:rPr lang="en-US" dirty="0" smtClean="0"/>
              <a:t>Board Approves FCSA for CVIFMS</a:t>
            </a:r>
            <a:endParaRPr lang="en-US" dirty="0"/>
          </a:p>
        </p:txBody>
      </p:sp>
      <p:sp>
        <p:nvSpPr>
          <p:cNvPr id="4" name="TextBox 3"/>
          <p:cNvSpPr txBox="1"/>
          <p:nvPr/>
        </p:nvSpPr>
        <p:spPr>
          <a:xfrm>
            <a:off x="561634" y="1146290"/>
            <a:ext cx="3101681" cy="923330"/>
          </a:xfrm>
          <a:prstGeom prst="rect">
            <a:avLst/>
          </a:prstGeom>
          <a:noFill/>
        </p:spPr>
        <p:txBody>
          <a:bodyPr wrap="square" rtlCol="0">
            <a:spAutoFit/>
          </a:bodyPr>
          <a:lstStyle/>
          <a:p>
            <a:r>
              <a:rPr lang="en-US" dirty="0" smtClean="0"/>
              <a:t>FCSA for Sacramento &amp; San Joaquin River </a:t>
            </a:r>
            <a:r>
              <a:rPr lang="en-US" dirty="0"/>
              <a:t>Basins Comprehensive </a:t>
            </a:r>
            <a:r>
              <a:rPr lang="en-US" dirty="0" smtClean="0"/>
              <a:t>Study</a:t>
            </a:r>
            <a:endParaRPr lang="en-US" dirty="0"/>
          </a:p>
        </p:txBody>
      </p:sp>
      <p:sp>
        <p:nvSpPr>
          <p:cNvPr id="5" name="TextBox 4"/>
          <p:cNvSpPr txBox="1"/>
          <p:nvPr/>
        </p:nvSpPr>
        <p:spPr>
          <a:xfrm>
            <a:off x="969388" y="4287593"/>
            <a:ext cx="2467755" cy="646331"/>
          </a:xfrm>
          <a:prstGeom prst="rect">
            <a:avLst/>
          </a:prstGeom>
          <a:noFill/>
        </p:spPr>
        <p:txBody>
          <a:bodyPr wrap="square" rtlCol="0">
            <a:spAutoFit/>
          </a:bodyPr>
          <a:lstStyle/>
          <a:p>
            <a:r>
              <a:rPr lang="en-US" dirty="0" smtClean="0"/>
              <a:t>CA Flood Legislation Passed (2006, 2007)</a:t>
            </a:r>
            <a:endParaRPr lang="en-US" dirty="0"/>
          </a:p>
        </p:txBody>
      </p:sp>
      <p:sp>
        <p:nvSpPr>
          <p:cNvPr id="6" name="TextBox 5"/>
          <p:cNvSpPr txBox="1"/>
          <p:nvPr/>
        </p:nvSpPr>
        <p:spPr>
          <a:xfrm>
            <a:off x="1149927" y="5113512"/>
            <a:ext cx="3455406" cy="923330"/>
          </a:xfrm>
          <a:prstGeom prst="rect">
            <a:avLst/>
          </a:prstGeom>
          <a:noFill/>
        </p:spPr>
        <p:txBody>
          <a:bodyPr wrap="square" rtlCol="0">
            <a:spAutoFit/>
          </a:bodyPr>
          <a:lstStyle/>
          <a:p>
            <a:pPr algn="r"/>
            <a:r>
              <a:rPr lang="en-US" i="1" dirty="0" smtClean="0"/>
              <a:t>August 28, 2009</a:t>
            </a:r>
            <a:r>
              <a:rPr lang="en-US" dirty="0" smtClean="0"/>
              <a:t> Board &amp; DWR Memorandum of Understanding </a:t>
            </a:r>
            <a:br>
              <a:rPr lang="en-US" dirty="0" smtClean="0"/>
            </a:br>
            <a:r>
              <a:rPr lang="en-US" dirty="0" smtClean="0"/>
              <a:t>for CVIFMS</a:t>
            </a:r>
            <a:endParaRPr lang="en-US" dirty="0"/>
          </a:p>
        </p:txBody>
      </p:sp>
      <p:sp>
        <p:nvSpPr>
          <p:cNvPr id="8" name="TextBox 7"/>
          <p:cNvSpPr txBox="1"/>
          <p:nvPr/>
        </p:nvSpPr>
        <p:spPr>
          <a:xfrm>
            <a:off x="4743450" y="1066280"/>
            <a:ext cx="3143651" cy="923330"/>
          </a:xfrm>
          <a:prstGeom prst="rect">
            <a:avLst/>
          </a:prstGeom>
          <a:noFill/>
        </p:spPr>
        <p:txBody>
          <a:bodyPr wrap="square" rtlCol="0">
            <a:spAutoFit/>
          </a:bodyPr>
          <a:lstStyle/>
          <a:p>
            <a:pPr algn="r"/>
            <a:r>
              <a:rPr lang="en-US" i="1" dirty="0"/>
              <a:t>October 2011 </a:t>
            </a:r>
            <a:r>
              <a:rPr lang="en-US" dirty="0" smtClean="0"/>
              <a:t>Amendment to FCSA approved by Board </a:t>
            </a:r>
            <a:br>
              <a:rPr lang="en-US" dirty="0" smtClean="0"/>
            </a:br>
            <a:r>
              <a:rPr lang="en-US" dirty="0" smtClean="0"/>
              <a:t>(not executed by USACE)</a:t>
            </a:r>
            <a:endParaRPr lang="en-US" dirty="0"/>
          </a:p>
        </p:txBody>
      </p:sp>
      <p:sp>
        <p:nvSpPr>
          <p:cNvPr id="9" name="TextBox 8"/>
          <p:cNvSpPr txBox="1"/>
          <p:nvPr/>
        </p:nvSpPr>
        <p:spPr>
          <a:xfrm>
            <a:off x="5371710" y="5041187"/>
            <a:ext cx="1933965" cy="923330"/>
          </a:xfrm>
          <a:prstGeom prst="rect">
            <a:avLst/>
          </a:prstGeom>
          <a:noFill/>
        </p:spPr>
        <p:txBody>
          <a:bodyPr wrap="square" rtlCol="0">
            <a:spAutoFit/>
          </a:bodyPr>
          <a:lstStyle/>
          <a:p>
            <a:pPr algn="r"/>
            <a:r>
              <a:rPr lang="en-US" i="1" dirty="0" smtClean="0"/>
              <a:t>2011 </a:t>
            </a:r>
            <a:r>
              <a:rPr lang="en-US" dirty="0" smtClean="0"/>
              <a:t>USACE Planning Modernization</a:t>
            </a:r>
            <a:endParaRPr lang="en-US" dirty="0"/>
          </a:p>
        </p:txBody>
      </p:sp>
      <p:cxnSp>
        <p:nvCxnSpPr>
          <p:cNvPr id="11" name="Straight Arrow Connector 10"/>
          <p:cNvCxnSpPr/>
          <p:nvPr/>
        </p:nvCxnSpPr>
        <p:spPr>
          <a:xfrm>
            <a:off x="114300" y="3822218"/>
            <a:ext cx="9010650" cy="683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247650" y="3638550"/>
            <a:ext cx="0" cy="3810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a:off x="1009650" y="3638550"/>
            <a:ext cx="0" cy="3810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1771650" y="3638550"/>
            <a:ext cx="0" cy="3810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2533650" y="3638550"/>
            <a:ext cx="0" cy="3810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3" name="Straight Connector 22"/>
          <p:cNvCxnSpPr/>
          <p:nvPr/>
        </p:nvCxnSpPr>
        <p:spPr>
          <a:xfrm>
            <a:off x="3295650" y="3638550"/>
            <a:ext cx="0" cy="381000"/>
          </a:xfrm>
          <a:prstGeom prst="line">
            <a:avLst/>
          </a:prstGeom>
        </p:spPr>
        <p:style>
          <a:lnRef idx="1">
            <a:schemeClr val="accent2"/>
          </a:lnRef>
          <a:fillRef idx="0">
            <a:schemeClr val="accent2"/>
          </a:fillRef>
          <a:effectRef idx="0">
            <a:schemeClr val="accent2"/>
          </a:effectRef>
          <a:fontRef idx="minor">
            <a:schemeClr val="tx1"/>
          </a:fontRef>
        </p:style>
      </p:cxnSp>
      <p:cxnSp>
        <p:nvCxnSpPr>
          <p:cNvPr id="24" name="Straight Connector 23"/>
          <p:cNvCxnSpPr/>
          <p:nvPr/>
        </p:nvCxnSpPr>
        <p:spPr>
          <a:xfrm>
            <a:off x="4057650" y="3638550"/>
            <a:ext cx="0" cy="381000"/>
          </a:xfrm>
          <a:prstGeom prst="line">
            <a:avLst/>
          </a:prstGeom>
        </p:spPr>
        <p:style>
          <a:lnRef idx="1">
            <a:schemeClr val="accent2"/>
          </a:lnRef>
          <a:fillRef idx="0">
            <a:schemeClr val="accent2"/>
          </a:fillRef>
          <a:effectRef idx="0">
            <a:schemeClr val="accent2"/>
          </a:effectRef>
          <a:fontRef idx="minor">
            <a:schemeClr val="tx1"/>
          </a:fontRef>
        </p:style>
      </p:cxnSp>
      <p:cxnSp>
        <p:nvCxnSpPr>
          <p:cNvPr id="25" name="Straight Connector 24"/>
          <p:cNvCxnSpPr/>
          <p:nvPr/>
        </p:nvCxnSpPr>
        <p:spPr>
          <a:xfrm>
            <a:off x="4819650" y="3638550"/>
            <a:ext cx="0" cy="381000"/>
          </a:xfrm>
          <a:prstGeom prst="line">
            <a:avLst/>
          </a:prstGeom>
        </p:spPr>
        <p:style>
          <a:lnRef idx="1">
            <a:schemeClr val="accent2"/>
          </a:lnRef>
          <a:fillRef idx="0">
            <a:schemeClr val="accent2"/>
          </a:fillRef>
          <a:effectRef idx="0">
            <a:schemeClr val="accent2"/>
          </a:effectRef>
          <a:fontRef idx="minor">
            <a:schemeClr val="tx1"/>
          </a:fontRef>
        </p:style>
      </p:cxnSp>
      <p:cxnSp>
        <p:nvCxnSpPr>
          <p:cNvPr id="26" name="Straight Connector 25"/>
          <p:cNvCxnSpPr/>
          <p:nvPr/>
        </p:nvCxnSpPr>
        <p:spPr>
          <a:xfrm>
            <a:off x="5581650" y="3638550"/>
            <a:ext cx="0" cy="381000"/>
          </a:xfrm>
          <a:prstGeom prst="line">
            <a:avLst/>
          </a:prstGeom>
        </p:spPr>
        <p:style>
          <a:lnRef idx="1">
            <a:schemeClr val="accent2"/>
          </a:lnRef>
          <a:fillRef idx="0">
            <a:schemeClr val="accent2"/>
          </a:fillRef>
          <a:effectRef idx="0">
            <a:schemeClr val="accent2"/>
          </a:effectRef>
          <a:fontRef idx="minor">
            <a:schemeClr val="tx1"/>
          </a:fontRef>
        </p:style>
      </p:cxnSp>
      <p:cxnSp>
        <p:nvCxnSpPr>
          <p:cNvPr id="27" name="Straight Connector 26"/>
          <p:cNvCxnSpPr/>
          <p:nvPr/>
        </p:nvCxnSpPr>
        <p:spPr>
          <a:xfrm>
            <a:off x="6343650" y="3638550"/>
            <a:ext cx="0" cy="38100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8" name="Straight Connector 27"/>
          <p:cNvCxnSpPr/>
          <p:nvPr/>
        </p:nvCxnSpPr>
        <p:spPr>
          <a:xfrm>
            <a:off x="7105650" y="3638550"/>
            <a:ext cx="0" cy="381000"/>
          </a:xfrm>
          <a:prstGeom prst="line">
            <a:avLst/>
          </a:prstGeom>
        </p:spPr>
        <p:style>
          <a:lnRef idx="1">
            <a:schemeClr val="accent2"/>
          </a:lnRef>
          <a:fillRef idx="0">
            <a:schemeClr val="accent2"/>
          </a:fillRef>
          <a:effectRef idx="0">
            <a:schemeClr val="accent2"/>
          </a:effectRef>
          <a:fontRef idx="minor">
            <a:schemeClr val="tx1"/>
          </a:fontRef>
        </p:style>
      </p:cxnSp>
      <p:cxnSp>
        <p:nvCxnSpPr>
          <p:cNvPr id="29" name="Straight Connector 28"/>
          <p:cNvCxnSpPr/>
          <p:nvPr/>
        </p:nvCxnSpPr>
        <p:spPr>
          <a:xfrm>
            <a:off x="7867650" y="3638550"/>
            <a:ext cx="0" cy="381000"/>
          </a:xfrm>
          <a:prstGeom prst="line">
            <a:avLst/>
          </a:prstGeom>
        </p:spPr>
        <p:style>
          <a:lnRef idx="1">
            <a:schemeClr val="accent2"/>
          </a:lnRef>
          <a:fillRef idx="0">
            <a:schemeClr val="accent2"/>
          </a:fillRef>
          <a:effectRef idx="0">
            <a:schemeClr val="accent2"/>
          </a:effectRef>
          <a:fontRef idx="minor">
            <a:schemeClr val="tx1"/>
          </a:fontRef>
        </p:style>
      </p:cxnSp>
      <p:cxnSp>
        <p:nvCxnSpPr>
          <p:cNvPr id="30" name="Straight Connector 29"/>
          <p:cNvCxnSpPr/>
          <p:nvPr/>
        </p:nvCxnSpPr>
        <p:spPr>
          <a:xfrm>
            <a:off x="8629650" y="3638550"/>
            <a:ext cx="0" cy="381000"/>
          </a:xfrm>
          <a:prstGeom prst="line">
            <a:avLst/>
          </a:prstGeom>
        </p:spPr>
        <p:style>
          <a:lnRef idx="1">
            <a:schemeClr val="accent2"/>
          </a:lnRef>
          <a:fillRef idx="0">
            <a:schemeClr val="accent2"/>
          </a:fillRef>
          <a:effectRef idx="0">
            <a:schemeClr val="accent2"/>
          </a:effectRef>
          <a:fontRef idx="minor">
            <a:schemeClr val="tx1"/>
          </a:fontRef>
        </p:style>
      </p:cxnSp>
      <p:sp>
        <p:nvSpPr>
          <p:cNvPr id="31" name="TextBox 30"/>
          <p:cNvSpPr txBox="1"/>
          <p:nvPr/>
        </p:nvSpPr>
        <p:spPr>
          <a:xfrm rot="16200000">
            <a:off x="-101163" y="3147225"/>
            <a:ext cx="697627" cy="369332"/>
          </a:xfrm>
          <a:prstGeom prst="rect">
            <a:avLst/>
          </a:prstGeom>
          <a:noFill/>
        </p:spPr>
        <p:txBody>
          <a:bodyPr wrap="none" rtlCol="0">
            <a:spAutoFit/>
          </a:bodyPr>
          <a:lstStyle/>
          <a:p>
            <a:r>
              <a:rPr lang="en-US" b="1" dirty="0" smtClean="0">
                <a:solidFill>
                  <a:schemeClr val="accent2"/>
                </a:solidFill>
              </a:rPr>
              <a:t>1995</a:t>
            </a:r>
            <a:endParaRPr lang="en-US" b="1" dirty="0">
              <a:solidFill>
                <a:schemeClr val="accent2"/>
              </a:solidFill>
            </a:endParaRPr>
          </a:p>
        </p:txBody>
      </p:sp>
      <p:sp>
        <p:nvSpPr>
          <p:cNvPr id="32" name="TextBox 31"/>
          <p:cNvSpPr txBox="1"/>
          <p:nvPr/>
        </p:nvSpPr>
        <p:spPr>
          <a:xfrm rot="16200000">
            <a:off x="2184837" y="3103214"/>
            <a:ext cx="697627" cy="369332"/>
          </a:xfrm>
          <a:prstGeom prst="rect">
            <a:avLst/>
          </a:prstGeom>
          <a:noFill/>
        </p:spPr>
        <p:txBody>
          <a:bodyPr wrap="none" rtlCol="0">
            <a:spAutoFit/>
          </a:bodyPr>
          <a:lstStyle/>
          <a:p>
            <a:r>
              <a:rPr lang="en-US" b="1" dirty="0" smtClean="0">
                <a:solidFill>
                  <a:schemeClr val="accent2"/>
                </a:solidFill>
              </a:rPr>
              <a:t>2005</a:t>
            </a:r>
            <a:endParaRPr lang="en-US" b="1" dirty="0">
              <a:solidFill>
                <a:schemeClr val="accent2"/>
              </a:solidFill>
            </a:endParaRPr>
          </a:p>
        </p:txBody>
      </p:sp>
      <p:sp>
        <p:nvSpPr>
          <p:cNvPr id="33" name="TextBox 32"/>
          <p:cNvSpPr txBox="1"/>
          <p:nvPr/>
        </p:nvSpPr>
        <p:spPr>
          <a:xfrm rot="16200000">
            <a:off x="6003627" y="3051976"/>
            <a:ext cx="697627" cy="369332"/>
          </a:xfrm>
          <a:prstGeom prst="rect">
            <a:avLst/>
          </a:prstGeom>
          <a:noFill/>
        </p:spPr>
        <p:txBody>
          <a:bodyPr wrap="none" rtlCol="0">
            <a:spAutoFit/>
          </a:bodyPr>
          <a:lstStyle/>
          <a:p>
            <a:r>
              <a:rPr lang="en-US" b="1" dirty="0" smtClean="0">
                <a:solidFill>
                  <a:schemeClr val="accent2"/>
                </a:solidFill>
              </a:rPr>
              <a:t>2010</a:t>
            </a:r>
            <a:endParaRPr lang="en-US" b="1" dirty="0">
              <a:solidFill>
                <a:schemeClr val="accent2"/>
              </a:solidFill>
            </a:endParaRPr>
          </a:p>
        </p:txBody>
      </p:sp>
      <p:sp>
        <p:nvSpPr>
          <p:cNvPr id="52" name="Freeform 51"/>
          <p:cNvSpPr/>
          <p:nvPr/>
        </p:nvSpPr>
        <p:spPr>
          <a:xfrm>
            <a:off x="2065548" y="3299464"/>
            <a:ext cx="137718" cy="935308"/>
          </a:xfrm>
          <a:custGeom>
            <a:avLst/>
            <a:gdLst>
              <a:gd name="connsiteX0" fmla="*/ 0 w 247650"/>
              <a:gd name="connsiteY0" fmla="*/ 0 h 1123950"/>
              <a:gd name="connsiteX1" fmla="*/ 19050 w 247650"/>
              <a:gd name="connsiteY1" fmla="*/ 762000 h 1123950"/>
              <a:gd name="connsiteX2" fmla="*/ 209550 w 247650"/>
              <a:gd name="connsiteY2" fmla="*/ 361950 h 1123950"/>
              <a:gd name="connsiteX3" fmla="*/ 247650 w 247650"/>
              <a:gd name="connsiteY3" fmla="*/ 1123950 h 1123950"/>
            </a:gdLst>
            <a:ahLst/>
            <a:cxnLst>
              <a:cxn ang="0">
                <a:pos x="connsiteX0" y="connsiteY0"/>
              </a:cxn>
              <a:cxn ang="0">
                <a:pos x="connsiteX1" y="connsiteY1"/>
              </a:cxn>
              <a:cxn ang="0">
                <a:pos x="connsiteX2" y="connsiteY2"/>
              </a:cxn>
              <a:cxn ang="0">
                <a:pos x="connsiteX3" y="connsiteY3"/>
              </a:cxn>
            </a:cxnLst>
            <a:rect l="l" t="t" r="r" b="b"/>
            <a:pathLst>
              <a:path w="247650" h="1123950">
                <a:moveTo>
                  <a:pt x="0" y="0"/>
                </a:moveTo>
                <a:lnTo>
                  <a:pt x="19050" y="762000"/>
                </a:lnTo>
                <a:lnTo>
                  <a:pt x="209550" y="361950"/>
                </a:lnTo>
                <a:lnTo>
                  <a:pt x="247650" y="1123950"/>
                </a:lnTo>
              </a:path>
            </a:pathLst>
          </a:custGeom>
          <a:solidFill>
            <a:schemeClr val="bg1"/>
          </a:solidFill>
          <a:ln>
            <a:solidFill>
              <a:schemeClr val="accent1"/>
            </a:solid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59" name="Freeform 58"/>
          <p:cNvSpPr/>
          <p:nvPr/>
        </p:nvSpPr>
        <p:spPr>
          <a:xfrm>
            <a:off x="3321529" y="4273738"/>
            <a:ext cx="959959" cy="215136"/>
          </a:xfrm>
          <a:custGeom>
            <a:avLst/>
            <a:gdLst>
              <a:gd name="connsiteX0" fmla="*/ 0 w 1123950"/>
              <a:gd name="connsiteY0" fmla="*/ 781050 h 781050"/>
              <a:gd name="connsiteX1" fmla="*/ 1123950 w 1123950"/>
              <a:gd name="connsiteY1" fmla="*/ 781050 h 781050"/>
              <a:gd name="connsiteX2" fmla="*/ 1123950 w 1123950"/>
              <a:gd name="connsiteY2" fmla="*/ 0 h 781050"/>
            </a:gdLst>
            <a:ahLst/>
            <a:cxnLst>
              <a:cxn ang="0">
                <a:pos x="connsiteX0" y="connsiteY0"/>
              </a:cxn>
              <a:cxn ang="0">
                <a:pos x="connsiteX1" y="connsiteY1"/>
              </a:cxn>
              <a:cxn ang="0">
                <a:pos x="connsiteX2" y="connsiteY2"/>
              </a:cxn>
            </a:cxnLst>
            <a:rect l="l" t="t" r="r" b="b"/>
            <a:pathLst>
              <a:path w="1123950" h="781050">
                <a:moveTo>
                  <a:pt x="0" y="781050"/>
                </a:moveTo>
                <a:lnTo>
                  <a:pt x="1123950" y="781050"/>
                </a:lnTo>
                <a:lnTo>
                  <a:pt x="1123950" y="0"/>
                </a:lnTo>
              </a:path>
            </a:pathLst>
          </a:custGeom>
          <a:noFill/>
          <a:ln w="12700">
            <a:solidFill>
              <a:schemeClr val="accent4">
                <a:lumMod val="50000"/>
              </a:schemeClr>
            </a:solid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60" name="Left Brace 59"/>
          <p:cNvSpPr/>
          <p:nvPr/>
        </p:nvSpPr>
        <p:spPr>
          <a:xfrm rot="16200000">
            <a:off x="4136654" y="3683375"/>
            <a:ext cx="308719" cy="1019171"/>
          </a:xfrm>
          <a:prstGeom prst="leftBrace">
            <a:avLst/>
          </a:prstGeom>
          <a:noFill/>
          <a:ln w="12700">
            <a:solidFill>
              <a:schemeClr val="accent4">
                <a:lumMod val="50000"/>
              </a:schemeClr>
            </a:solid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lt1"/>
              </a:solidFill>
            </a:endParaRPr>
          </a:p>
        </p:txBody>
      </p:sp>
      <p:sp>
        <p:nvSpPr>
          <p:cNvPr id="64" name="Freeform 63"/>
          <p:cNvSpPr/>
          <p:nvPr/>
        </p:nvSpPr>
        <p:spPr>
          <a:xfrm>
            <a:off x="247651" y="1394595"/>
            <a:ext cx="1162092" cy="2410380"/>
          </a:xfrm>
          <a:custGeom>
            <a:avLst/>
            <a:gdLst>
              <a:gd name="connsiteX0" fmla="*/ 1711036 w 1711036"/>
              <a:gd name="connsiteY0" fmla="*/ 0 h 1655618"/>
              <a:gd name="connsiteX1" fmla="*/ 1711036 w 1711036"/>
              <a:gd name="connsiteY1" fmla="*/ 768927 h 1655618"/>
              <a:gd name="connsiteX2" fmla="*/ 318654 w 1711036"/>
              <a:gd name="connsiteY2" fmla="*/ 768927 h 1655618"/>
              <a:gd name="connsiteX3" fmla="*/ 0 w 1711036"/>
              <a:gd name="connsiteY3" fmla="*/ 1655618 h 1655618"/>
              <a:gd name="connsiteX0" fmla="*/ 1711036 w 1711036"/>
              <a:gd name="connsiteY0" fmla="*/ 0 h 886691"/>
              <a:gd name="connsiteX1" fmla="*/ 318654 w 1711036"/>
              <a:gd name="connsiteY1" fmla="*/ 0 h 886691"/>
              <a:gd name="connsiteX2" fmla="*/ 0 w 1711036"/>
              <a:gd name="connsiteY2" fmla="*/ 886691 h 886691"/>
              <a:gd name="connsiteX0" fmla="*/ 1392380 w 10197897"/>
              <a:gd name="connsiteY0" fmla="*/ 0 h 890086"/>
              <a:gd name="connsiteX1" fmla="*/ -2 w 10197897"/>
              <a:gd name="connsiteY1" fmla="*/ 0 h 890086"/>
              <a:gd name="connsiteX2" fmla="*/ 10197896 w 10197897"/>
              <a:gd name="connsiteY2" fmla="*/ 890086 h 890086"/>
              <a:gd name="connsiteX0" fmla="*/ 2061067 w 10197897"/>
              <a:gd name="connsiteY0" fmla="*/ 0 h 890086"/>
              <a:gd name="connsiteX1" fmla="*/ -2 w 10197897"/>
              <a:gd name="connsiteY1" fmla="*/ 0 h 890086"/>
              <a:gd name="connsiteX2" fmla="*/ 10197896 w 10197897"/>
              <a:gd name="connsiteY2" fmla="*/ 890086 h 890086"/>
            </a:gdLst>
            <a:ahLst/>
            <a:cxnLst>
              <a:cxn ang="0">
                <a:pos x="connsiteX0" y="connsiteY0"/>
              </a:cxn>
              <a:cxn ang="0">
                <a:pos x="connsiteX1" y="connsiteY1"/>
              </a:cxn>
              <a:cxn ang="0">
                <a:pos x="connsiteX2" y="connsiteY2"/>
              </a:cxn>
            </a:cxnLst>
            <a:rect l="l" t="t" r="r" b="b"/>
            <a:pathLst>
              <a:path w="10197897" h="890086">
                <a:moveTo>
                  <a:pt x="2061067" y="0"/>
                </a:moveTo>
                <a:lnTo>
                  <a:pt x="-2" y="0"/>
                </a:lnTo>
                <a:lnTo>
                  <a:pt x="10197896" y="890086"/>
                </a:lnTo>
              </a:path>
            </a:pathLst>
          </a:custGeom>
          <a:noFill/>
          <a:ln w="12700">
            <a:solidFill>
              <a:schemeClr val="accent4">
                <a:lumMod val="50000"/>
              </a:schemeClr>
            </a:solid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lt1"/>
              </a:solidFill>
            </a:endParaRPr>
          </a:p>
        </p:txBody>
      </p:sp>
      <p:sp>
        <p:nvSpPr>
          <p:cNvPr id="65" name="Freeform 64"/>
          <p:cNvSpPr/>
          <p:nvPr/>
        </p:nvSpPr>
        <p:spPr>
          <a:xfrm>
            <a:off x="5950225" y="2272647"/>
            <a:ext cx="822450" cy="1562655"/>
          </a:xfrm>
          <a:custGeom>
            <a:avLst/>
            <a:gdLst>
              <a:gd name="connsiteX0" fmla="*/ 1711036 w 1711036"/>
              <a:gd name="connsiteY0" fmla="*/ 0 h 1655618"/>
              <a:gd name="connsiteX1" fmla="*/ 1711036 w 1711036"/>
              <a:gd name="connsiteY1" fmla="*/ 768927 h 1655618"/>
              <a:gd name="connsiteX2" fmla="*/ 318654 w 1711036"/>
              <a:gd name="connsiteY2" fmla="*/ 768927 h 1655618"/>
              <a:gd name="connsiteX3" fmla="*/ 0 w 1711036"/>
              <a:gd name="connsiteY3" fmla="*/ 1655618 h 1655618"/>
              <a:gd name="connsiteX0" fmla="*/ 1711036 w 1711036"/>
              <a:gd name="connsiteY0" fmla="*/ 0 h 886691"/>
              <a:gd name="connsiteX1" fmla="*/ 318654 w 1711036"/>
              <a:gd name="connsiteY1" fmla="*/ 0 h 886691"/>
              <a:gd name="connsiteX2" fmla="*/ 0 w 1711036"/>
              <a:gd name="connsiteY2" fmla="*/ 886691 h 886691"/>
              <a:gd name="connsiteX0" fmla="*/ 1392380 w 10197897"/>
              <a:gd name="connsiteY0" fmla="*/ 0 h 890086"/>
              <a:gd name="connsiteX1" fmla="*/ -2 w 10197897"/>
              <a:gd name="connsiteY1" fmla="*/ 0 h 890086"/>
              <a:gd name="connsiteX2" fmla="*/ 10197896 w 10197897"/>
              <a:gd name="connsiteY2" fmla="*/ 890086 h 890086"/>
              <a:gd name="connsiteX0" fmla="*/ 2061067 w 10197897"/>
              <a:gd name="connsiteY0" fmla="*/ 0 h 890086"/>
              <a:gd name="connsiteX1" fmla="*/ -2 w 10197897"/>
              <a:gd name="connsiteY1" fmla="*/ 0 h 890086"/>
              <a:gd name="connsiteX2" fmla="*/ 10197896 w 10197897"/>
              <a:gd name="connsiteY2" fmla="*/ 890086 h 890086"/>
              <a:gd name="connsiteX0" fmla="*/ 2061067 w 2061067"/>
              <a:gd name="connsiteY0" fmla="*/ 0 h 911190"/>
              <a:gd name="connsiteX1" fmla="*/ -2 w 2061067"/>
              <a:gd name="connsiteY1" fmla="*/ 0 h 911190"/>
              <a:gd name="connsiteX2" fmla="*/ 1672095 w 2061067"/>
              <a:gd name="connsiteY2" fmla="*/ 911190 h 911190"/>
              <a:gd name="connsiteX0" fmla="*/ 0 w 7217381"/>
              <a:gd name="connsiteY0" fmla="*/ 334145 h 911190"/>
              <a:gd name="connsiteX1" fmla="*/ 5545284 w 7217381"/>
              <a:gd name="connsiteY1" fmla="*/ 0 h 911190"/>
              <a:gd name="connsiteX2" fmla="*/ 7217381 w 7217381"/>
              <a:gd name="connsiteY2" fmla="*/ 911190 h 911190"/>
              <a:gd name="connsiteX0" fmla="*/ 0 w 7217381"/>
              <a:gd name="connsiteY0" fmla="*/ 0 h 577045"/>
              <a:gd name="connsiteX1" fmla="*/ 4040733 w 7217381"/>
              <a:gd name="connsiteY1" fmla="*/ 0 h 577045"/>
              <a:gd name="connsiteX2" fmla="*/ 7217381 w 7217381"/>
              <a:gd name="connsiteY2" fmla="*/ 577045 h 577045"/>
            </a:gdLst>
            <a:ahLst/>
            <a:cxnLst>
              <a:cxn ang="0">
                <a:pos x="connsiteX0" y="connsiteY0"/>
              </a:cxn>
              <a:cxn ang="0">
                <a:pos x="connsiteX1" y="connsiteY1"/>
              </a:cxn>
              <a:cxn ang="0">
                <a:pos x="connsiteX2" y="connsiteY2"/>
              </a:cxn>
            </a:cxnLst>
            <a:rect l="l" t="t" r="r" b="b"/>
            <a:pathLst>
              <a:path w="7217381" h="577045">
                <a:moveTo>
                  <a:pt x="0" y="0"/>
                </a:moveTo>
                <a:lnTo>
                  <a:pt x="4040733" y="0"/>
                </a:lnTo>
                <a:lnTo>
                  <a:pt x="7217381" y="577045"/>
                </a:lnTo>
              </a:path>
            </a:pathLst>
          </a:custGeom>
          <a:noFill/>
          <a:ln w="12700">
            <a:solidFill>
              <a:schemeClr val="accent4">
                <a:lumMod val="50000"/>
              </a:schemeClr>
            </a:solid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lt1"/>
              </a:solidFill>
            </a:endParaRPr>
          </a:p>
        </p:txBody>
      </p:sp>
      <p:sp>
        <p:nvSpPr>
          <p:cNvPr id="66" name="Freeform 65"/>
          <p:cNvSpPr/>
          <p:nvPr/>
        </p:nvSpPr>
        <p:spPr>
          <a:xfrm>
            <a:off x="7660925" y="1541652"/>
            <a:ext cx="638133" cy="2286561"/>
          </a:xfrm>
          <a:custGeom>
            <a:avLst/>
            <a:gdLst>
              <a:gd name="connsiteX0" fmla="*/ 1711036 w 1711036"/>
              <a:gd name="connsiteY0" fmla="*/ 0 h 1655618"/>
              <a:gd name="connsiteX1" fmla="*/ 1711036 w 1711036"/>
              <a:gd name="connsiteY1" fmla="*/ 768927 h 1655618"/>
              <a:gd name="connsiteX2" fmla="*/ 318654 w 1711036"/>
              <a:gd name="connsiteY2" fmla="*/ 768927 h 1655618"/>
              <a:gd name="connsiteX3" fmla="*/ 0 w 1711036"/>
              <a:gd name="connsiteY3" fmla="*/ 1655618 h 1655618"/>
              <a:gd name="connsiteX0" fmla="*/ 1711036 w 1711036"/>
              <a:gd name="connsiteY0" fmla="*/ 0 h 886691"/>
              <a:gd name="connsiteX1" fmla="*/ 318654 w 1711036"/>
              <a:gd name="connsiteY1" fmla="*/ 0 h 886691"/>
              <a:gd name="connsiteX2" fmla="*/ 0 w 1711036"/>
              <a:gd name="connsiteY2" fmla="*/ 886691 h 886691"/>
              <a:gd name="connsiteX0" fmla="*/ 1392380 w 10197897"/>
              <a:gd name="connsiteY0" fmla="*/ 0 h 890086"/>
              <a:gd name="connsiteX1" fmla="*/ -2 w 10197897"/>
              <a:gd name="connsiteY1" fmla="*/ 0 h 890086"/>
              <a:gd name="connsiteX2" fmla="*/ 10197896 w 10197897"/>
              <a:gd name="connsiteY2" fmla="*/ 890086 h 890086"/>
              <a:gd name="connsiteX0" fmla="*/ 2061067 w 10197897"/>
              <a:gd name="connsiteY0" fmla="*/ 0 h 890086"/>
              <a:gd name="connsiteX1" fmla="*/ -2 w 10197897"/>
              <a:gd name="connsiteY1" fmla="*/ 0 h 890086"/>
              <a:gd name="connsiteX2" fmla="*/ 10197896 w 10197897"/>
              <a:gd name="connsiteY2" fmla="*/ 890086 h 890086"/>
              <a:gd name="connsiteX0" fmla="*/ 2061067 w 2061067"/>
              <a:gd name="connsiteY0" fmla="*/ 0 h 911190"/>
              <a:gd name="connsiteX1" fmla="*/ -2 w 2061067"/>
              <a:gd name="connsiteY1" fmla="*/ 0 h 911190"/>
              <a:gd name="connsiteX2" fmla="*/ 1672095 w 2061067"/>
              <a:gd name="connsiteY2" fmla="*/ 911190 h 911190"/>
              <a:gd name="connsiteX0" fmla="*/ 0 w 7217381"/>
              <a:gd name="connsiteY0" fmla="*/ 334145 h 911190"/>
              <a:gd name="connsiteX1" fmla="*/ 5545284 w 7217381"/>
              <a:gd name="connsiteY1" fmla="*/ 0 h 911190"/>
              <a:gd name="connsiteX2" fmla="*/ 7217381 w 7217381"/>
              <a:gd name="connsiteY2" fmla="*/ 911190 h 911190"/>
              <a:gd name="connsiteX0" fmla="*/ 0 w 7217381"/>
              <a:gd name="connsiteY0" fmla="*/ 0 h 577045"/>
              <a:gd name="connsiteX1" fmla="*/ 4040733 w 7217381"/>
              <a:gd name="connsiteY1" fmla="*/ 0 h 577045"/>
              <a:gd name="connsiteX2" fmla="*/ 7217381 w 7217381"/>
              <a:gd name="connsiteY2" fmla="*/ 577045 h 577045"/>
              <a:gd name="connsiteX0" fmla="*/ 0 w 19838913"/>
              <a:gd name="connsiteY0" fmla="*/ 0 h 970985"/>
              <a:gd name="connsiteX1" fmla="*/ 4040733 w 19838913"/>
              <a:gd name="connsiteY1" fmla="*/ 0 h 970985"/>
              <a:gd name="connsiteX2" fmla="*/ 19838913 w 19838913"/>
              <a:gd name="connsiteY2" fmla="*/ 970985 h 970985"/>
              <a:gd name="connsiteX0" fmla="*/ 0 w 24268619"/>
              <a:gd name="connsiteY0" fmla="*/ 0 h 970985"/>
              <a:gd name="connsiteX1" fmla="*/ 24268619 w 24268619"/>
              <a:gd name="connsiteY1" fmla="*/ 77381 h 970985"/>
              <a:gd name="connsiteX2" fmla="*/ 19838913 w 24268619"/>
              <a:gd name="connsiteY2" fmla="*/ 970985 h 970985"/>
              <a:gd name="connsiteX0" fmla="*/ 1642767 w 4429706"/>
              <a:gd name="connsiteY0" fmla="*/ 3517 h 893604"/>
              <a:gd name="connsiteX1" fmla="*/ 4429706 w 4429706"/>
              <a:gd name="connsiteY1" fmla="*/ 0 h 893604"/>
              <a:gd name="connsiteX2" fmla="*/ 0 w 4429706"/>
              <a:gd name="connsiteY2" fmla="*/ 893604 h 893604"/>
              <a:gd name="connsiteX0" fmla="*/ 6825118 w 9612057"/>
              <a:gd name="connsiteY0" fmla="*/ 3517 h 900639"/>
              <a:gd name="connsiteX1" fmla="*/ 9612057 w 9612057"/>
              <a:gd name="connsiteY1" fmla="*/ 0 h 900639"/>
              <a:gd name="connsiteX2" fmla="*/ 0 w 9612057"/>
              <a:gd name="connsiteY2" fmla="*/ 900639 h 900639"/>
              <a:gd name="connsiteX0" fmla="*/ 4819047 w 9612057"/>
              <a:gd name="connsiteY0" fmla="*/ 31655 h 900639"/>
              <a:gd name="connsiteX1" fmla="*/ 9612057 w 9612057"/>
              <a:gd name="connsiteY1" fmla="*/ 0 h 900639"/>
              <a:gd name="connsiteX2" fmla="*/ 0 w 9612057"/>
              <a:gd name="connsiteY2" fmla="*/ 900639 h 900639"/>
              <a:gd name="connsiteX0" fmla="*/ 4819047 w 7689572"/>
              <a:gd name="connsiteY0" fmla="*/ 3516 h 872500"/>
              <a:gd name="connsiteX1" fmla="*/ 7689572 w 7689572"/>
              <a:gd name="connsiteY1" fmla="*/ 0 h 872500"/>
              <a:gd name="connsiteX2" fmla="*/ 0 w 7689572"/>
              <a:gd name="connsiteY2" fmla="*/ 872500 h 872500"/>
              <a:gd name="connsiteX0" fmla="*/ 4819047 w 7605986"/>
              <a:gd name="connsiteY0" fmla="*/ 0 h 868984"/>
              <a:gd name="connsiteX1" fmla="*/ 7605986 w 7605986"/>
              <a:gd name="connsiteY1" fmla="*/ 3519 h 868984"/>
              <a:gd name="connsiteX2" fmla="*/ 0 w 7605986"/>
              <a:gd name="connsiteY2" fmla="*/ 868984 h 868984"/>
              <a:gd name="connsiteX0" fmla="*/ 4819047 w 7689572"/>
              <a:gd name="connsiteY0" fmla="*/ 3515 h 872499"/>
              <a:gd name="connsiteX1" fmla="*/ 7689572 w 7689572"/>
              <a:gd name="connsiteY1" fmla="*/ 0 h 872499"/>
              <a:gd name="connsiteX2" fmla="*/ 0 w 7689572"/>
              <a:gd name="connsiteY2" fmla="*/ 872499 h 872499"/>
              <a:gd name="connsiteX0" fmla="*/ 1977112 w 7689572"/>
              <a:gd name="connsiteY0" fmla="*/ 28136 h 872499"/>
              <a:gd name="connsiteX1" fmla="*/ 7689572 w 7689572"/>
              <a:gd name="connsiteY1" fmla="*/ 0 h 872499"/>
              <a:gd name="connsiteX2" fmla="*/ 0 w 7689572"/>
              <a:gd name="connsiteY2" fmla="*/ 872499 h 872499"/>
              <a:gd name="connsiteX0" fmla="*/ 1977112 w 5599914"/>
              <a:gd name="connsiteY0" fmla="*/ 0 h 844363"/>
              <a:gd name="connsiteX1" fmla="*/ 5599914 w 5599914"/>
              <a:gd name="connsiteY1" fmla="*/ 3 h 844363"/>
              <a:gd name="connsiteX2" fmla="*/ 0 w 5599914"/>
              <a:gd name="connsiteY2" fmla="*/ 844363 h 844363"/>
            </a:gdLst>
            <a:ahLst/>
            <a:cxnLst>
              <a:cxn ang="0">
                <a:pos x="connsiteX0" y="connsiteY0"/>
              </a:cxn>
              <a:cxn ang="0">
                <a:pos x="connsiteX1" y="connsiteY1"/>
              </a:cxn>
              <a:cxn ang="0">
                <a:pos x="connsiteX2" y="connsiteY2"/>
              </a:cxn>
            </a:cxnLst>
            <a:rect l="l" t="t" r="r" b="b"/>
            <a:pathLst>
              <a:path w="5599914" h="844363">
                <a:moveTo>
                  <a:pt x="1977112" y="0"/>
                </a:moveTo>
                <a:lnTo>
                  <a:pt x="5599914" y="3"/>
                </a:lnTo>
                <a:lnTo>
                  <a:pt x="0" y="844363"/>
                </a:lnTo>
              </a:path>
            </a:pathLst>
          </a:custGeom>
          <a:noFill/>
          <a:ln w="12700">
            <a:solidFill>
              <a:schemeClr val="accent4">
                <a:lumMod val="50000"/>
              </a:schemeClr>
            </a:solid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lt1"/>
              </a:solidFill>
            </a:endParaRPr>
          </a:p>
        </p:txBody>
      </p:sp>
      <p:sp>
        <p:nvSpPr>
          <p:cNvPr id="69" name="Freeform 68"/>
          <p:cNvSpPr/>
          <p:nvPr/>
        </p:nvSpPr>
        <p:spPr>
          <a:xfrm flipV="1">
            <a:off x="7236100" y="3847234"/>
            <a:ext cx="622425" cy="1562655"/>
          </a:xfrm>
          <a:custGeom>
            <a:avLst/>
            <a:gdLst>
              <a:gd name="connsiteX0" fmla="*/ 1711036 w 1711036"/>
              <a:gd name="connsiteY0" fmla="*/ 0 h 1655618"/>
              <a:gd name="connsiteX1" fmla="*/ 1711036 w 1711036"/>
              <a:gd name="connsiteY1" fmla="*/ 768927 h 1655618"/>
              <a:gd name="connsiteX2" fmla="*/ 318654 w 1711036"/>
              <a:gd name="connsiteY2" fmla="*/ 768927 h 1655618"/>
              <a:gd name="connsiteX3" fmla="*/ 0 w 1711036"/>
              <a:gd name="connsiteY3" fmla="*/ 1655618 h 1655618"/>
              <a:gd name="connsiteX0" fmla="*/ 1711036 w 1711036"/>
              <a:gd name="connsiteY0" fmla="*/ 0 h 886691"/>
              <a:gd name="connsiteX1" fmla="*/ 318654 w 1711036"/>
              <a:gd name="connsiteY1" fmla="*/ 0 h 886691"/>
              <a:gd name="connsiteX2" fmla="*/ 0 w 1711036"/>
              <a:gd name="connsiteY2" fmla="*/ 886691 h 886691"/>
              <a:gd name="connsiteX0" fmla="*/ 1392380 w 10197897"/>
              <a:gd name="connsiteY0" fmla="*/ 0 h 890086"/>
              <a:gd name="connsiteX1" fmla="*/ -2 w 10197897"/>
              <a:gd name="connsiteY1" fmla="*/ 0 h 890086"/>
              <a:gd name="connsiteX2" fmla="*/ 10197896 w 10197897"/>
              <a:gd name="connsiteY2" fmla="*/ 890086 h 890086"/>
              <a:gd name="connsiteX0" fmla="*/ 2061067 w 10197897"/>
              <a:gd name="connsiteY0" fmla="*/ 0 h 890086"/>
              <a:gd name="connsiteX1" fmla="*/ -2 w 10197897"/>
              <a:gd name="connsiteY1" fmla="*/ 0 h 890086"/>
              <a:gd name="connsiteX2" fmla="*/ 10197896 w 10197897"/>
              <a:gd name="connsiteY2" fmla="*/ 890086 h 890086"/>
              <a:gd name="connsiteX0" fmla="*/ 2061067 w 2061067"/>
              <a:gd name="connsiteY0" fmla="*/ 0 h 911190"/>
              <a:gd name="connsiteX1" fmla="*/ -2 w 2061067"/>
              <a:gd name="connsiteY1" fmla="*/ 0 h 911190"/>
              <a:gd name="connsiteX2" fmla="*/ 1672095 w 2061067"/>
              <a:gd name="connsiteY2" fmla="*/ 911190 h 911190"/>
              <a:gd name="connsiteX0" fmla="*/ 0 w 7217381"/>
              <a:gd name="connsiteY0" fmla="*/ 334145 h 911190"/>
              <a:gd name="connsiteX1" fmla="*/ 5545284 w 7217381"/>
              <a:gd name="connsiteY1" fmla="*/ 0 h 911190"/>
              <a:gd name="connsiteX2" fmla="*/ 7217381 w 7217381"/>
              <a:gd name="connsiteY2" fmla="*/ 911190 h 911190"/>
              <a:gd name="connsiteX0" fmla="*/ 0 w 7217381"/>
              <a:gd name="connsiteY0" fmla="*/ 0 h 577045"/>
              <a:gd name="connsiteX1" fmla="*/ 4040733 w 7217381"/>
              <a:gd name="connsiteY1" fmla="*/ 0 h 577045"/>
              <a:gd name="connsiteX2" fmla="*/ 7217381 w 7217381"/>
              <a:gd name="connsiteY2" fmla="*/ 577045 h 577045"/>
              <a:gd name="connsiteX0" fmla="*/ 0 w 5462069"/>
              <a:gd name="connsiteY0" fmla="*/ 0 h 577045"/>
              <a:gd name="connsiteX1" fmla="*/ 2285421 w 5462069"/>
              <a:gd name="connsiteY1" fmla="*/ 0 h 577045"/>
              <a:gd name="connsiteX2" fmla="*/ 5462069 w 5462069"/>
              <a:gd name="connsiteY2" fmla="*/ 577045 h 577045"/>
            </a:gdLst>
            <a:ahLst/>
            <a:cxnLst>
              <a:cxn ang="0">
                <a:pos x="connsiteX0" y="connsiteY0"/>
              </a:cxn>
              <a:cxn ang="0">
                <a:pos x="connsiteX1" y="connsiteY1"/>
              </a:cxn>
              <a:cxn ang="0">
                <a:pos x="connsiteX2" y="connsiteY2"/>
              </a:cxn>
            </a:cxnLst>
            <a:rect l="l" t="t" r="r" b="b"/>
            <a:pathLst>
              <a:path w="5462069" h="577045">
                <a:moveTo>
                  <a:pt x="0" y="0"/>
                </a:moveTo>
                <a:lnTo>
                  <a:pt x="2285421" y="0"/>
                </a:lnTo>
                <a:lnTo>
                  <a:pt x="5462069" y="577045"/>
                </a:lnTo>
              </a:path>
            </a:pathLst>
          </a:custGeom>
          <a:noFill/>
          <a:ln w="12700">
            <a:solidFill>
              <a:schemeClr val="accent4">
                <a:lumMod val="50000"/>
              </a:schemeClr>
            </a:solid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lt1"/>
              </a:solidFill>
            </a:endParaRPr>
          </a:p>
        </p:txBody>
      </p:sp>
      <p:sp>
        <p:nvSpPr>
          <p:cNvPr id="70" name="Freeform 69"/>
          <p:cNvSpPr/>
          <p:nvPr/>
        </p:nvSpPr>
        <p:spPr>
          <a:xfrm flipV="1">
            <a:off x="4605333" y="3840172"/>
            <a:ext cx="1365375" cy="1581703"/>
          </a:xfrm>
          <a:custGeom>
            <a:avLst/>
            <a:gdLst>
              <a:gd name="connsiteX0" fmla="*/ 1711036 w 1711036"/>
              <a:gd name="connsiteY0" fmla="*/ 0 h 1655618"/>
              <a:gd name="connsiteX1" fmla="*/ 1711036 w 1711036"/>
              <a:gd name="connsiteY1" fmla="*/ 768927 h 1655618"/>
              <a:gd name="connsiteX2" fmla="*/ 318654 w 1711036"/>
              <a:gd name="connsiteY2" fmla="*/ 768927 h 1655618"/>
              <a:gd name="connsiteX3" fmla="*/ 0 w 1711036"/>
              <a:gd name="connsiteY3" fmla="*/ 1655618 h 1655618"/>
              <a:gd name="connsiteX0" fmla="*/ 1711036 w 1711036"/>
              <a:gd name="connsiteY0" fmla="*/ 0 h 886691"/>
              <a:gd name="connsiteX1" fmla="*/ 318654 w 1711036"/>
              <a:gd name="connsiteY1" fmla="*/ 0 h 886691"/>
              <a:gd name="connsiteX2" fmla="*/ 0 w 1711036"/>
              <a:gd name="connsiteY2" fmla="*/ 886691 h 886691"/>
              <a:gd name="connsiteX0" fmla="*/ 1392380 w 10197897"/>
              <a:gd name="connsiteY0" fmla="*/ 0 h 890086"/>
              <a:gd name="connsiteX1" fmla="*/ -2 w 10197897"/>
              <a:gd name="connsiteY1" fmla="*/ 0 h 890086"/>
              <a:gd name="connsiteX2" fmla="*/ 10197896 w 10197897"/>
              <a:gd name="connsiteY2" fmla="*/ 890086 h 890086"/>
              <a:gd name="connsiteX0" fmla="*/ 2061067 w 10197897"/>
              <a:gd name="connsiteY0" fmla="*/ 0 h 890086"/>
              <a:gd name="connsiteX1" fmla="*/ -2 w 10197897"/>
              <a:gd name="connsiteY1" fmla="*/ 0 h 890086"/>
              <a:gd name="connsiteX2" fmla="*/ 10197896 w 10197897"/>
              <a:gd name="connsiteY2" fmla="*/ 890086 h 890086"/>
              <a:gd name="connsiteX0" fmla="*/ 2061067 w 2061067"/>
              <a:gd name="connsiteY0" fmla="*/ 0 h 911190"/>
              <a:gd name="connsiteX1" fmla="*/ -2 w 2061067"/>
              <a:gd name="connsiteY1" fmla="*/ 0 h 911190"/>
              <a:gd name="connsiteX2" fmla="*/ 1672095 w 2061067"/>
              <a:gd name="connsiteY2" fmla="*/ 911190 h 911190"/>
              <a:gd name="connsiteX0" fmla="*/ 0 w 7217381"/>
              <a:gd name="connsiteY0" fmla="*/ 334145 h 911190"/>
              <a:gd name="connsiteX1" fmla="*/ 5545284 w 7217381"/>
              <a:gd name="connsiteY1" fmla="*/ 0 h 911190"/>
              <a:gd name="connsiteX2" fmla="*/ 7217381 w 7217381"/>
              <a:gd name="connsiteY2" fmla="*/ 911190 h 911190"/>
              <a:gd name="connsiteX0" fmla="*/ 0 w 7217381"/>
              <a:gd name="connsiteY0" fmla="*/ 0 h 577045"/>
              <a:gd name="connsiteX1" fmla="*/ 4040733 w 7217381"/>
              <a:gd name="connsiteY1" fmla="*/ 0 h 577045"/>
              <a:gd name="connsiteX2" fmla="*/ 7217381 w 7217381"/>
              <a:gd name="connsiteY2" fmla="*/ 577045 h 577045"/>
              <a:gd name="connsiteX0" fmla="*/ 0 w 5462069"/>
              <a:gd name="connsiteY0" fmla="*/ 0 h 577045"/>
              <a:gd name="connsiteX1" fmla="*/ 2285421 w 5462069"/>
              <a:gd name="connsiteY1" fmla="*/ 0 h 577045"/>
              <a:gd name="connsiteX2" fmla="*/ 5462069 w 5462069"/>
              <a:gd name="connsiteY2" fmla="*/ 577045 h 577045"/>
              <a:gd name="connsiteX0" fmla="*/ 0 w 11981801"/>
              <a:gd name="connsiteY0" fmla="*/ 0 h 580562"/>
              <a:gd name="connsiteX1" fmla="*/ 2285421 w 11981801"/>
              <a:gd name="connsiteY1" fmla="*/ 0 h 580562"/>
              <a:gd name="connsiteX2" fmla="*/ 11981801 w 11981801"/>
              <a:gd name="connsiteY2" fmla="*/ 580562 h 580562"/>
              <a:gd name="connsiteX0" fmla="*/ 0 w 11981801"/>
              <a:gd name="connsiteY0" fmla="*/ 3517 h 584079"/>
              <a:gd name="connsiteX1" fmla="*/ 3706388 w 11981801"/>
              <a:gd name="connsiteY1" fmla="*/ 0 h 584079"/>
              <a:gd name="connsiteX2" fmla="*/ 11981801 w 11981801"/>
              <a:gd name="connsiteY2" fmla="*/ 584079 h 584079"/>
            </a:gdLst>
            <a:ahLst/>
            <a:cxnLst>
              <a:cxn ang="0">
                <a:pos x="connsiteX0" y="connsiteY0"/>
              </a:cxn>
              <a:cxn ang="0">
                <a:pos x="connsiteX1" y="connsiteY1"/>
              </a:cxn>
              <a:cxn ang="0">
                <a:pos x="connsiteX2" y="connsiteY2"/>
              </a:cxn>
            </a:cxnLst>
            <a:rect l="l" t="t" r="r" b="b"/>
            <a:pathLst>
              <a:path w="11981801" h="584079">
                <a:moveTo>
                  <a:pt x="0" y="3517"/>
                </a:moveTo>
                <a:lnTo>
                  <a:pt x="3706388" y="0"/>
                </a:lnTo>
                <a:lnTo>
                  <a:pt x="11981801" y="584079"/>
                </a:lnTo>
              </a:path>
            </a:pathLst>
          </a:custGeom>
          <a:noFill/>
          <a:ln w="12700">
            <a:solidFill>
              <a:schemeClr val="accent4">
                <a:lumMod val="50000"/>
              </a:schemeClr>
            </a:solid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lt1"/>
              </a:solidFill>
            </a:endParaRPr>
          </a:p>
        </p:txBody>
      </p:sp>
    </p:spTree>
    <p:extLst>
      <p:ext uri="{BB962C8B-B14F-4D97-AF65-F5344CB8AC3E}">
        <p14:creationId xmlns:p14="http://schemas.microsoft.com/office/powerpoint/2010/main" xmlns="" val="2848095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948058"/>
            <a:ext cx="8315513" cy="4614542"/>
          </a:xfrm>
        </p:spPr>
        <p:txBody>
          <a:bodyPr/>
          <a:lstStyle/>
          <a:p>
            <a:r>
              <a:rPr lang="en-US" dirty="0" smtClean="0"/>
              <a:t>Sponsors</a:t>
            </a:r>
          </a:p>
          <a:p>
            <a:pPr lvl="1">
              <a:tabLst>
                <a:tab pos="2000250" algn="l"/>
              </a:tabLst>
            </a:pPr>
            <a:r>
              <a:rPr lang="en-US" dirty="0"/>
              <a:t>Federal:	</a:t>
            </a:r>
            <a:r>
              <a:rPr lang="en-US" dirty="0" smtClean="0"/>
              <a:t>U.S</a:t>
            </a:r>
            <a:r>
              <a:rPr lang="en-US" dirty="0"/>
              <a:t>. Army Corps of Engineers, Sacramento District </a:t>
            </a:r>
            <a:endParaRPr lang="en-US" dirty="0" smtClean="0"/>
          </a:p>
          <a:p>
            <a:pPr lvl="1">
              <a:tabLst>
                <a:tab pos="2000250" algn="l"/>
              </a:tabLst>
            </a:pPr>
            <a:r>
              <a:rPr lang="en-US" dirty="0" smtClean="0"/>
              <a:t>State</a:t>
            </a:r>
            <a:r>
              <a:rPr lang="en-US" dirty="0"/>
              <a:t>:	</a:t>
            </a:r>
            <a:r>
              <a:rPr lang="en-US" dirty="0" smtClean="0"/>
              <a:t>The </a:t>
            </a:r>
            <a:r>
              <a:rPr lang="en-US" dirty="0"/>
              <a:t>Central Valley Flood Protection </a:t>
            </a:r>
            <a:r>
              <a:rPr lang="en-US" dirty="0" smtClean="0"/>
              <a:t>Board</a:t>
            </a:r>
          </a:p>
          <a:p>
            <a:pPr lvl="1">
              <a:tabLst>
                <a:tab pos="2000250" algn="l"/>
              </a:tabLst>
            </a:pPr>
            <a:r>
              <a:rPr lang="en-US" dirty="0" smtClean="0"/>
              <a:t>Local</a:t>
            </a:r>
            <a:r>
              <a:rPr lang="en-US" dirty="0"/>
              <a:t>:	</a:t>
            </a:r>
            <a:r>
              <a:rPr lang="en-US" dirty="0" smtClean="0"/>
              <a:t>Department </a:t>
            </a:r>
            <a:r>
              <a:rPr lang="en-US" dirty="0"/>
              <a:t>of Water Resources </a:t>
            </a:r>
            <a:endParaRPr lang="en-US" dirty="0" smtClean="0"/>
          </a:p>
          <a:p>
            <a:pPr>
              <a:tabLst>
                <a:tab pos="2000250" algn="l"/>
              </a:tabLst>
            </a:pPr>
            <a:r>
              <a:rPr lang="en-US" dirty="0" smtClean="0"/>
              <a:t>Total cost $1,720,000 </a:t>
            </a:r>
          </a:p>
          <a:p>
            <a:pPr lvl="1">
              <a:tabLst>
                <a:tab pos="2000250" algn="l"/>
              </a:tabLst>
            </a:pPr>
            <a:r>
              <a:rPr lang="en-US" dirty="0" smtClean="0"/>
              <a:t>Cost-shared equally </a:t>
            </a:r>
            <a:r>
              <a:rPr lang="en-US" dirty="0"/>
              <a:t>with </a:t>
            </a:r>
            <a:r>
              <a:rPr lang="en-US" dirty="0" smtClean="0"/>
              <a:t>State</a:t>
            </a:r>
          </a:p>
          <a:p>
            <a:pPr lvl="1">
              <a:tabLst>
                <a:tab pos="2000250" algn="l"/>
              </a:tabLst>
            </a:pPr>
            <a:r>
              <a:rPr lang="en-US" dirty="0" smtClean="0"/>
              <a:t>Up to 100% through in-kind services</a:t>
            </a:r>
          </a:p>
          <a:p>
            <a:pPr>
              <a:tabLst>
                <a:tab pos="2000250" algn="l"/>
              </a:tabLst>
            </a:pPr>
            <a:r>
              <a:rPr lang="en-US" dirty="0" smtClean="0"/>
              <a:t>Federal authority provided under the </a:t>
            </a:r>
            <a:r>
              <a:rPr lang="en-US" dirty="0"/>
              <a:t>Flood Control Act of 1962 (Public Law 87-874) and </a:t>
            </a:r>
            <a:r>
              <a:rPr lang="en-US" dirty="0" smtClean="0"/>
              <a:t>May </a:t>
            </a:r>
            <a:r>
              <a:rPr lang="en-US" dirty="0"/>
              <a:t>8, 1964 resolution of the House Committee on Public </a:t>
            </a:r>
            <a:r>
              <a:rPr lang="en-US" dirty="0" smtClean="0"/>
              <a:t>Works</a:t>
            </a:r>
          </a:p>
        </p:txBody>
      </p:sp>
      <p:sp>
        <p:nvSpPr>
          <p:cNvPr id="2" name="Title 1"/>
          <p:cNvSpPr>
            <a:spLocks noGrp="1"/>
          </p:cNvSpPr>
          <p:nvPr>
            <p:ph type="title"/>
          </p:nvPr>
        </p:nvSpPr>
        <p:spPr/>
        <p:txBody>
          <a:bodyPr/>
          <a:lstStyle/>
          <a:p>
            <a:r>
              <a:rPr lang="en-US" dirty="0" smtClean="0"/>
              <a:t>2010 FCSA</a:t>
            </a:r>
            <a:endParaRPr lang="en-US" dirty="0"/>
          </a:p>
        </p:txBody>
      </p:sp>
    </p:spTree>
    <p:extLst>
      <p:ext uri="{BB962C8B-B14F-4D97-AF65-F5344CB8AC3E}">
        <p14:creationId xmlns:p14="http://schemas.microsoft.com/office/powerpoint/2010/main" xmlns="" val="477888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2047" y="1191898"/>
            <a:ext cx="8103015" cy="4614542"/>
          </a:xfrm>
        </p:spPr>
        <p:txBody>
          <a:bodyPr/>
          <a:lstStyle/>
          <a:p>
            <a:r>
              <a:rPr lang="en-US" dirty="0" smtClean="0"/>
              <a:t>Called for </a:t>
            </a:r>
            <a:r>
              <a:rPr lang="en-US" dirty="0"/>
              <a:t>development of a </a:t>
            </a:r>
            <a:r>
              <a:rPr lang="en-US" dirty="0" smtClean="0"/>
              <a:t>Project </a:t>
            </a:r>
            <a:r>
              <a:rPr lang="en-US" dirty="0"/>
              <a:t>Management </a:t>
            </a:r>
            <a:r>
              <a:rPr lang="en-US" dirty="0" smtClean="0"/>
              <a:t>Plan for CVIFMS</a:t>
            </a:r>
          </a:p>
          <a:p>
            <a:pPr lvl="1"/>
            <a:r>
              <a:rPr lang="en-US" dirty="0" smtClean="0"/>
              <a:t>Scope a more detailed, five-year feasibility study</a:t>
            </a:r>
            <a:endParaRPr lang="en-US" dirty="0"/>
          </a:p>
          <a:p>
            <a:r>
              <a:rPr lang="en-US" dirty="0"/>
              <a:t>Future funding for </a:t>
            </a:r>
            <a:r>
              <a:rPr lang="en-US" dirty="0" smtClean="0"/>
              <a:t>the feasibility </a:t>
            </a:r>
            <a:r>
              <a:rPr lang="en-US" dirty="0"/>
              <a:t>study was to be provided through a subsequent </a:t>
            </a:r>
            <a:r>
              <a:rPr lang="en-US" dirty="0" smtClean="0"/>
              <a:t>FCSA or amendment</a:t>
            </a:r>
          </a:p>
          <a:p>
            <a:r>
              <a:rPr lang="en-US" dirty="0" smtClean="0"/>
              <a:t>USACE completed a draft PMP for CVIFMS in 2011</a:t>
            </a:r>
          </a:p>
          <a:p>
            <a:pPr lvl="1"/>
            <a:r>
              <a:rPr lang="en-US" dirty="0" smtClean="0"/>
              <a:t>Amendment to FCSA was prepared consistent with the PMP, and signed by the Board in October 2011</a:t>
            </a:r>
          </a:p>
          <a:p>
            <a:pPr lvl="1"/>
            <a:r>
              <a:rPr lang="en-US" dirty="0" smtClean="0"/>
              <a:t>USACE did not execute the amendment due to Subsequent USACE Planning Modernization guidance</a:t>
            </a: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2010 FCSA (</a:t>
            </a:r>
            <a:r>
              <a:rPr lang="en-US" dirty="0" err="1" smtClean="0"/>
              <a:t>cont</a:t>
            </a:r>
            <a:r>
              <a:rPr lang="en-US" dirty="0" smtClean="0"/>
              <a:t>)</a:t>
            </a:r>
            <a:endParaRPr lang="en-US" dirty="0"/>
          </a:p>
        </p:txBody>
      </p:sp>
    </p:spTree>
    <p:extLst>
      <p:ext uri="{BB962C8B-B14F-4D97-AF65-F5344CB8AC3E}">
        <p14:creationId xmlns:p14="http://schemas.microsoft.com/office/powerpoint/2010/main" xmlns="" val="4131690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 y="1191898"/>
            <a:ext cx="8315513" cy="4614542"/>
          </a:xfrm>
        </p:spPr>
        <p:txBody>
          <a:bodyPr/>
          <a:lstStyle/>
          <a:p>
            <a:r>
              <a:rPr lang="en-US" dirty="0" smtClean="0"/>
              <a:t>Guidance released in early 2012</a:t>
            </a:r>
          </a:p>
          <a:p>
            <a:r>
              <a:rPr lang="en-US" dirty="0" smtClean="0"/>
              <a:t>Streamlines Federal feasibility studies for greater efficiency and timeliness</a:t>
            </a:r>
          </a:p>
          <a:p>
            <a:pPr lvl="1"/>
            <a:r>
              <a:rPr lang="en-US" dirty="0" smtClean="0"/>
              <a:t>3 years</a:t>
            </a:r>
          </a:p>
          <a:p>
            <a:pPr lvl="1"/>
            <a:r>
              <a:rPr lang="en-US" dirty="0" smtClean="0"/>
              <a:t>$3 million</a:t>
            </a:r>
          </a:p>
          <a:p>
            <a:pPr lvl="1"/>
            <a:r>
              <a:rPr lang="en-US" dirty="0" smtClean="0"/>
              <a:t>Increased vertical alignment within USACE</a:t>
            </a:r>
          </a:p>
          <a:p>
            <a:r>
              <a:rPr lang="en-US" dirty="0" smtClean="0"/>
              <a:t>Provides opportunities for greater collaboration with local sponsors, including use of locally-generated data</a:t>
            </a:r>
          </a:p>
          <a:p>
            <a:r>
              <a:rPr lang="en-US" dirty="0" smtClean="0"/>
              <a:t>All Federal feasibility studies underwent scope review and prioritization following release of the guidance</a:t>
            </a:r>
          </a:p>
        </p:txBody>
      </p:sp>
      <p:sp>
        <p:nvSpPr>
          <p:cNvPr id="2" name="Title 1"/>
          <p:cNvSpPr>
            <a:spLocks noGrp="1"/>
          </p:cNvSpPr>
          <p:nvPr>
            <p:ph type="title"/>
          </p:nvPr>
        </p:nvSpPr>
        <p:spPr/>
        <p:txBody>
          <a:bodyPr/>
          <a:lstStyle/>
          <a:p>
            <a:r>
              <a:rPr lang="en-US" dirty="0" smtClean="0"/>
              <a:t>USACE Planning Modernization</a:t>
            </a:r>
            <a:endParaRPr lang="en-US" dirty="0"/>
          </a:p>
        </p:txBody>
      </p:sp>
    </p:spTree>
    <p:extLst>
      <p:ext uri="{BB962C8B-B14F-4D97-AF65-F5344CB8AC3E}">
        <p14:creationId xmlns:p14="http://schemas.microsoft.com/office/powerpoint/2010/main" xmlns="" val="3662689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quare peg 3.1.png"/>
          <p:cNvPicPr>
            <a:picLocks noChangeAspect="1"/>
          </p:cNvPicPr>
          <p:nvPr/>
        </p:nvPicPr>
        <p:blipFill>
          <a:blip r:embed="rId2" cstate="print"/>
          <a:stretch>
            <a:fillRect/>
          </a:stretch>
        </p:blipFill>
        <p:spPr>
          <a:xfrm>
            <a:off x="7643132" y="3235682"/>
            <a:ext cx="1304925" cy="2028825"/>
          </a:xfrm>
          <a:prstGeom prst="rect">
            <a:avLst/>
          </a:prstGeom>
        </p:spPr>
      </p:pic>
      <p:sp>
        <p:nvSpPr>
          <p:cNvPr id="3" name="Content Placeholder 2"/>
          <p:cNvSpPr>
            <a:spLocks noGrp="1"/>
          </p:cNvSpPr>
          <p:nvPr>
            <p:ph idx="1"/>
          </p:nvPr>
        </p:nvSpPr>
        <p:spPr>
          <a:xfrm>
            <a:off x="342900" y="1237618"/>
            <a:ext cx="8315513" cy="4614542"/>
          </a:xfrm>
        </p:spPr>
        <p:txBody>
          <a:bodyPr/>
          <a:lstStyle/>
          <a:p>
            <a:r>
              <a:rPr lang="en-US" dirty="0" smtClean="0"/>
              <a:t>One watershed study concurrent with State’s BWFS</a:t>
            </a:r>
          </a:p>
          <a:p>
            <a:pPr lvl="1"/>
            <a:r>
              <a:rPr lang="en-US" dirty="0" smtClean="0"/>
              <a:t>Federal interest in cross-regional, system improvements identified in the CVFPP</a:t>
            </a:r>
          </a:p>
          <a:p>
            <a:pPr lvl="1"/>
            <a:r>
              <a:rPr lang="en-US" dirty="0" smtClean="0"/>
              <a:t>Institutional and governance concerns associated with long-term implementation of the CVFPP</a:t>
            </a:r>
          </a:p>
          <a:p>
            <a:pPr lvl="1"/>
            <a:r>
              <a:rPr lang="en-US" dirty="0" smtClean="0"/>
              <a:t>Establish need </a:t>
            </a:r>
            <a:r>
              <a:rPr lang="en-US" dirty="0"/>
              <a:t>for follow-on feasibility studies</a:t>
            </a:r>
          </a:p>
          <a:p>
            <a:r>
              <a:rPr lang="en-US" dirty="0" smtClean="0"/>
              <a:t>Consistent with USACE Planning Modernization      and the 5-year update schedule for the CVFPP</a:t>
            </a:r>
          </a:p>
          <a:p>
            <a:r>
              <a:rPr lang="en-US" dirty="0" smtClean="0"/>
              <a:t>Revised PMP prepared in June 2013</a:t>
            </a:r>
          </a:p>
          <a:p>
            <a:pPr lvl="1"/>
            <a:r>
              <a:rPr lang="en-US" dirty="0" smtClean="0"/>
              <a:t>Significant collaboration among study partners</a:t>
            </a:r>
            <a:endParaRPr lang="en-US" dirty="0"/>
          </a:p>
        </p:txBody>
      </p:sp>
      <p:sp>
        <p:nvSpPr>
          <p:cNvPr id="2" name="Title 1"/>
          <p:cNvSpPr>
            <a:spLocks noGrp="1"/>
          </p:cNvSpPr>
          <p:nvPr>
            <p:ph type="title"/>
          </p:nvPr>
        </p:nvSpPr>
        <p:spPr/>
        <p:txBody>
          <a:bodyPr/>
          <a:lstStyle/>
          <a:p>
            <a:r>
              <a:rPr lang="en-US" dirty="0" smtClean="0"/>
              <a:t>Late 2012 CVIFMS Re-Scoping Efforts</a:t>
            </a:r>
            <a:endParaRPr lang="en-US" dirty="0"/>
          </a:p>
        </p:txBody>
      </p:sp>
    </p:spTree>
    <p:extLst>
      <p:ext uri="{BB962C8B-B14F-4D97-AF65-F5344CB8AC3E}">
        <p14:creationId xmlns:p14="http://schemas.microsoft.com/office/powerpoint/2010/main" xmlns="" val="651695949"/>
      </p:ext>
    </p:extLst>
  </p:cSld>
  <p:clrMapOvr>
    <a:masterClrMapping/>
  </p:clrMapOvr>
</p:sld>
</file>

<file path=ppt/theme/theme1.xml><?xml version="1.0" encoding="utf-8"?>
<a:theme xmlns:a="http://schemas.openxmlformats.org/drawingml/2006/main" name="1_Office Theme">
  <a:themeElements>
    <a:clrScheme name="CVFPP">
      <a:dk1>
        <a:sysClr val="windowText" lastClr="000000"/>
      </a:dk1>
      <a:lt1>
        <a:sysClr val="window" lastClr="FFFFFF"/>
      </a:lt1>
      <a:dk2>
        <a:srgbClr val="CE8E00"/>
      </a:dk2>
      <a:lt2>
        <a:srgbClr val="EEECE1"/>
      </a:lt2>
      <a:accent1>
        <a:srgbClr val="3E5D57"/>
      </a:accent1>
      <a:accent2>
        <a:srgbClr val="477F80"/>
      </a:accent2>
      <a:accent3>
        <a:srgbClr val="FFC000"/>
      </a:accent3>
      <a:accent4>
        <a:srgbClr val="FFE6AF"/>
      </a:accent4>
      <a:accent5>
        <a:srgbClr val="4BACC6"/>
      </a:accent5>
      <a:accent6>
        <a:srgbClr val="9BBB5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40000"/>
            <a:lumOff val="60000"/>
          </a:schemeClr>
        </a:solidFill>
        <a:effectLst/>
        <a:scene3d>
          <a:camera prst="orthographicFront">
            <a:rot lat="0" lon="0" rev="0"/>
          </a:camera>
          <a:lightRig rig="threePt" dir="t">
            <a:rot lat="0" lon="0" rev="1200000"/>
          </a:lightRig>
        </a:scene3d>
        <a:sp3d/>
      </a:spPr>
      <a:bodyPr lIns="45720" rIns="45720" rtlCol="0" anchor="ctr"/>
      <a:lstStyle>
        <a:defPPr algn="ctr">
          <a:defRPr sz="1400" dirty="0" smtClean="0">
            <a:solidFill>
              <a:schemeClr val="tx1"/>
            </a:solidFill>
            <a:latin typeface="+mj-lt"/>
            <a:cs typeface="Arial" pitchFamily="34" charset="0"/>
          </a:defRPr>
        </a:defPPr>
      </a:lstStyle>
      <a:style>
        <a:lnRef idx="0">
          <a:schemeClr val="accent3"/>
        </a:lnRef>
        <a:fillRef idx="3">
          <a:schemeClr val="accent3"/>
        </a:fillRef>
        <a:effectRef idx="3">
          <a:schemeClr val="accent3"/>
        </a:effectRef>
        <a:fontRef idx="minor">
          <a:schemeClr val="lt1"/>
        </a:fontRef>
      </a:style>
    </a:spDef>
  </a:objectDefaults>
  <a:extraClrSchemeLst/>
</a:theme>
</file>

<file path=ppt/theme/theme2.xml><?xml version="1.0" encoding="utf-8"?>
<a:theme xmlns:a="http://schemas.openxmlformats.org/drawingml/2006/main" name="2_Office Theme">
  <a:themeElements>
    <a:clrScheme name="CVFPP">
      <a:dk1>
        <a:sysClr val="windowText" lastClr="000000"/>
      </a:dk1>
      <a:lt1>
        <a:sysClr val="window" lastClr="FFFFFF"/>
      </a:lt1>
      <a:dk2>
        <a:srgbClr val="3E5D57"/>
      </a:dk2>
      <a:lt2>
        <a:srgbClr val="CE8E00"/>
      </a:lt2>
      <a:accent1>
        <a:srgbClr val="477F80"/>
      </a:accent1>
      <a:accent2>
        <a:srgbClr val="FFC000"/>
      </a:accent2>
      <a:accent3>
        <a:srgbClr val="FFE6AF"/>
      </a:accent3>
      <a:accent4>
        <a:srgbClr val="9BBB59"/>
      </a:accent4>
      <a:accent5>
        <a:srgbClr val="4BACC6"/>
      </a:accent5>
      <a:accent6>
        <a:srgbClr val="C00000"/>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75000"/>
          </a:schemeClr>
        </a:solidFill>
      </a:spPr>
      <a:bodyPr lIns="45720" rIns="45720" rtlCol="0" anchor="ctr"/>
      <a:lstStyle>
        <a:defPPr algn="ctr">
          <a:defRPr sz="1400" dirty="0" smtClean="0">
            <a:solidFill>
              <a:schemeClr val="tx1"/>
            </a:solidFill>
            <a:latin typeface="+mj-lt"/>
            <a:cs typeface="Arial" pitchFamily="34" charset="0"/>
          </a:defRPr>
        </a:defPPr>
      </a:lstStyle>
      <a:style>
        <a:lnRef idx="0">
          <a:schemeClr val="accent3"/>
        </a:lnRef>
        <a:fillRef idx="3">
          <a:schemeClr val="accent3"/>
        </a:fillRef>
        <a:effectRef idx="3">
          <a:schemeClr val="accent3"/>
        </a:effectRef>
        <a:fontRef idx="minor">
          <a:schemeClr val="lt1"/>
        </a:fontRef>
      </a:style>
    </a:sp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368C4DFC66C74C9E3EE44275A379C0" ma:contentTypeVersion="0" ma:contentTypeDescription="Create a new document." ma:contentTypeScope="" ma:versionID="3b4d92be23e6947e9d12688ea536060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DA3B8B-21FE-4E36-8D1F-FC0F3BDE75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7352F5E-0EEF-43AB-833F-EBD94C6AA03E}">
  <ds:schemaRefs>
    <ds:schemaRef ds:uri="http://schemas.microsoft.com/office/2006/metadata/properties"/>
    <ds:schemaRef ds:uri="http://www.w3.org/XML/1998/namespace"/>
    <ds:schemaRef ds:uri="http://purl.org/dc/terms/"/>
    <ds:schemaRef ds:uri="http://schemas.microsoft.com/office/2006/documentManagement/types"/>
    <ds:schemaRef ds:uri="http://purl.org/dc/elements/1.1/"/>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B01939C0-56C2-4DFB-B15C-F501D4290C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41424</TotalTime>
  <Words>1340</Words>
  <Application>Microsoft Office PowerPoint</Application>
  <PresentationFormat>On-screen Show (4:3)</PresentationFormat>
  <Paragraphs>192</Paragraphs>
  <Slides>17</Slides>
  <Notes>9</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1_Office Theme</vt:lpstr>
      <vt:lpstr>2_Office Theme</vt:lpstr>
      <vt:lpstr>Central Valley Integrated Flood Management Study</vt:lpstr>
      <vt:lpstr>Today’s Briefing</vt:lpstr>
      <vt:lpstr>One Process, Many Activities</vt:lpstr>
      <vt:lpstr>Relationship to CVFPP Planning Efforts</vt:lpstr>
      <vt:lpstr>Timeline</vt:lpstr>
      <vt:lpstr>2010 FCSA</vt:lpstr>
      <vt:lpstr>2010 FCSA (cont)</vt:lpstr>
      <vt:lpstr>USACE Planning Modernization</vt:lpstr>
      <vt:lpstr>Late 2012 CVIFMS Re-Scoping Efforts</vt:lpstr>
      <vt:lpstr>Benefits of CVIFMS Watershed Plan </vt:lpstr>
      <vt:lpstr>Focus on System Improvements</vt:lpstr>
      <vt:lpstr>Major Activities In CVIFMS PMP</vt:lpstr>
      <vt:lpstr>CVIFMS Schedule</vt:lpstr>
      <vt:lpstr>Amendment 1 to FCSA</vt:lpstr>
      <vt:lpstr>Next Steps</vt:lpstr>
      <vt:lpstr>Contact Information</vt:lpstr>
      <vt:lpstr>Questions or Comments?</vt:lpstr>
    </vt:vector>
  </TitlesOfParts>
  <Company>DWR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cwilliams</dc:creator>
  <cp:lastModifiedBy>aali</cp:lastModifiedBy>
  <cp:revision>3352</cp:revision>
  <cp:lastPrinted>2013-06-25T21:54:42Z</cp:lastPrinted>
  <dcterms:created xsi:type="dcterms:W3CDTF">2009-03-03T16:11:32Z</dcterms:created>
  <dcterms:modified xsi:type="dcterms:W3CDTF">2013-07-25T20:36:00Z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0x010100E5368C4DFC66C74C9E3EE44275A379C0</vt:lpwstr>
  </property>
</Properties>
</file>