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79" r:id="rId3"/>
    <p:sldId id="288" r:id="rId4"/>
    <p:sldId id="281" r:id="rId5"/>
    <p:sldId id="300" r:id="rId6"/>
    <p:sldId id="308" r:id="rId7"/>
    <p:sldId id="261" r:id="rId8"/>
    <p:sldId id="291" r:id="rId9"/>
    <p:sldId id="309" r:id="rId10"/>
    <p:sldId id="295" r:id="rId11"/>
    <p:sldId id="311" r:id="rId12"/>
    <p:sldId id="312" r:id="rId13"/>
    <p:sldId id="284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tler, Eric@DWR" initials="ER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37"/>
    <a:srgbClr val="11FF7D"/>
    <a:srgbClr val="336600"/>
    <a:srgbClr val="996633"/>
    <a:srgbClr val="A80000"/>
    <a:srgbClr val="00F66F"/>
    <a:srgbClr val="F1850F"/>
    <a:srgbClr val="CC6600"/>
    <a:srgbClr val="B2DE8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400DD-9E1F-47BE-B9DD-7180311EF892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05D83-1514-4086-A668-3BE4368AB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39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DB1EA0-47C7-4CEE-8CB5-FFFCA7020C63}" type="datetimeFigureOut">
              <a:rPr lang="en-US" smtClean="0"/>
              <a:pPr/>
              <a:t>6/24/2016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A1BCFE-8DEC-415F-9950-CB51D84C6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0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17715-CBF2-4C06-ADE0-FDEE1BDCE86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Pointer – visible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SBFCA there for questions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not say, but handout Addendum</a:t>
            </a:r>
            <a:r>
              <a:rPr lang="en-US" baseline="0" dirty="0" smtClean="0"/>
              <a:t> and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20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70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70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0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89D32-BA3A-41C3-AF09-9DB13E4F4B5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89D32-BA3A-41C3-AF09-9DB13E4F4B5B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authority</a:t>
            </a:r>
            <a:r>
              <a:rPr lang="en-US" baseline="0" dirty="0" smtClean="0"/>
              <a:t> of the Board is shown on this slide, as outlined in the SR Section 5.0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631FA-1AC6-447D-A7C7-C067298E6FBB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30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89D32-BA3A-41C3-AF09-9DB13E4F4B5B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rgbClr val="C00000"/>
                </a:solidFill>
              </a:rPr>
              <a:t>1 – 209+23 Irrigation Pipe Penetration (replaced as part of project)</a:t>
            </a:r>
          </a:p>
          <a:p>
            <a:pPr eaLnBrk="1" hangingPunct="1"/>
            <a:r>
              <a:rPr lang="en-US" sz="1800" dirty="0" smtClean="0">
                <a:solidFill>
                  <a:srgbClr val="C00000"/>
                </a:solidFill>
              </a:rPr>
              <a:t>2 – 210+00 (2) PG&amp;E Poles Relocated Outside Levee Prism</a:t>
            </a:r>
            <a:endParaRPr lang="en-US" sz="1800" baseline="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sz="1800" baseline="0" dirty="0" smtClean="0">
                <a:solidFill>
                  <a:srgbClr val="C00000"/>
                </a:solidFill>
              </a:rPr>
              <a:t>3 – 218+70 Storm Drain Pipe Penetration (replaced as part of this project)</a:t>
            </a:r>
            <a:endParaRPr lang="en-US" sz="1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FRWLP Hydraulics May 2013 also used for Areas B &amp;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3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 staff</a:t>
            </a:r>
            <a:r>
              <a:rPr lang="en-US" baseline="0" dirty="0" smtClean="0"/>
              <a:t> report Section 7.5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229600" cy="3733800"/>
          </a:xfrm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0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Title Placeholder 21"/>
          <p:cNvSpPr txBox="1">
            <a:spLocks/>
          </p:cNvSpPr>
          <p:nvPr userDrawn="1"/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lue Highway" pitchFamily="2" charset="0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600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304800"/>
            <a:ext cx="7620000" cy="8382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b="1">
                <a:latin typeface="Calibri" pitchFamily="34" charset="0"/>
              </a:rPr>
              <a:t/>
            </a:r>
            <a:br>
              <a:rPr lang="en-US" altLang="en-US" sz="4000" b="1">
                <a:latin typeface="Calibri" pitchFamily="34" charset="0"/>
              </a:rPr>
            </a:br>
            <a:endParaRPr lang="en-US" altLang="en-US" sz="4000" b="1"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2362200"/>
            <a:ext cx="8305800" cy="3429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5" name="Freeform 5"/>
          <p:cNvSpPr>
            <a:spLocks noChangeArrowheads="1"/>
          </p:cNvSpPr>
          <p:nvPr/>
        </p:nvSpPr>
        <p:spPr bwMode="auto">
          <a:xfrm>
            <a:off x="228600" y="2286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3333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2133600"/>
            <a:ext cx="8321675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" y="6553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i="1" dirty="0">
                <a:latin typeface="Garamond" pitchFamily="18" charset="0"/>
              </a:rPr>
              <a:t>Central Valley Flood Protection Board Meeting – Agenda Item No. </a:t>
            </a:r>
            <a:r>
              <a:rPr lang="en-US" altLang="en-US" sz="1200" i="1" dirty="0" smtClean="0">
                <a:latin typeface="Garamond" pitchFamily="18" charset="0"/>
              </a:rPr>
              <a:t>8</a:t>
            </a:r>
            <a:endParaRPr lang="en-US" altLang="en-US" sz="1200" i="1" dirty="0">
              <a:latin typeface="Garamond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818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fld id="{1FB973E5-D437-4106-8FBC-D84C508B6EC8}" type="slidenum">
              <a:rPr lang="en-US" altLang="en-US" sz="1200">
                <a:latin typeface="Garamond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1200">
              <a:latin typeface="Garamond" pitchFamily="18" charset="0"/>
            </a:endParaRPr>
          </a:p>
        </p:txBody>
      </p:sp>
      <p:pic>
        <p:nvPicPr>
          <p:cNvPr id="9" name="Picture 10" descr="CVFPB_logo_update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7086600" y="6583680"/>
            <a:ext cx="9144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00B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MOU</a:t>
            </a:r>
            <a:endParaRPr lang="en-US" sz="1400" b="1" dirty="0">
              <a:ln w="11430"/>
              <a:solidFill>
                <a:srgbClr val="00B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583680" y="6583680"/>
            <a:ext cx="4572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909560" y="6583680"/>
            <a:ext cx="7620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LD1</a:t>
            </a:r>
            <a:endParaRPr lang="en-US" sz="14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FFFF00"/>
              </a:buClr>
              <a:buSzPct val="80000"/>
              <a:buFont typeface="Wingdings" pitchFamily="2" charset="2"/>
              <a:buChar char="§"/>
              <a:defRPr sz="2200">
                <a:latin typeface="Calibri" pitchFamily="34" charset="0"/>
              </a:defRPr>
            </a:lvl1pPr>
            <a:lvl2pPr>
              <a:buClr>
                <a:srgbClr val="FFC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>
                    <a:lumMod val="85000"/>
                  </a:schemeClr>
                </a:solidFill>
                <a:latin typeface="Calibri" pitchFamily="34" charset="0"/>
              </a:defRPr>
            </a:lvl2pPr>
            <a:lvl3pPr>
              <a:buClr>
                <a:srgbClr val="FF66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>
                    <a:lumMod val="75000"/>
                  </a:schemeClr>
                </a:solidFill>
                <a:latin typeface="Calibri" pitchFamily="34" charset="0"/>
              </a:defRPr>
            </a:lvl3pPr>
            <a:lvl4pPr>
              <a:buClr>
                <a:srgbClr val="FF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>
                    <a:lumMod val="65000"/>
                  </a:schemeClr>
                </a:solidFill>
                <a:latin typeface="Calibri" pitchFamily="34" charset="0"/>
              </a:defRPr>
            </a:lvl4pPr>
            <a:lvl5pPr>
              <a:buClr>
                <a:srgbClr val="D00028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>
                    <a:lumMod val="50000"/>
                  </a:schemeClr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2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105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 sz="2200">
                <a:latin typeface="Calibri" pitchFamily="34" charset="0"/>
              </a:defRPr>
            </a:lvl1pPr>
            <a:lvl2pPr>
              <a:spcBef>
                <a:spcPts val="1200"/>
              </a:spcBef>
              <a:buClr>
                <a:srgbClr val="FFC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Calibri" pitchFamily="34" charset="0"/>
              </a:defRPr>
            </a:lvl2pPr>
            <a:lvl3pPr>
              <a:spcBef>
                <a:spcPts val="1200"/>
              </a:spcBef>
              <a:buClr>
                <a:srgbClr val="FF66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4"/>
                </a:solidFill>
                <a:latin typeface="Calibri" pitchFamily="34" charset="0"/>
              </a:defRPr>
            </a:lvl3pPr>
            <a:lvl4pPr>
              <a:spcBef>
                <a:spcPts val="12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5"/>
                </a:solidFill>
                <a:latin typeface="Calibri" pitchFamily="34" charset="0"/>
              </a:defRPr>
            </a:lvl4pPr>
            <a:lvl5pPr>
              <a:spcBef>
                <a:spcPts val="1200"/>
              </a:spcBef>
              <a:buClr>
                <a:srgbClr val="A500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6"/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05401"/>
          </a:xfrm>
          <a:solidFill>
            <a:srgbClr val="03187F">
              <a:alpha val="50000"/>
            </a:srgbClr>
          </a:solidFill>
        </p:spPr>
        <p:txBody>
          <a:bodyPr vert="horz">
            <a:normAutofit/>
          </a:bodyPr>
          <a:lstStyle>
            <a:lvl1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None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18793-4_Staff%20Report%20and%20Attachments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Item10A_CEQA_Addendum_with_Attachments_Final.pdf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5181600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7" name="Picture 6" descr="CVFPB_logo_update3"/>
          <p:cNvPicPr preferRelativeResize="0"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 userDrawn="1"/>
        </p:nvSpPr>
        <p:spPr>
          <a:xfrm>
            <a:off x="178025" y="137565"/>
            <a:ext cx="7986839" cy="930584"/>
          </a:xfrm>
          <a:custGeom>
            <a:avLst/>
            <a:gdLst>
              <a:gd name="connsiteX0" fmla="*/ 0 w 7986839"/>
              <a:gd name="connsiteY0" fmla="*/ 930584 h 930584"/>
              <a:gd name="connsiteX1" fmla="*/ 0 w 7986839"/>
              <a:gd name="connsiteY1" fmla="*/ 0 h 930584"/>
              <a:gd name="connsiteX2" fmla="*/ 7986839 w 7986839"/>
              <a:gd name="connsiteY2" fmla="*/ 0 h 93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6839" h="930584">
                <a:moveTo>
                  <a:pt x="0" y="930584"/>
                </a:moveTo>
                <a:lnTo>
                  <a:pt x="0" y="0"/>
                </a:lnTo>
                <a:lnTo>
                  <a:pt x="7986839" y="0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6553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52400" y="6581001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Central Valley Flood Protection Board Meeting – Agenda Item No. 10A</a:t>
            </a:r>
            <a:endParaRPr lang="en-US" sz="12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>
            <a:hlinkClick r:id="rId15" action="ppaction://hlinkfile"/>
          </p:cNvPr>
          <p:cNvSpPr/>
          <p:nvPr userDrawn="1"/>
        </p:nvSpPr>
        <p:spPr>
          <a:xfrm>
            <a:off x="7391400" y="6553200"/>
            <a:ext cx="7620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Add</a:t>
            </a:r>
            <a:endParaRPr lang="en-US" sz="14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>
            <a:hlinkClick r:id="rId16" action="ppaction://hlinkfile"/>
          </p:cNvPr>
          <p:cNvSpPr/>
          <p:nvPr userDrawn="1"/>
        </p:nvSpPr>
        <p:spPr>
          <a:xfrm>
            <a:off x="6553200" y="6553200"/>
            <a:ext cx="7620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SR</a:t>
            </a:r>
            <a:endParaRPr lang="en-US" sz="14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500" b="1" u="none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Blue Highway" pitchFamily="2" charset="0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304800" y="2209800"/>
            <a:ext cx="8534400" cy="3810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3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Sutter butte flood control agency (SBFCA) feather river west levee project (FRWLP)</a:t>
            </a:r>
            <a:br>
              <a:rPr lang="en-US" sz="33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900" cap="none" dirty="0" smtClean="0">
                <a:solidFill>
                  <a:schemeClr val="tx1"/>
                </a:solidFill>
                <a:latin typeface="Calibri" pitchFamily="34" charset="0"/>
              </a:rPr>
              <a:t>Laurel Avenue Repair Project (LARP), Sutter County</a:t>
            </a:r>
            <a:br>
              <a:rPr lang="en-US" sz="2900" cap="none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3200" cap="none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3200" cap="none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3200" cap="none" dirty="0" smtClean="0">
                <a:solidFill>
                  <a:schemeClr val="tx1"/>
                </a:solidFill>
                <a:latin typeface="Calibri" pitchFamily="34" charset="0"/>
              </a:rPr>
              <a:t>June 24, 2016</a:t>
            </a:r>
            <a:endParaRPr lang="en-US" sz="3200" b="1" cap="none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304800"/>
            <a:ext cx="7620000" cy="762000"/>
          </a:xfrm>
          <a:noFill/>
        </p:spPr>
        <p:txBody>
          <a:bodyPr>
            <a:normAutofit/>
          </a:bodyPr>
          <a:lstStyle/>
          <a:p>
            <a:pPr marL="0" indent="0" algn="ctr" eaLnBrk="1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APPLICATION 18793-4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CEQA / WATER CODE 8610.5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600"/>
          </a:xfrm>
        </p:spPr>
        <p:txBody>
          <a:bodyPr>
            <a:normAutofit/>
          </a:bodyPr>
          <a:lstStyle/>
          <a:p>
            <a:pPr marL="341313" indent="-230188">
              <a:spcBef>
                <a:spcPts val="1200"/>
              </a:spcBef>
            </a:pPr>
            <a:r>
              <a:rPr lang="en-US" sz="2000" dirty="0" smtClean="0"/>
              <a:t>CEQA Analysis is included in </a:t>
            </a:r>
            <a:r>
              <a:rPr lang="en-US" sz="2000" dirty="0" smtClean="0">
                <a:solidFill>
                  <a:srgbClr val="FFFF00"/>
                </a:solidFill>
              </a:rPr>
              <a:t>Resolution 2016-15</a:t>
            </a:r>
            <a:r>
              <a:rPr lang="en-US" sz="2000" dirty="0" smtClean="0"/>
              <a:t>, which was submitted to the Board and posted to the Board’s website as part of the </a:t>
            </a:r>
            <a:r>
              <a:rPr lang="en-US" sz="2000" dirty="0" smtClean="0">
                <a:solidFill>
                  <a:srgbClr val="FFCF37"/>
                </a:solidFill>
              </a:rPr>
              <a:t>Staff Report Addendum </a:t>
            </a:r>
            <a:r>
              <a:rPr lang="en-US" sz="2000" dirty="0" smtClean="0"/>
              <a:t>yesterday (June 23, 2016)</a:t>
            </a:r>
          </a:p>
          <a:p>
            <a:pPr marL="339725" indent="-227013">
              <a:spcBef>
                <a:spcPts val="1200"/>
              </a:spcBef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Board members have a copy of the </a:t>
            </a:r>
            <a:r>
              <a:rPr lang="en-US" sz="2000" dirty="0" smtClean="0">
                <a:solidFill>
                  <a:srgbClr val="FFCF37"/>
                </a:solidFill>
              </a:rPr>
              <a:t>Staff Report Addendum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, which includes:</a:t>
            </a:r>
          </a:p>
          <a:p>
            <a:pPr marL="573088" lvl="1" indent="-231775">
              <a:spcBef>
                <a:spcPts val="1000"/>
              </a:spcBef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The Board’s CEQA Findings that were </a:t>
            </a:r>
            <a:r>
              <a:rPr lang="en-US" sz="2000" dirty="0" smtClean="0">
                <a:solidFill>
                  <a:srgbClr val="FFCF37"/>
                </a:solidFill>
              </a:rPr>
              <a:t>just adopted by SBFCA’s </a:t>
            </a:r>
            <a:r>
              <a:rPr lang="en-US" sz="2000" dirty="0" smtClean="0">
                <a:solidFill>
                  <a:srgbClr val="FFCF37"/>
                </a:solidFill>
              </a:rPr>
              <a:t>Board </a:t>
            </a:r>
            <a:r>
              <a:rPr lang="en-US" sz="2000" dirty="0" smtClean="0">
                <a:solidFill>
                  <a:srgbClr val="FFCF37"/>
                </a:solidFill>
              </a:rPr>
              <a:t>at </a:t>
            </a:r>
            <a:r>
              <a:rPr lang="en-US" sz="2000" dirty="0" smtClean="0">
                <a:solidFill>
                  <a:srgbClr val="FFCF37"/>
                </a:solidFill>
              </a:rPr>
              <a:t>their meeting on Wednesday, June 22, 2016</a:t>
            </a:r>
          </a:p>
          <a:p>
            <a:pPr marL="573088" lvl="1" indent="-231775">
              <a:spcBef>
                <a:spcPts val="1000"/>
              </a:spcBef>
            </a:pPr>
            <a:r>
              <a:rPr lang="en-US" sz="2000" dirty="0" smtClean="0">
                <a:solidFill>
                  <a:srgbClr val="FFCF37"/>
                </a:solidFill>
              </a:rPr>
              <a:t>Board Resolution 2016-15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, including the Board’s CEQA Findings</a:t>
            </a:r>
          </a:p>
          <a:p>
            <a:pPr marL="573088" lvl="1" indent="-231775">
              <a:spcBef>
                <a:spcPts val="1000"/>
              </a:spcBef>
            </a:pPr>
            <a:r>
              <a:rPr lang="en-US" sz="2000" dirty="0" smtClean="0">
                <a:solidFill>
                  <a:srgbClr val="FFCF37"/>
                </a:solidFill>
              </a:rPr>
              <a:t>SBFCA Resolutions 2016-03 and 2016-04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, which adopt the SEIR and MMRP (respectively)</a:t>
            </a:r>
          </a:p>
          <a:p>
            <a:pPr marL="573088" lvl="1" indent="-231775">
              <a:spcBef>
                <a:spcPts val="1000"/>
              </a:spcBef>
            </a:pPr>
            <a:r>
              <a:rPr lang="en-US" sz="2000" dirty="0" smtClean="0">
                <a:solidFill>
                  <a:srgbClr val="FFCF37"/>
                </a:solidFill>
              </a:rPr>
              <a:t>SBFCA’s CEQA Findings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for the Final SEIR for the modification to the FRWLP</a:t>
            </a:r>
          </a:p>
          <a:p>
            <a:pPr marL="341313" indent="-230188">
              <a:spcBef>
                <a:spcPts val="3600"/>
              </a:spcBef>
            </a:pPr>
            <a:r>
              <a:rPr lang="en-US" sz="2000" dirty="0" smtClean="0"/>
              <a:t>Water Code § 8610.5 Considerations are included in </a:t>
            </a:r>
            <a:r>
              <a:rPr lang="en-US" sz="2000" dirty="0" smtClean="0">
                <a:solidFill>
                  <a:srgbClr val="FFFF00"/>
                </a:solidFill>
              </a:rPr>
              <a:t>Resolution 2016-15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" panose="020F0502020204030204" pitchFamily="34" charset="0"/>
              </a:rPr>
              <a:t>STAFF RECOMMENDATION (1/2)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6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Board staff recommends </a:t>
            </a:r>
            <a:r>
              <a:rPr lang="en-US" sz="2000" dirty="0">
                <a:solidFill>
                  <a:srgbClr val="FFFF00"/>
                </a:solidFill>
              </a:rPr>
              <a:t>that the </a:t>
            </a:r>
            <a:r>
              <a:rPr lang="en-US" sz="2000" dirty="0" smtClean="0">
                <a:solidFill>
                  <a:srgbClr val="FFFF00"/>
                </a:solidFill>
              </a:rPr>
              <a:t>Board: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(in substantially the form provided)</a:t>
            </a: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marL="137160" indent="0">
              <a:spcBef>
                <a:spcPts val="2400"/>
              </a:spcBef>
              <a:buNone/>
            </a:pPr>
            <a:r>
              <a:rPr lang="en-US" sz="2000" dirty="0" smtClean="0">
                <a:solidFill>
                  <a:srgbClr val="FFCF37"/>
                </a:solidFill>
              </a:rPr>
              <a:t>Adopt:</a:t>
            </a:r>
            <a:r>
              <a:rPr lang="en-US" sz="2000" dirty="0" smtClean="0"/>
              <a:t>  The </a:t>
            </a:r>
            <a:r>
              <a:rPr lang="en-US" sz="2000" dirty="0"/>
              <a:t>CEQA findings and Resolution </a:t>
            </a:r>
            <a:r>
              <a:rPr lang="en-US" sz="2000" dirty="0" smtClean="0"/>
              <a:t>2016-15</a:t>
            </a:r>
            <a:endParaRPr lang="en-US" sz="2000" dirty="0"/>
          </a:p>
          <a:p>
            <a:pPr marL="137160" indent="0">
              <a:spcBef>
                <a:spcPts val="2400"/>
              </a:spcBef>
              <a:buNone/>
            </a:pPr>
            <a:r>
              <a:rPr lang="en-US" sz="2000" dirty="0" smtClean="0">
                <a:solidFill>
                  <a:srgbClr val="FFCF37"/>
                </a:solidFill>
              </a:rPr>
              <a:t>Approve:</a:t>
            </a:r>
            <a:endParaRPr lang="en-US" sz="2000" dirty="0">
              <a:solidFill>
                <a:srgbClr val="FFCF37"/>
              </a:solidFill>
            </a:endParaRPr>
          </a:p>
          <a:p>
            <a:pPr marL="346075" lvl="0" indent="-234950">
              <a:spcBef>
                <a:spcPts val="1800"/>
              </a:spcBef>
            </a:pPr>
            <a:r>
              <a:rPr lang="en-US" sz="2000" dirty="0" smtClean="0"/>
              <a:t>Five requested </a:t>
            </a:r>
            <a:r>
              <a:rPr lang="en-US" sz="2000" dirty="0"/>
              <a:t>construction </a:t>
            </a:r>
            <a:r>
              <a:rPr lang="en-US" sz="2000" dirty="0" smtClean="0"/>
              <a:t>variances </a:t>
            </a:r>
            <a:r>
              <a:rPr lang="en-US" sz="2000" dirty="0"/>
              <a:t>to Title </a:t>
            </a:r>
            <a:r>
              <a:rPr lang="en-US" sz="2000" dirty="0" smtClean="0"/>
              <a:t>23, </a:t>
            </a:r>
            <a:r>
              <a:rPr lang="en-US" sz="2000" dirty="0"/>
              <a:t>§ 120(a)(9), (13), and (18); </a:t>
            </a:r>
            <a:r>
              <a:rPr lang="en-US" sz="2000" dirty="0" smtClean="0"/>
              <a:t>      § </a:t>
            </a:r>
            <a:r>
              <a:rPr lang="en-US" sz="2000" dirty="0"/>
              <a:t>123(d)(20); and § 130 (Figures 8.08 and 8.09) </a:t>
            </a:r>
            <a:r>
              <a:rPr lang="en-US" sz="2000" dirty="0" smtClean="0"/>
              <a:t>pursuant </a:t>
            </a:r>
            <a:r>
              <a:rPr lang="en-US" sz="2000" dirty="0"/>
              <a:t>to </a:t>
            </a:r>
            <a:r>
              <a:rPr lang="en-US" sz="2000" dirty="0" smtClean="0"/>
              <a:t>§ </a:t>
            </a:r>
            <a:r>
              <a:rPr lang="en-US" sz="2000" dirty="0"/>
              <a:t>11(a) and (b</a:t>
            </a:r>
            <a:r>
              <a:rPr lang="en-US" sz="2000" dirty="0" smtClean="0"/>
              <a:t>);</a:t>
            </a:r>
          </a:p>
          <a:p>
            <a:pPr marL="346075" lvl="0" indent="-234950">
              <a:spcBef>
                <a:spcPts val="1800"/>
              </a:spcBef>
            </a:pPr>
            <a:r>
              <a:rPr lang="en-US" sz="2000" dirty="0" smtClean="0"/>
              <a:t>Draft Flood System Alteration Permit 18793-4, conditioned upon receipt and incorporation of the anticipated USACE Sacramento </a:t>
            </a:r>
            <a:r>
              <a:rPr lang="en-US" sz="2000" dirty="0"/>
              <a:t>District </a:t>
            </a:r>
            <a:r>
              <a:rPr lang="en-US" sz="2000" dirty="0" smtClean="0"/>
              <a:t>Letter of Permission.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" panose="020F0502020204030204" pitchFamily="34" charset="0"/>
              </a:rPr>
              <a:t>STAFF RECOMMENDATION (2/2)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600"/>
          </a:xfrm>
        </p:spPr>
        <p:txBody>
          <a:bodyPr>
            <a:noAutofit/>
          </a:bodyPr>
          <a:lstStyle/>
          <a:p>
            <a:pPr marL="346075" indent="-234950"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FFCF37"/>
                </a:solidFill>
              </a:rPr>
              <a:t>Delegate </a:t>
            </a:r>
            <a:r>
              <a:rPr lang="en-US" sz="2000" dirty="0">
                <a:solidFill>
                  <a:srgbClr val="FFCF37"/>
                </a:solidFill>
              </a:rPr>
              <a:t>authority to the </a:t>
            </a:r>
            <a:r>
              <a:rPr lang="en-US" sz="2000" dirty="0" smtClean="0">
                <a:solidFill>
                  <a:srgbClr val="FFCF37"/>
                </a:solidFill>
              </a:rPr>
              <a:t>Executive Officer </a:t>
            </a:r>
            <a:r>
              <a:rPr lang="en-US" sz="2000" dirty="0">
                <a:solidFill>
                  <a:srgbClr val="FFCF37"/>
                </a:solidFill>
              </a:rPr>
              <a:t>to: </a:t>
            </a:r>
          </a:p>
          <a:p>
            <a:pPr marL="341313" indent="-230188">
              <a:spcBef>
                <a:spcPts val="1800"/>
              </a:spcBef>
            </a:pPr>
            <a:r>
              <a:rPr lang="en-US" sz="2000" dirty="0" smtClean="0"/>
              <a:t>Make </a:t>
            </a:r>
            <a:r>
              <a:rPr lang="en-US" sz="2000" dirty="0"/>
              <a:t>non-substantive changes to </a:t>
            </a:r>
            <a:r>
              <a:rPr lang="en-US" sz="2000" dirty="0" smtClean="0"/>
              <a:t>the draft permit to incorporate the anticipated USACE decision;</a:t>
            </a:r>
          </a:p>
          <a:p>
            <a:pPr marL="341313" indent="-230188">
              <a:spcBef>
                <a:spcPts val="1800"/>
              </a:spcBef>
            </a:pPr>
            <a:r>
              <a:rPr lang="en-US" sz="2000" dirty="0" smtClean="0"/>
              <a:t>Issue technical construction variances as needed to incorporate requested design changes due to unanticipated field conditions that may be encountered during construction;</a:t>
            </a:r>
          </a:p>
          <a:p>
            <a:pPr marL="137160" indent="0">
              <a:spcBef>
                <a:spcPts val="2400"/>
              </a:spcBef>
              <a:buNone/>
            </a:pPr>
            <a:r>
              <a:rPr lang="en-US" sz="2000" dirty="0" smtClean="0">
                <a:solidFill>
                  <a:srgbClr val="FFCF37"/>
                </a:solidFill>
              </a:rPr>
              <a:t>Direct the Executive Officer to:</a:t>
            </a:r>
            <a:endParaRPr lang="en-US" sz="2000" dirty="0">
              <a:solidFill>
                <a:srgbClr val="FFCF37"/>
              </a:solidFill>
            </a:endParaRPr>
          </a:p>
          <a:p>
            <a:pPr marL="341313" lvl="0" indent="-230188">
              <a:spcBef>
                <a:spcPts val="1800"/>
              </a:spcBef>
            </a:pPr>
            <a:r>
              <a:rPr lang="en-US" sz="2000" dirty="0" smtClean="0"/>
              <a:t>Take the necessary </a:t>
            </a:r>
            <a:r>
              <a:rPr lang="en-US" sz="2000" dirty="0"/>
              <a:t>actions to issue </a:t>
            </a:r>
            <a:r>
              <a:rPr lang="en-US" sz="2000" dirty="0" smtClean="0"/>
              <a:t>Permit 18793-4; and</a:t>
            </a:r>
            <a:endParaRPr lang="en-US" sz="2000" dirty="0"/>
          </a:p>
          <a:p>
            <a:pPr marL="341313" indent="-230188">
              <a:spcBef>
                <a:spcPts val="1800"/>
              </a:spcBef>
            </a:pPr>
            <a:r>
              <a:rPr lang="en-US" sz="2000" dirty="0" smtClean="0"/>
              <a:t>Prepare </a:t>
            </a:r>
            <a:r>
              <a:rPr lang="en-US" sz="2000" dirty="0"/>
              <a:t>and file a </a:t>
            </a:r>
            <a:r>
              <a:rPr lang="en-US" sz="2000" dirty="0" smtClean="0"/>
              <a:t>Notice of Determination pursuant </a:t>
            </a:r>
            <a:r>
              <a:rPr lang="en-US" sz="2000" dirty="0"/>
              <a:t>to CEQA with the State </a:t>
            </a:r>
            <a:r>
              <a:rPr lang="en-US" sz="2000" dirty="0" smtClean="0"/>
              <a:t>Clearinghouse.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7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98576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rgbClr val="03187F">
              <a:alpha val="60000"/>
            </a:srgbClr>
          </a:solidFill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r>
              <a:rPr lang="en-US" sz="1000" dirty="0" smtClean="0"/>
              <a:t>Presented by:  Nancy Moricz, Senior Engineer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QUESTIONS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467600" cy="762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BOARD ACTION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257800"/>
          </a:xfrm>
        </p:spPr>
        <p:txBody>
          <a:bodyPr>
            <a:noAutofit/>
          </a:bodyPr>
          <a:lstStyle/>
          <a:p>
            <a:pPr marL="112713" indent="0" eaLnBrk="1" hangingPunct="1">
              <a:spcBef>
                <a:spcPts val="24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Consider adoption of Resolution 2016-15, which approves Permit 18793-4 to include the following work:</a:t>
            </a:r>
            <a:endParaRPr lang="en-US" sz="2000" dirty="0" smtClean="0"/>
          </a:p>
          <a:p>
            <a:pPr marL="344488" indent="-233363"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degrade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the levee approximately one-third its height and install approximately 4,300 linear-feet of cutoff wall; </a:t>
            </a:r>
          </a:p>
          <a:p>
            <a:pPr marL="344488" indent="-233363"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correct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levee geometry deficiencies to:</a:t>
            </a:r>
          </a:p>
          <a:p>
            <a:pPr marL="574675" lvl="1" indent="-234950">
              <a:spcBef>
                <a:spcPts val="400"/>
              </a:spcBef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three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horizontal to one vertical (3H:1V) waterside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and 2H:1V landside slopes</a:t>
            </a: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marL="574675" lvl="1" indent="-234950">
              <a:spcBef>
                <a:spcPts val="400"/>
              </a:spcBef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20-foot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wide levee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crown; </a:t>
            </a: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marL="344488" indent="-233363"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fill existing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swale south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and existing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ditch north of Laurel Avenue; and</a:t>
            </a:r>
          </a:p>
          <a:p>
            <a:pPr marL="344488" indent="-233363"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replace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pipe penetrations and correct encroachments that do not comply with Title 23, Division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1, Article 8 (Title 23 Standards)</a:t>
            </a: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467600" cy="762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AUTHORITY</a:t>
            </a:r>
            <a:r>
              <a:rPr lang="en-US" b="1" dirty="0" smtClean="0">
                <a:solidFill>
                  <a:schemeClr val="tx1"/>
                </a:solidFill>
              </a:rPr>
              <a:t> OF THE BOARD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257800"/>
          </a:xfrm>
        </p:spPr>
        <p:txBody>
          <a:bodyPr numCol="2">
            <a:noAutofit/>
          </a:bodyPr>
          <a:lstStyle/>
          <a:p>
            <a:pPr marL="112713" indent="0">
              <a:spcBef>
                <a:spcPts val="1600"/>
              </a:spcBef>
              <a:buNone/>
            </a:pPr>
            <a:r>
              <a:rPr lang="en-US" sz="2000" dirty="0">
                <a:solidFill>
                  <a:srgbClr val="FFFF00"/>
                </a:solidFill>
              </a:rPr>
              <a:t>California Water Code </a:t>
            </a:r>
            <a:r>
              <a:rPr lang="en-US" sz="2000" dirty="0" smtClean="0">
                <a:solidFill>
                  <a:srgbClr val="FFFF00"/>
                </a:solidFill>
              </a:rPr>
              <a:t>		          § </a:t>
            </a:r>
            <a:r>
              <a:rPr lang="en-US" sz="2000" dirty="0">
                <a:solidFill>
                  <a:srgbClr val="FFFF00"/>
                </a:solidFill>
              </a:rPr>
              <a:t>8534, 8590 – 8610.5, and 8700 – 8710</a:t>
            </a:r>
          </a:p>
          <a:p>
            <a:pPr marL="112713" lvl="0" indent="0">
              <a:spcBef>
                <a:spcPts val="1200"/>
              </a:spcBef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CCR, Title 23, Division 1 (Title 23): </a:t>
            </a:r>
          </a:p>
          <a:p>
            <a:pPr marL="401638" indent="-265113">
              <a:spcBef>
                <a:spcPts val="600"/>
              </a:spcBef>
            </a:pPr>
            <a:r>
              <a:rPr lang="en-US" sz="2000" dirty="0" smtClean="0"/>
              <a:t>§ 6 – Need for a Permit</a:t>
            </a:r>
          </a:p>
          <a:p>
            <a:pPr marL="401638" indent="-265113">
              <a:spcBef>
                <a:spcPts val="600"/>
              </a:spcBef>
            </a:pPr>
            <a:r>
              <a:rPr lang="en-US" sz="2000" dirty="0"/>
              <a:t>§ </a:t>
            </a:r>
            <a:r>
              <a:rPr lang="en-US" sz="2000" dirty="0" smtClean="0"/>
              <a:t>11 </a:t>
            </a:r>
            <a:r>
              <a:rPr lang="en-US" sz="2000" dirty="0"/>
              <a:t>– </a:t>
            </a:r>
            <a:r>
              <a:rPr lang="en-US" sz="2000" dirty="0" smtClean="0"/>
              <a:t>Variances</a:t>
            </a:r>
          </a:p>
          <a:p>
            <a:pPr marL="401638" indent="-265113">
              <a:spcBef>
                <a:spcPts val="600"/>
              </a:spcBef>
            </a:pPr>
            <a:r>
              <a:rPr lang="en-US" sz="2000" dirty="0"/>
              <a:t>§ </a:t>
            </a:r>
            <a:r>
              <a:rPr lang="en-US" sz="2000" dirty="0" smtClean="0"/>
              <a:t>13 </a:t>
            </a:r>
            <a:r>
              <a:rPr lang="en-US" sz="2000" dirty="0"/>
              <a:t>– </a:t>
            </a:r>
            <a:r>
              <a:rPr lang="en-US" sz="2000" dirty="0" smtClean="0"/>
              <a:t>Evidentiary Hearings</a:t>
            </a:r>
            <a:endParaRPr lang="en-US" sz="2000" dirty="0"/>
          </a:p>
          <a:p>
            <a:pPr marL="401638" indent="-265113">
              <a:spcBef>
                <a:spcPts val="600"/>
              </a:spcBef>
            </a:pPr>
            <a:r>
              <a:rPr lang="en-US" sz="2000" dirty="0"/>
              <a:t>§ </a:t>
            </a:r>
            <a:r>
              <a:rPr lang="en-US" sz="2000" dirty="0" smtClean="0"/>
              <a:t>108 – Existing Encroachments</a:t>
            </a:r>
            <a:endParaRPr lang="en-US" sz="2000" dirty="0"/>
          </a:p>
          <a:p>
            <a:pPr marL="401638" lvl="0" indent="-265113">
              <a:spcBef>
                <a:spcPts val="600"/>
              </a:spcBef>
            </a:pPr>
            <a:r>
              <a:rPr lang="en-US" sz="2000" dirty="0" smtClean="0"/>
              <a:t>§ 112 – Streams Regulated and Nonpermissible Work Periods</a:t>
            </a:r>
          </a:p>
          <a:p>
            <a:pPr marL="401638" lvl="0" indent="-265113">
              <a:spcBef>
                <a:spcPts val="600"/>
              </a:spcBef>
            </a:pPr>
            <a:r>
              <a:rPr lang="en-US" sz="2000" dirty="0" smtClean="0"/>
              <a:t>§ 116 – Borrow and Excavation</a:t>
            </a:r>
          </a:p>
          <a:p>
            <a:pPr marL="401638" indent="-265113">
              <a:spcBef>
                <a:spcPts val="600"/>
              </a:spcBef>
            </a:pPr>
            <a:r>
              <a:rPr lang="en-US" sz="2000" dirty="0"/>
              <a:t>§ </a:t>
            </a:r>
            <a:r>
              <a:rPr lang="en-US" sz="2000" dirty="0" smtClean="0"/>
              <a:t>120 </a:t>
            </a:r>
            <a:r>
              <a:rPr lang="en-US" sz="2000" dirty="0"/>
              <a:t>– </a:t>
            </a:r>
            <a:r>
              <a:rPr lang="en-US" sz="2000" dirty="0" smtClean="0"/>
              <a:t>Levees</a:t>
            </a:r>
            <a:endParaRPr lang="en-US" sz="2000" dirty="0"/>
          </a:p>
          <a:p>
            <a:pPr marL="401638" indent="-265113">
              <a:spcBef>
                <a:spcPts val="600"/>
              </a:spcBef>
            </a:pPr>
            <a:r>
              <a:rPr lang="en-US" sz="2000" dirty="0" smtClean="0"/>
              <a:t>§ 121 – Erosion Control</a:t>
            </a:r>
          </a:p>
          <a:p>
            <a:pPr marL="401638" indent="-265113">
              <a:spcBef>
                <a:spcPts val="600"/>
              </a:spcBef>
            </a:pPr>
            <a:endParaRPr lang="en-US" sz="2000" dirty="0" smtClean="0"/>
          </a:p>
          <a:p>
            <a:pPr marL="401638" indent="-265113">
              <a:spcBef>
                <a:spcPts val="600"/>
              </a:spcBef>
            </a:pPr>
            <a:r>
              <a:rPr lang="en-US" sz="2000" dirty="0" smtClean="0"/>
              <a:t>§ 123 </a:t>
            </a:r>
            <a:r>
              <a:rPr lang="en-US" sz="2000" dirty="0"/>
              <a:t>– </a:t>
            </a:r>
            <a:r>
              <a:rPr lang="en-US" sz="2000" dirty="0" smtClean="0"/>
              <a:t>Pipelines, Conduits, and Utility Lines</a:t>
            </a:r>
          </a:p>
          <a:p>
            <a:pPr marL="401638" indent="-265113">
              <a:spcBef>
                <a:spcPts val="600"/>
              </a:spcBef>
            </a:pPr>
            <a:r>
              <a:rPr lang="en-US" sz="2000" dirty="0"/>
              <a:t>§ </a:t>
            </a:r>
            <a:r>
              <a:rPr lang="en-US" sz="2000" dirty="0" smtClean="0"/>
              <a:t>124 </a:t>
            </a:r>
            <a:r>
              <a:rPr lang="en-US" sz="2000" dirty="0"/>
              <a:t>– </a:t>
            </a:r>
            <a:r>
              <a:rPr lang="en-US" sz="2000" dirty="0" smtClean="0"/>
              <a:t>Abandonment of Pipelines</a:t>
            </a:r>
            <a:endParaRPr lang="en-US" sz="2000" dirty="0"/>
          </a:p>
          <a:p>
            <a:pPr marL="401638" indent="-265113">
              <a:spcBef>
                <a:spcPts val="600"/>
              </a:spcBef>
            </a:pPr>
            <a:r>
              <a:rPr lang="en-US" sz="2000" dirty="0" smtClean="0"/>
              <a:t>§ 130 – Patrol Roads and Access Ramps</a:t>
            </a:r>
          </a:p>
          <a:p>
            <a:pPr marL="136525" indent="0">
              <a:spcBef>
                <a:spcPts val="1200"/>
              </a:spcBef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Rivers and Harbors Act of 1899, Title 33, USC, </a:t>
            </a:r>
            <a:r>
              <a:rPr lang="en-US" sz="2000" dirty="0">
                <a:solidFill>
                  <a:srgbClr val="FFFF00"/>
                </a:solidFill>
              </a:rPr>
              <a:t>§ </a:t>
            </a:r>
            <a:r>
              <a:rPr lang="en-US" sz="2000" dirty="0" smtClean="0">
                <a:solidFill>
                  <a:srgbClr val="FFFF00"/>
                </a:solidFill>
              </a:rPr>
              <a:t>408 (Section 408)</a:t>
            </a:r>
          </a:p>
          <a:p>
            <a:pPr marL="136525" indent="0">
              <a:spcBef>
                <a:spcPts val="1200"/>
              </a:spcBef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1953 MOU between USACE and Board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3886200" cy="5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Freeform 16"/>
          <p:cNvSpPr/>
          <p:nvPr/>
        </p:nvSpPr>
        <p:spPr>
          <a:xfrm>
            <a:off x="5752707" y="1046375"/>
            <a:ext cx="876693" cy="4619134"/>
          </a:xfrm>
          <a:custGeom>
            <a:avLst/>
            <a:gdLst>
              <a:gd name="connsiteX0" fmla="*/ 245097 w 876693"/>
              <a:gd name="connsiteY0" fmla="*/ 18854 h 4619134"/>
              <a:gd name="connsiteX1" fmla="*/ 320512 w 876693"/>
              <a:gd name="connsiteY1" fmla="*/ 263951 h 4619134"/>
              <a:gd name="connsiteX2" fmla="*/ 235671 w 876693"/>
              <a:gd name="connsiteY2" fmla="*/ 546755 h 4619134"/>
              <a:gd name="connsiteX3" fmla="*/ 216817 w 876693"/>
              <a:gd name="connsiteY3" fmla="*/ 801279 h 4619134"/>
              <a:gd name="connsiteX4" fmla="*/ 301658 w 876693"/>
              <a:gd name="connsiteY4" fmla="*/ 961534 h 4619134"/>
              <a:gd name="connsiteX5" fmla="*/ 235671 w 876693"/>
              <a:gd name="connsiteY5" fmla="*/ 1272619 h 4619134"/>
              <a:gd name="connsiteX6" fmla="*/ 103695 w 876693"/>
              <a:gd name="connsiteY6" fmla="*/ 1583703 h 4619134"/>
              <a:gd name="connsiteX7" fmla="*/ 75415 w 876693"/>
              <a:gd name="connsiteY7" fmla="*/ 1819373 h 4619134"/>
              <a:gd name="connsiteX8" fmla="*/ 84842 w 876693"/>
              <a:gd name="connsiteY8" fmla="*/ 2243580 h 4619134"/>
              <a:gd name="connsiteX9" fmla="*/ 0 w 876693"/>
              <a:gd name="connsiteY9" fmla="*/ 2582945 h 4619134"/>
              <a:gd name="connsiteX10" fmla="*/ 94269 w 876693"/>
              <a:gd name="connsiteY10" fmla="*/ 2771481 h 4619134"/>
              <a:gd name="connsiteX11" fmla="*/ 235671 w 876693"/>
              <a:gd name="connsiteY11" fmla="*/ 2978870 h 4619134"/>
              <a:gd name="connsiteX12" fmla="*/ 367646 w 876693"/>
              <a:gd name="connsiteY12" fmla="*/ 3214540 h 4619134"/>
              <a:gd name="connsiteX13" fmla="*/ 452487 w 876693"/>
              <a:gd name="connsiteY13" fmla="*/ 3657600 h 4619134"/>
              <a:gd name="connsiteX14" fmla="*/ 443060 w 876693"/>
              <a:gd name="connsiteY14" fmla="*/ 4081806 h 4619134"/>
              <a:gd name="connsiteX15" fmla="*/ 395926 w 876693"/>
              <a:gd name="connsiteY15" fmla="*/ 4421171 h 4619134"/>
              <a:gd name="connsiteX16" fmla="*/ 367646 w 876693"/>
              <a:gd name="connsiteY16" fmla="*/ 4609707 h 4619134"/>
              <a:gd name="connsiteX17" fmla="*/ 857840 w 876693"/>
              <a:gd name="connsiteY17" fmla="*/ 4619134 h 4619134"/>
              <a:gd name="connsiteX18" fmla="*/ 876693 w 876693"/>
              <a:gd name="connsiteY18" fmla="*/ 4053526 h 4619134"/>
              <a:gd name="connsiteX19" fmla="*/ 772998 w 876693"/>
              <a:gd name="connsiteY19" fmla="*/ 3497345 h 4619134"/>
              <a:gd name="connsiteX20" fmla="*/ 603316 w 876693"/>
              <a:gd name="connsiteY20" fmla="*/ 2903456 h 4619134"/>
              <a:gd name="connsiteX21" fmla="*/ 443060 w 876693"/>
              <a:gd name="connsiteY21" fmla="*/ 2582945 h 4619134"/>
              <a:gd name="connsiteX22" fmla="*/ 433633 w 876693"/>
              <a:gd name="connsiteY22" fmla="*/ 2092751 h 4619134"/>
              <a:gd name="connsiteX23" fmla="*/ 471341 w 876693"/>
              <a:gd name="connsiteY23" fmla="*/ 1611984 h 4619134"/>
              <a:gd name="connsiteX24" fmla="*/ 584462 w 876693"/>
              <a:gd name="connsiteY24" fmla="*/ 1159497 h 4619134"/>
              <a:gd name="connsiteX25" fmla="*/ 593889 w 876693"/>
              <a:gd name="connsiteY25" fmla="*/ 641023 h 4619134"/>
              <a:gd name="connsiteX26" fmla="*/ 716438 w 876693"/>
              <a:gd name="connsiteY26" fmla="*/ 131976 h 4619134"/>
              <a:gd name="connsiteX27" fmla="*/ 725864 w 876693"/>
              <a:gd name="connsiteY27" fmla="*/ 0 h 4619134"/>
              <a:gd name="connsiteX28" fmla="*/ 245097 w 876693"/>
              <a:gd name="connsiteY28" fmla="*/ 18854 h 461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76693" h="4619134">
                <a:moveTo>
                  <a:pt x="245097" y="18854"/>
                </a:moveTo>
                <a:lnTo>
                  <a:pt x="320512" y="263951"/>
                </a:lnTo>
                <a:lnTo>
                  <a:pt x="235671" y="546755"/>
                </a:lnTo>
                <a:lnTo>
                  <a:pt x="216817" y="801279"/>
                </a:lnTo>
                <a:lnTo>
                  <a:pt x="301658" y="961534"/>
                </a:lnTo>
                <a:lnTo>
                  <a:pt x="235671" y="1272619"/>
                </a:lnTo>
                <a:lnTo>
                  <a:pt x="103695" y="1583703"/>
                </a:lnTo>
                <a:lnTo>
                  <a:pt x="75415" y="1819373"/>
                </a:lnTo>
                <a:lnTo>
                  <a:pt x="84842" y="2243580"/>
                </a:lnTo>
                <a:lnTo>
                  <a:pt x="0" y="2582945"/>
                </a:lnTo>
                <a:lnTo>
                  <a:pt x="94269" y="2771481"/>
                </a:lnTo>
                <a:lnTo>
                  <a:pt x="235671" y="2978870"/>
                </a:lnTo>
                <a:lnTo>
                  <a:pt x="367646" y="3214540"/>
                </a:lnTo>
                <a:lnTo>
                  <a:pt x="452487" y="3657600"/>
                </a:lnTo>
                <a:lnTo>
                  <a:pt x="443060" y="4081806"/>
                </a:lnTo>
                <a:lnTo>
                  <a:pt x="395926" y="4421171"/>
                </a:lnTo>
                <a:lnTo>
                  <a:pt x="367646" y="4609707"/>
                </a:lnTo>
                <a:lnTo>
                  <a:pt x="857840" y="4619134"/>
                </a:lnTo>
                <a:lnTo>
                  <a:pt x="876693" y="4053526"/>
                </a:lnTo>
                <a:lnTo>
                  <a:pt x="772998" y="3497345"/>
                </a:lnTo>
                <a:lnTo>
                  <a:pt x="603316" y="2903456"/>
                </a:lnTo>
                <a:lnTo>
                  <a:pt x="443060" y="2582945"/>
                </a:lnTo>
                <a:lnTo>
                  <a:pt x="433633" y="2092751"/>
                </a:lnTo>
                <a:lnTo>
                  <a:pt x="471341" y="1611984"/>
                </a:lnTo>
                <a:lnTo>
                  <a:pt x="584462" y="1159497"/>
                </a:lnTo>
                <a:lnTo>
                  <a:pt x="593889" y="641023"/>
                </a:lnTo>
                <a:lnTo>
                  <a:pt x="716438" y="131976"/>
                </a:lnTo>
                <a:lnTo>
                  <a:pt x="725864" y="0"/>
                </a:lnTo>
                <a:lnTo>
                  <a:pt x="245097" y="18854"/>
                </a:lnTo>
                <a:close/>
              </a:path>
            </a:pathLst>
          </a:cu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76200" y="1219200"/>
            <a:ext cx="4114800" cy="5257800"/>
          </a:xfrm>
          <a:solidFill>
            <a:srgbClr val="03187F">
              <a:alpha val="70000"/>
            </a:srgbClr>
          </a:solidFill>
        </p:spPr>
        <p:txBody>
          <a:bodyPr tIns="91440">
            <a:normAutofit/>
          </a:bodyPr>
          <a:lstStyle/>
          <a:p>
            <a:pPr marL="288925" indent="-176213" eaLnBrk="1" hangingPunct="1">
              <a:spcBef>
                <a:spcPts val="2000"/>
              </a:spcBef>
              <a:buClr>
                <a:srgbClr val="FFFF00"/>
              </a:buClr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The project is located:</a:t>
            </a:r>
          </a:p>
          <a:p>
            <a:pPr marL="288925" indent="-176213" eaLnBrk="1" hangingPunct="1">
              <a:spcBef>
                <a:spcPts val="18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i</a:t>
            </a:r>
            <a:r>
              <a:rPr lang="en-US" sz="2000" dirty="0" smtClean="0"/>
              <a:t>n Sutter County</a:t>
            </a:r>
          </a:p>
          <a:p>
            <a:pPr marL="288925" indent="-176213">
              <a:spcBef>
                <a:spcPts val="18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south of Yuba City</a:t>
            </a:r>
          </a:p>
          <a:p>
            <a:pPr marL="288925" indent="-176213">
              <a:spcBef>
                <a:spcPts val="18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east of SR 99 and west of SR 70</a:t>
            </a:r>
          </a:p>
          <a:p>
            <a:pPr marL="288925" indent="-176213" eaLnBrk="1" hangingPunct="1">
              <a:spcBef>
                <a:spcPts val="18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FRWLP extends from Thermalito Afterbay Dam downstream 41 miles approximately 3.5 miles north of the confluence with the Sutter Bypass</a:t>
            </a:r>
          </a:p>
          <a:p>
            <a:pPr marL="288925" indent="-176213">
              <a:spcBef>
                <a:spcPts val="18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LARP extends 4,900 linear-feet from south of Laurel Avenue north to just south of Oak Avenue 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PROJECT LOCATION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302828" y="5587018"/>
            <a:ext cx="934408" cy="278251"/>
          </a:xfrm>
          <a:prstGeom prst="straightConnector1">
            <a:avLst/>
          </a:prstGeom>
          <a:ln w="34925">
            <a:solidFill>
              <a:srgbClr val="7030A0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519373" y="1015991"/>
            <a:ext cx="1" cy="278250"/>
          </a:xfrm>
          <a:prstGeom prst="straightConnector1">
            <a:avLst/>
          </a:prstGeom>
          <a:ln w="34925">
            <a:solidFill>
              <a:srgbClr val="7030A0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4270342" y="4383464"/>
            <a:ext cx="1404594" cy="2102177"/>
          </a:xfrm>
          <a:custGeom>
            <a:avLst/>
            <a:gdLst>
              <a:gd name="connsiteX0" fmla="*/ 0 w 1404594"/>
              <a:gd name="connsiteY0" fmla="*/ 0 h 2102177"/>
              <a:gd name="connsiteX1" fmla="*/ 395926 w 1404594"/>
              <a:gd name="connsiteY1" fmla="*/ 339365 h 2102177"/>
              <a:gd name="connsiteX2" fmla="*/ 669303 w 1404594"/>
              <a:gd name="connsiteY2" fmla="*/ 593889 h 2102177"/>
              <a:gd name="connsiteX3" fmla="*/ 923827 w 1404594"/>
              <a:gd name="connsiteY3" fmla="*/ 980388 h 2102177"/>
              <a:gd name="connsiteX4" fmla="*/ 1187778 w 1404594"/>
              <a:gd name="connsiteY4" fmla="*/ 1263192 h 2102177"/>
              <a:gd name="connsiteX5" fmla="*/ 1291472 w 1404594"/>
              <a:gd name="connsiteY5" fmla="*/ 1536569 h 2102177"/>
              <a:gd name="connsiteX6" fmla="*/ 1404594 w 1404594"/>
              <a:gd name="connsiteY6" fmla="*/ 2102177 h 210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4594" h="2102177">
                <a:moveTo>
                  <a:pt x="0" y="0"/>
                </a:moveTo>
                <a:lnTo>
                  <a:pt x="395926" y="339365"/>
                </a:lnTo>
                <a:lnTo>
                  <a:pt x="669303" y="593889"/>
                </a:lnTo>
                <a:lnTo>
                  <a:pt x="923827" y="980388"/>
                </a:lnTo>
                <a:lnTo>
                  <a:pt x="1187778" y="1263192"/>
                </a:lnTo>
                <a:lnTo>
                  <a:pt x="1291472" y="1536569"/>
                </a:lnTo>
                <a:lnTo>
                  <a:pt x="1404594" y="2102177"/>
                </a:lnTo>
              </a:path>
            </a:pathLst>
          </a:custGeom>
          <a:noFill/>
          <a:ln w="292100">
            <a:solidFill>
              <a:srgbClr val="00B0F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901179" y="1084082"/>
            <a:ext cx="584462" cy="5410986"/>
          </a:xfrm>
          <a:custGeom>
            <a:avLst/>
            <a:gdLst>
              <a:gd name="connsiteX0" fmla="*/ 367646 w 584462"/>
              <a:gd name="connsiteY0" fmla="*/ 0 h 5410986"/>
              <a:gd name="connsiteX1" fmla="*/ 320512 w 584462"/>
              <a:gd name="connsiteY1" fmla="*/ 169683 h 5410986"/>
              <a:gd name="connsiteX2" fmla="*/ 216817 w 584462"/>
              <a:gd name="connsiteY2" fmla="*/ 424207 h 5410986"/>
              <a:gd name="connsiteX3" fmla="*/ 207390 w 584462"/>
              <a:gd name="connsiteY3" fmla="*/ 631596 h 5410986"/>
              <a:gd name="connsiteX4" fmla="*/ 273378 w 584462"/>
              <a:gd name="connsiteY4" fmla="*/ 754145 h 5410986"/>
              <a:gd name="connsiteX5" fmla="*/ 395926 w 584462"/>
              <a:gd name="connsiteY5" fmla="*/ 820132 h 5410986"/>
              <a:gd name="connsiteX6" fmla="*/ 377073 w 584462"/>
              <a:gd name="connsiteY6" fmla="*/ 895547 h 5410986"/>
              <a:gd name="connsiteX7" fmla="*/ 273378 w 584462"/>
              <a:gd name="connsiteY7" fmla="*/ 942681 h 5410986"/>
              <a:gd name="connsiteX8" fmla="*/ 235670 w 584462"/>
              <a:gd name="connsiteY8" fmla="*/ 1112363 h 5410986"/>
              <a:gd name="connsiteX9" fmla="*/ 169683 w 584462"/>
              <a:gd name="connsiteY9" fmla="*/ 1357460 h 5410986"/>
              <a:gd name="connsiteX10" fmla="*/ 103695 w 584462"/>
              <a:gd name="connsiteY10" fmla="*/ 1621411 h 5410986"/>
              <a:gd name="connsiteX11" fmla="*/ 103695 w 584462"/>
              <a:gd name="connsiteY11" fmla="*/ 2055044 h 5410986"/>
              <a:gd name="connsiteX12" fmla="*/ 197963 w 584462"/>
              <a:gd name="connsiteY12" fmla="*/ 2309567 h 5410986"/>
              <a:gd name="connsiteX13" fmla="*/ 263951 w 584462"/>
              <a:gd name="connsiteY13" fmla="*/ 2394409 h 5410986"/>
              <a:gd name="connsiteX14" fmla="*/ 329939 w 584462"/>
              <a:gd name="connsiteY14" fmla="*/ 2479250 h 5410986"/>
              <a:gd name="connsiteX15" fmla="*/ 292231 w 584462"/>
              <a:gd name="connsiteY15" fmla="*/ 2648932 h 5410986"/>
              <a:gd name="connsiteX16" fmla="*/ 235670 w 584462"/>
              <a:gd name="connsiteY16" fmla="*/ 2705493 h 5410986"/>
              <a:gd name="connsiteX17" fmla="*/ 329939 w 584462"/>
              <a:gd name="connsiteY17" fmla="*/ 2743200 h 5410986"/>
              <a:gd name="connsiteX18" fmla="*/ 518475 w 584462"/>
              <a:gd name="connsiteY18" fmla="*/ 2743200 h 5410986"/>
              <a:gd name="connsiteX19" fmla="*/ 584462 w 584462"/>
              <a:gd name="connsiteY19" fmla="*/ 2790334 h 5410986"/>
              <a:gd name="connsiteX20" fmla="*/ 584462 w 584462"/>
              <a:gd name="connsiteY20" fmla="*/ 2903456 h 5410986"/>
              <a:gd name="connsiteX21" fmla="*/ 490194 w 584462"/>
              <a:gd name="connsiteY21" fmla="*/ 3035431 h 5410986"/>
              <a:gd name="connsiteX22" fmla="*/ 414780 w 584462"/>
              <a:gd name="connsiteY22" fmla="*/ 3157980 h 5410986"/>
              <a:gd name="connsiteX23" fmla="*/ 443060 w 584462"/>
              <a:gd name="connsiteY23" fmla="*/ 3337089 h 5410986"/>
              <a:gd name="connsiteX24" fmla="*/ 461914 w 584462"/>
              <a:gd name="connsiteY24" fmla="*/ 3412504 h 5410986"/>
              <a:gd name="connsiteX25" fmla="*/ 443060 w 584462"/>
              <a:gd name="connsiteY25" fmla="*/ 3544479 h 5410986"/>
              <a:gd name="connsiteX26" fmla="*/ 471341 w 584462"/>
              <a:gd name="connsiteY26" fmla="*/ 3619893 h 5410986"/>
              <a:gd name="connsiteX27" fmla="*/ 537328 w 584462"/>
              <a:gd name="connsiteY27" fmla="*/ 3685881 h 5410986"/>
              <a:gd name="connsiteX28" fmla="*/ 546755 w 584462"/>
              <a:gd name="connsiteY28" fmla="*/ 3874417 h 5410986"/>
              <a:gd name="connsiteX29" fmla="*/ 546755 w 584462"/>
              <a:gd name="connsiteY29" fmla="*/ 4015819 h 5410986"/>
              <a:gd name="connsiteX30" fmla="*/ 584462 w 584462"/>
              <a:gd name="connsiteY30" fmla="*/ 4194928 h 5410986"/>
              <a:gd name="connsiteX31" fmla="*/ 518475 w 584462"/>
              <a:gd name="connsiteY31" fmla="*/ 4345757 h 5410986"/>
              <a:gd name="connsiteX32" fmla="*/ 518475 w 584462"/>
              <a:gd name="connsiteY32" fmla="*/ 4524866 h 5410986"/>
              <a:gd name="connsiteX33" fmla="*/ 575035 w 584462"/>
              <a:gd name="connsiteY33" fmla="*/ 4713403 h 5410986"/>
              <a:gd name="connsiteX34" fmla="*/ 575035 w 584462"/>
              <a:gd name="connsiteY34" fmla="*/ 4713403 h 5410986"/>
              <a:gd name="connsiteX35" fmla="*/ 537328 w 584462"/>
              <a:gd name="connsiteY35" fmla="*/ 4977353 h 5410986"/>
              <a:gd name="connsiteX36" fmla="*/ 461914 w 584462"/>
              <a:gd name="connsiteY36" fmla="*/ 5081048 h 5410986"/>
              <a:gd name="connsiteX37" fmla="*/ 424207 w 584462"/>
              <a:gd name="connsiteY37" fmla="*/ 5184743 h 5410986"/>
              <a:gd name="connsiteX38" fmla="*/ 179110 w 584462"/>
              <a:gd name="connsiteY38" fmla="*/ 5269584 h 5410986"/>
              <a:gd name="connsiteX39" fmla="*/ 0 w 584462"/>
              <a:gd name="connsiteY39" fmla="*/ 5410986 h 541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4462" h="5410986">
                <a:moveTo>
                  <a:pt x="367646" y="0"/>
                </a:moveTo>
                <a:lnTo>
                  <a:pt x="320512" y="169683"/>
                </a:lnTo>
                <a:lnTo>
                  <a:pt x="216817" y="424207"/>
                </a:lnTo>
                <a:lnTo>
                  <a:pt x="207390" y="631596"/>
                </a:lnTo>
                <a:lnTo>
                  <a:pt x="273378" y="754145"/>
                </a:lnTo>
                <a:lnTo>
                  <a:pt x="395926" y="820132"/>
                </a:lnTo>
                <a:lnTo>
                  <a:pt x="377073" y="895547"/>
                </a:lnTo>
                <a:lnTo>
                  <a:pt x="273378" y="942681"/>
                </a:lnTo>
                <a:lnTo>
                  <a:pt x="235670" y="1112363"/>
                </a:lnTo>
                <a:lnTo>
                  <a:pt x="169683" y="1357460"/>
                </a:lnTo>
                <a:lnTo>
                  <a:pt x="103695" y="1621411"/>
                </a:lnTo>
                <a:lnTo>
                  <a:pt x="103695" y="2055044"/>
                </a:lnTo>
                <a:lnTo>
                  <a:pt x="197963" y="2309567"/>
                </a:lnTo>
                <a:lnTo>
                  <a:pt x="263951" y="2394409"/>
                </a:lnTo>
                <a:lnTo>
                  <a:pt x="329939" y="2479250"/>
                </a:lnTo>
                <a:lnTo>
                  <a:pt x="292231" y="2648932"/>
                </a:lnTo>
                <a:lnTo>
                  <a:pt x="235670" y="2705493"/>
                </a:lnTo>
                <a:lnTo>
                  <a:pt x="329939" y="2743200"/>
                </a:lnTo>
                <a:lnTo>
                  <a:pt x="518475" y="2743200"/>
                </a:lnTo>
                <a:lnTo>
                  <a:pt x="584462" y="2790334"/>
                </a:lnTo>
                <a:lnTo>
                  <a:pt x="584462" y="2903456"/>
                </a:lnTo>
                <a:lnTo>
                  <a:pt x="490194" y="3035431"/>
                </a:lnTo>
                <a:lnTo>
                  <a:pt x="414780" y="3157980"/>
                </a:lnTo>
                <a:lnTo>
                  <a:pt x="443060" y="3337089"/>
                </a:lnTo>
                <a:lnTo>
                  <a:pt x="461914" y="3412504"/>
                </a:lnTo>
                <a:lnTo>
                  <a:pt x="443060" y="3544479"/>
                </a:lnTo>
                <a:lnTo>
                  <a:pt x="471341" y="3619893"/>
                </a:lnTo>
                <a:lnTo>
                  <a:pt x="537328" y="3685881"/>
                </a:lnTo>
                <a:lnTo>
                  <a:pt x="546755" y="3874417"/>
                </a:lnTo>
                <a:lnTo>
                  <a:pt x="546755" y="4015819"/>
                </a:lnTo>
                <a:lnTo>
                  <a:pt x="584462" y="4194928"/>
                </a:lnTo>
                <a:lnTo>
                  <a:pt x="518475" y="4345757"/>
                </a:lnTo>
                <a:lnTo>
                  <a:pt x="518475" y="4524866"/>
                </a:lnTo>
                <a:lnTo>
                  <a:pt x="575035" y="4713403"/>
                </a:lnTo>
                <a:lnTo>
                  <a:pt x="575035" y="4713403"/>
                </a:lnTo>
                <a:lnTo>
                  <a:pt x="537328" y="4977353"/>
                </a:lnTo>
                <a:lnTo>
                  <a:pt x="461914" y="5081048"/>
                </a:lnTo>
                <a:lnTo>
                  <a:pt x="424207" y="5184743"/>
                </a:lnTo>
                <a:lnTo>
                  <a:pt x="179110" y="5269584"/>
                </a:lnTo>
                <a:lnTo>
                  <a:pt x="0" y="5410986"/>
                </a:lnTo>
              </a:path>
            </a:pathLst>
          </a:custGeom>
          <a:noFill/>
          <a:ln w="101600">
            <a:solidFill>
              <a:srgbClr val="00B0F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93587" y="5274643"/>
            <a:ext cx="207213" cy="390866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Freeform 2048"/>
          <p:cNvSpPr/>
          <p:nvPr/>
        </p:nvSpPr>
        <p:spPr>
          <a:xfrm>
            <a:off x="5524107" y="1084082"/>
            <a:ext cx="1018095" cy="5392132"/>
          </a:xfrm>
          <a:custGeom>
            <a:avLst/>
            <a:gdLst>
              <a:gd name="connsiteX0" fmla="*/ 1018095 w 1018095"/>
              <a:gd name="connsiteY0" fmla="*/ 5392132 h 5392132"/>
              <a:gd name="connsiteX1" fmla="*/ 631596 w 1018095"/>
              <a:gd name="connsiteY1" fmla="*/ 4920792 h 5392132"/>
              <a:gd name="connsiteX2" fmla="*/ 480767 w 1018095"/>
              <a:gd name="connsiteY2" fmla="*/ 4779390 h 5392132"/>
              <a:gd name="connsiteX3" fmla="*/ 461914 w 1018095"/>
              <a:gd name="connsiteY3" fmla="*/ 4251489 h 5392132"/>
              <a:gd name="connsiteX4" fmla="*/ 490194 w 1018095"/>
              <a:gd name="connsiteY4" fmla="*/ 3836710 h 5392132"/>
              <a:gd name="connsiteX5" fmla="*/ 509048 w 1018095"/>
              <a:gd name="connsiteY5" fmla="*/ 3308809 h 5392132"/>
              <a:gd name="connsiteX6" fmla="*/ 424206 w 1018095"/>
              <a:gd name="connsiteY6" fmla="*/ 2912883 h 5392132"/>
              <a:gd name="connsiteX7" fmla="*/ 56561 w 1018095"/>
              <a:gd name="connsiteY7" fmla="*/ 2875176 h 5392132"/>
              <a:gd name="connsiteX8" fmla="*/ 0 w 1018095"/>
              <a:gd name="connsiteY8" fmla="*/ 2875176 h 5392132"/>
              <a:gd name="connsiteX9" fmla="*/ 18854 w 1018095"/>
              <a:gd name="connsiteY9" fmla="*/ 2733774 h 5392132"/>
              <a:gd name="connsiteX10" fmla="*/ 28281 w 1018095"/>
              <a:gd name="connsiteY10" fmla="*/ 2017337 h 5392132"/>
              <a:gd name="connsiteX11" fmla="*/ 65988 w 1018095"/>
              <a:gd name="connsiteY11" fmla="*/ 1857081 h 5392132"/>
              <a:gd name="connsiteX12" fmla="*/ 56561 w 1018095"/>
              <a:gd name="connsiteY12" fmla="*/ 829559 h 5392132"/>
              <a:gd name="connsiteX13" fmla="*/ 75415 w 1018095"/>
              <a:gd name="connsiteY13" fmla="*/ 490194 h 5392132"/>
              <a:gd name="connsiteX14" fmla="*/ 75415 w 1018095"/>
              <a:gd name="connsiteY14" fmla="*/ 0 h 539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8095" h="5392132">
                <a:moveTo>
                  <a:pt x="1018095" y="5392132"/>
                </a:moveTo>
                <a:lnTo>
                  <a:pt x="631596" y="4920792"/>
                </a:lnTo>
                <a:lnTo>
                  <a:pt x="480767" y="4779390"/>
                </a:lnTo>
                <a:lnTo>
                  <a:pt x="461914" y="4251489"/>
                </a:lnTo>
                <a:lnTo>
                  <a:pt x="490194" y="3836710"/>
                </a:lnTo>
                <a:lnTo>
                  <a:pt x="509048" y="3308809"/>
                </a:lnTo>
                <a:lnTo>
                  <a:pt x="424206" y="2912883"/>
                </a:lnTo>
                <a:lnTo>
                  <a:pt x="56561" y="2875176"/>
                </a:lnTo>
                <a:lnTo>
                  <a:pt x="0" y="2875176"/>
                </a:lnTo>
                <a:lnTo>
                  <a:pt x="18854" y="2733774"/>
                </a:lnTo>
                <a:lnTo>
                  <a:pt x="28281" y="2017337"/>
                </a:lnTo>
                <a:lnTo>
                  <a:pt x="65988" y="1857081"/>
                </a:lnTo>
                <a:cubicBezTo>
                  <a:pt x="62846" y="1514574"/>
                  <a:pt x="59703" y="1172066"/>
                  <a:pt x="56561" y="829559"/>
                </a:cubicBezTo>
                <a:lnTo>
                  <a:pt x="75415" y="490194"/>
                </a:lnTo>
                <a:lnTo>
                  <a:pt x="75415" y="0"/>
                </a:lnTo>
              </a:path>
            </a:pathLst>
          </a:custGeom>
          <a:noFill/>
          <a:ln w="63500">
            <a:solidFill>
              <a:srgbClr val="F1850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Freeform 2049"/>
          <p:cNvSpPr/>
          <p:nvPr/>
        </p:nvSpPr>
        <p:spPr>
          <a:xfrm>
            <a:off x="6485641" y="1065229"/>
            <a:ext cx="688157" cy="5410985"/>
          </a:xfrm>
          <a:custGeom>
            <a:avLst/>
            <a:gdLst>
              <a:gd name="connsiteX0" fmla="*/ 575035 w 688157"/>
              <a:gd name="connsiteY0" fmla="*/ 5410985 h 5410985"/>
              <a:gd name="connsiteX1" fmla="*/ 603316 w 688157"/>
              <a:gd name="connsiteY1" fmla="*/ 3553905 h 5410985"/>
              <a:gd name="connsiteX2" fmla="*/ 641023 w 688157"/>
              <a:gd name="connsiteY2" fmla="*/ 1649691 h 5410985"/>
              <a:gd name="connsiteX3" fmla="*/ 678730 w 688157"/>
              <a:gd name="connsiteY3" fmla="*/ 1432874 h 5410985"/>
              <a:gd name="connsiteX4" fmla="*/ 688157 w 688157"/>
              <a:gd name="connsiteY4" fmla="*/ 942680 h 5410985"/>
              <a:gd name="connsiteX5" fmla="*/ 424206 w 688157"/>
              <a:gd name="connsiteY5" fmla="*/ 518474 h 5410985"/>
              <a:gd name="connsiteX6" fmla="*/ 56561 w 688157"/>
              <a:gd name="connsiteY6" fmla="*/ 188536 h 5410985"/>
              <a:gd name="connsiteX7" fmla="*/ 0 w 688157"/>
              <a:gd name="connsiteY7" fmla="*/ 0 h 541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157" h="5410985">
                <a:moveTo>
                  <a:pt x="575035" y="5410985"/>
                </a:moveTo>
                <a:lnTo>
                  <a:pt x="603316" y="3553905"/>
                </a:lnTo>
                <a:lnTo>
                  <a:pt x="641023" y="1649691"/>
                </a:lnTo>
                <a:lnTo>
                  <a:pt x="678730" y="1432874"/>
                </a:lnTo>
                <a:lnTo>
                  <a:pt x="688157" y="942680"/>
                </a:lnTo>
                <a:lnTo>
                  <a:pt x="424206" y="518474"/>
                </a:lnTo>
                <a:lnTo>
                  <a:pt x="56561" y="188536"/>
                </a:lnTo>
                <a:lnTo>
                  <a:pt x="0" y="0"/>
                </a:lnTo>
              </a:path>
            </a:pathLst>
          </a:custGeom>
          <a:noFill/>
          <a:ln w="63500">
            <a:solidFill>
              <a:srgbClr val="F1850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28012" y="2438400"/>
            <a:ext cx="685800" cy="246221"/>
          </a:xfrm>
          <a:prstGeom prst="rect">
            <a:avLst/>
          </a:prstGeom>
          <a:solidFill>
            <a:srgbClr val="7030A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FRWLP</a:t>
            </a:r>
            <a:endParaRPr 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277779"/>
            <a:ext cx="1371600" cy="246221"/>
          </a:xfrm>
          <a:prstGeom prst="rect">
            <a:avLst/>
          </a:prstGeom>
          <a:solidFill>
            <a:srgbClr val="7030A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Thermalito Afterbay</a:t>
            </a:r>
            <a:endParaRPr 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7236" y="5742159"/>
            <a:ext cx="1676400" cy="246221"/>
          </a:xfrm>
          <a:prstGeom prst="rect">
            <a:avLst/>
          </a:prstGeom>
          <a:solidFill>
            <a:srgbClr val="7030A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3.5 miles north confluence</a:t>
            </a:r>
            <a:endParaRPr 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9700" y="1120465"/>
            <a:ext cx="738187" cy="246221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Yuba City</a:t>
            </a:r>
            <a:endParaRPr 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0367" y="4572000"/>
            <a:ext cx="1066800" cy="246221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Sutter Bypass</a:t>
            </a:r>
            <a:endParaRPr 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00800" y="3654283"/>
            <a:ext cx="1066800" cy="246221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Feather River</a:t>
            </a:r>
            <a:endParaRPr 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10207" y="5074588"/>
            <a:ext cx="1066800" cy="400110"/>
          </a:xfrm>
          <a:prstGeom prst="rect">
            <a:avLst/>
          </a:prstGeom>
          <a:solidFill>
            <a:srgbClr val="A8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Laurel Avenue Repair Project</a:t>
            </a:r>
            <a:endParaRPr 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55393" y="3232831"/>
            <a:ext cx="533400" cy="246221"/>
          </a:xfrm>
          <a:prstGeom prst="rect">
            <a:avLst/>
          </a:prstGeom>
          <a:solidFill>
            <a:srgbClr val="F1850F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SR 99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88171" y="2971800"/>
            <a:ext cx="608029" cy="246221"/>
          </a:xfrm>
          <a:prstGeom prst="rect">
            <a:avLst/>
          </a:prstGeom>
          <a:solidFill>
            <a:srgbClr val="F1850F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SR 70</a:t>
            </a:r>
            <a:endParaRPr 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5" name="Freeform 2054"/>
          <p:cNvSpPr/>
          <p:nvPr/>
        </p:nvSpPr>
        <p:spPr>
          <a:xfrm>
            <a:off x="6381946" y="5203596"/>
            <a:ext cx="641023" cy="169682"/>
          </a:xfrm>
          <a:custGeom>
            <a:avLst/>
            <a:gdLst>
              <a:gd name="connsiteX0" fmla="*/ 0 w 641023"/>
              <a:gd name="connsiteY0" fmla="*/ 169682 h 169682"/>
              <a:gd name="connsiteX1" fmla="*/ 641023 w 641023"/>
              <a:gd name="connsiteY1" fmla="*/ 0 h 16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023" h="169682">
                <a:moveTo>
                  <a:pt x="0" y="169682"/>
                </a:moveTo>
                <a:lnTo>
                  <a:pt x="641023" y="0"/>
                </a:lnTo>
              </a:path>
            </a:pathLst>
          </a:custGeom>
          <a:noFill/>
          <a:ln>
            <a:solidFill>
              <a:srgbClr val="A8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uiExpand="1" build="p"/>
      <p:bldP spid="13" grpId="0" animBg="1"/>
      <p:bldP spid="15" grpId="0" animBg="1"/>
      <p:bldP spid="22" grpId="0" animBg="1"/>
      <p:bldP spid="2049" grpId="0" animBg="1"/>
      <p:bldP spid="2050" grpId="0" animBg="1"/>
      <p:bldP spid="9" grpId="0" animBg="1"/>
      <p:bldP spid="10" grpId="0" animBg="1"/>
      <p:bldP spid="11" grpId="0" animBg="1"/>
      <p:bldP spid="14" grpId="0" animBg="1"/>
      <p:bldP spid="23" grpId="0" animBg="1"/>
      <p:bldP spid="38" grpId="0" animBg="1"/>
      <p:bldP spid="41" grpId="0" animBg="1"/>
      <p:bldP spid="45" grpId="0" animBg="1"/>
      <p:bldP spid="46" grpId="0" animBg="1"/>
      <p:bldP spid="20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181600"/>
          </a:xfrm>
        </p:spPr>
        <p:txBody>
          <a:bodyPr rIns="91440">
            <a:noAutofit/>
          </a:bodyPr>
          <a:lstStyle/>
          <a:p>
            <a:pPr marL="344488" lvl="0" indent="-231775">
              <a:spcBef>
                <a:spcPts val="16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U.S. Army Corps of Engineers (USACE) Sacramento District Letter of Permission (LOP) </a:t>
            </a:r>
            <a:r>
              <a:rPr lang="en-US" sz="2000" dirty="0" smtClean="0"/>
              <a:t>is anticipated to be received in early July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  <a:p>
            <a:pPr marL="573088" lvl="1" indent="-231775">
              <a:spcBef>
                <a:spcPts val="400"/>
              </a:spcBef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Indicating that USACE will approve the request to alter the Federal flood risk reduction project, subject to conditions</a:t>
            </a:r>
          </a:p>
          <a:p>
            <a:pPr marL="573088" lvl="1" indent="-231775">
              <a:spcBef>
                <a:spcPts val="400"/>
              </a:spcBef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when received staff will check for conformity and incorporate into the permit </a:t>
            </a:r>
            <a:r>
              <a:rPr lang="en-US" sz="2000" dirty="0" smtClean="0">
                <a:solidFill>
                  <a:schemeClr val="tx1"/>
                </a:solidFill>
              </a:rPr>
              <a:t>(covers LARP, including 178+00 to 180+00)</a:t>
            </a:r>
          </a:p>
          <a:p>
            <a:pPr marL="344488" indent="-231775">
              <a:spcBef>
                <a:spcPts val="16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The Federal Sutter Basin Project  </a:t>
            </a:r>
            <a:r>
              <a:rPr lang="en-US" sz="2000" dirty="0"/>
              <a:t>authorized by Congress through the Water Resources Reform and Development Act of </a:t>
            </a:r>
            <a:r>
              <a:rPr lang="en-US" sz="2000" dirty="0" smtClean="0"/>
              <a:t>2014 (covers LARP 180+00 </a:t>
            </a:r>
            <a:r>
              <a:rPr lang="en-US" sz="2000" dirty="0"/>
              <a:t>to </a:t>
            </a:r>
            <a:r>
              <a:rPr lang="en-US" sz="2000" dirty="0" smtClean="0"/>
              <a:t>202+50)</a:t>
            </a:r>
            <a:endParaRPr lang="en-US" sz="2000" dirty="0"/>
          </a:p>
          <a:p>
            <a:pPr marL="344488" indent="-231775">
              <a:spcBef>
                <a:spcPts val="1600"/>
              </a:spcBef>
            </a:pPr>
            <a:r>
              <a:rPr lang="en-US" sz="2000" dirty="0">
                <a:solidFill>
                  <a:srgbClr val="FFFF00"/>
                </a:solidFill>
              </a:rPr>
              <a:t>USACE Headquarters Record of Decision (ROD)</a:t>
            </a:r>
            <a:r>
              <a:rPr lang="en-US" sz="2000" dirty="0">
                <a:solidFill>
                  <a:srgbClr val="FFCF37"/>
                </a:solidFill>
              </a:rPr>
              <a:t>                                                      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dated September 13, 2013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   </a:t>
            </a:r>
            <a:r>
              <a:rPr lang="en-US" sz="2000" dirty="0"/>
              <a:t>(covers LARP 202+50 to 227+00)</a:t>
            </a:r>
          </a:p>
          <a:p>
            <a:pPr marL="344488" lvl="0" indent="-231775">
              <a:spcBef>
                <a:spcPts val="16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Maintenance Area 3</a:t>
            </a:r>
            <a:r>
              <a:rPr lang="en-US" sz="2000" dirty="0" smtClean="0">
                <a:solidFill>
                  <a:srgbClr val="FFCF37"/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endorsed the project on May 4, 2016                              without conditions</a:t>
            </a:r>
            <a:endParaRPr lang="en-US" sz="20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971800"/>
            <a:ext cx="4495800" cy="304800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62600" y="3810000"/>
            <a:ext cx="3352800" cy="30480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9000" y="4572000"/>
            <a:ext cx="3352800" cy="304800"/>
          </a:xfrm>
          <a:prstGeom prst="rect">
            <a:avLst/>
          </a:prstGeom>
          <a:solidFill>
            <a:srgbClr val="11FF7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COMMENTS &amp; ENDORSEMENTS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62" y="4267200"/>
            <a:ext cx="1535238" cy="2034540"/>
          </a:xfrm>
          <a:prstGeom prst="rect">
            <a:avLst/>
          </a:prstGeom>
          <a:noFill/>
          <a:ln w="63500">
            <a:solidFill>
              <a:srgbClr val="A80000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11"/>
            <a:ext cx="4692015" cy="6217989"/>
          </a:xfrm>
          <a:prstGeom prst="rect">
            <a:avLst/>
          </a:prstGeom>
          <a:noFill/>
          <a:ln w="63500">
            <a:solidFill>
              <a:srgbClr val="A80000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38400" y="4648200"/>
            <a:ext cx="1752600" cy="646331"/>
          </a:xfrm>
          <a:prstGeom prst="rect">
            <a:avLst/>
          </a:prstGeom>
          <a:solidFill>
            <a:srgbClr val="A80000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Laurel Avenue        Repair Project      (178+00 to 227+00)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210050" y="4943475"/>
            <a:ext cx="619125" cy="381000"/>
          </a:xfrm>
          <a:custGeom>
            <a:avLst/>
            <a:gdLst>
              <a:gd name="connsiteX0" fmla="*/ 457200 w 619125"/>
              <a:gd name="connsiteY0" fmla="*/ 0 h 381000"/>
              <a:gd name="connsiteX1" fmla="*/ 0 w 619125"/>
              <a:gd name="connsiteY1" fmla="*/ 0 h 381000"/>
              <a:gd name="connsiteX2" fmla="*/ 0 w 619125"/>
              <a:gd name="connsiteY2" fmla="*/ 371475 h 381000"/>
              <a:gd name="connsiteX3" fmla="*/ 619125 w 619125"/>
              <a:gd name="connsiteY3" fmla="*/ 381000 h 381000"/>
              <a:gd name="connsiteX4" fmla="*/ 504825 w 619125"/>
              <a:gd name="connsiteY4" fmla="*/ 200025 h 381000"/>
              <a:gd name="connsiteX5" fmla="*/ 428625 w 619125"/>
              <a:gd name="connsiteY5" fmla="*/ 104775 h 381000"/>
              <a:gd name="connsiteX6" fmla="*/ 457200 w 619125"/>
              <a:gd name="connsiteY6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125" h="381000">
                <a:moveTo>
                  <a:pt x="457200" y="0"/>
                </a:moveTo>
                <a:lnTo>
                  <a:pt x="0" y="0"/>
                </a:lnTo>
                <a:lnTo>
                  <a:pt x="0" y="371475"/>
                </a:lnTo>
                <a:lnTo>
                  <a:pt x="619125" y="381000"/>
                </a:lnTo>
                <a:lnTo>
                  <a:pt x="504825" y="200025"/>
                </a:lnTo>
                <a:lnTo>
                  <a:pt x="428625" y="104775"/>
                </a:lnTo>
                <a:lnTo>
                  <a:pt x="457200" y="0"/>
                </a:lnTo>
                <a:close/>
              </a:path>
            </a:pathLst>
          </a:custGeom>
          <a:solidFill>
            <a:srgbClr val="A8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5334000"/>
            <a:ext cx="1905000" cy="461665"/>
          </a:xfrm>
          <a:prstGeom prst="rect">
            <a:avLst/>
          </a:prstGeom>
          <a:solidFill>
            <a:srgbClr val="7030A0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USACE LOP                (178+00 to 227+00)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714875" y="266700"/>
            <a:ext cx="676275" cy="4810125"/>
          </a:xfrm>
          <a:custGeom>
            <a:avLst/>
            <a:gdLst>
              <a:gd name="connsiteX0" fmla="*/ 0 w 676275"/>
              <a:gd name="connsiteY0" fmla="*/ 4810125 h 4810125"/>
              <a:gd name="connsiteX1" fmla="*/ 676275 w 676275"/>
              <a:gd name="connsiteY1" fmla="*/ 4810125 h 4810125"/>
              <a:gd name="connsiteX2" fmla="*/ 657225 w 676275"/>
              <a:gd name="connsiteY2" fmla="*/ 0 h 481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4810125">
                <a:moveTo>
                  <a:pt x="0" y="4810125"/>
                </a:moveTo>
                <a:lnTo>
                  <a:pt x="676275" y="4810125"/>
                </a:lnTo>
                <a:lnTo>
                  <a:pt x="657225" y="0"/>
                </a:lnTo>
              </a:path>
            </a:pathLst>
          </a:custGeom>
          <a:noFill/>
          <a:ln w="63500">
            <a:solidFill>
              <a:srgbClr val="11FF7D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133728" y="2428876"/>
            <a:ext cx="4476750" cy="533398"/>
          </a:xfrm>
          <a:prstGeom prst="rect">
            <a:avLst/>
          </a:prstGeom>
          <a:solidFill>
            <a:srgbClr val="11FF7D">
              <a:alpha val="8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USACE ROD (202+50 to 2368+00)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857750" y="276225"/>
            <a:ext cx="1162050" cy="4981575"/>
          </a:xfrm>
          <a:custGeom>
            <a:avLst/>
            <a:gdLst>
              <a:gd name="connsiteX0" fmla="*/ 0 w 1162050"/>
              <a:gd name="connsiteY0" fmla="*/ 4981575 h 4981575"/>
              <a:gd name="connsiteX1" fmla="*/ 1162050 w 1162050"/>
              <a:gd name="connsiteY1" fmla="*/ 4981575 h 4981575"/>
              <a:gd name="connsiteX2" fmla="*/ 1162050 w 1162050"/>
              <a:gd name="connsiteY2" fmla="*/ 0 h 498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4981575">
                <a:moveTo>
                  <a:pt x="0" y="4981575"/>
                </a:moveTo>
                <a:lnTo>
                  <a:pt x="1162050" y="4981575"/>
                </a:lnTo>
                <a:lnTo>
                  <a:pt x="1162050" y="0"/>
                </a:lnTo>
              </a:path>
            </a:pathLst>
          </a:custGeom>
          <a:noFill/>
          <a:ln w="63500">
            <a:solidFill>
              <a:srgbClr val="00B0F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743326" y="2524126"/>
            <a:ext cx="4476750" cy="533398"/>
          </a:xfrm>
          <a:prstGeom prst="rect">
            <a:avLst/>
          </a:prstGeom>
          <a:solidFill>
            <a:srgbClr val="00B0F0">
              <a:alpha val="8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Federal Sutter Basin Project (180+00 to 2368+00)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4933950"/>
            <a:ext cx="1123950" cy="142875"/>
          </a:xfrm>
          <a:prstGeom prst="rect">
            <a:avLst/>
          </a:prstGeom>
          <a:solidFill>
            <a:srgbClr val="11FF7D">
              <a:alpha val="8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5076825"/>
            <a:ext cx="1752600" cy="180975"/>
          </a:xfrm>
          <a:prstGeom prst="rect">
            <a:avLst/>
          </a:prstGeom>
          <a:solidFill>
            <a:srgbClr val="00B0F0">
              <a:alpha val="8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2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248150" y="4933950"/>
            <a:ext cx="514350" cy="390525"/>
          </a:xfrm>
          <a:custGeom>
            <a:avLst/>
            <a:gdLst>
              <a:gd name="connsiteX0" fmla="*/ 419100 w 514350"/>
              <a:gd name="connsiteY0" fmla="*/ 0 h 390525"/>
              <a:gd name="connsiteX1" fmla="*/ 0 w 514350"/>
              <a:gd name="connsiteY1" fmla="*/ 0 h 390525"/>
              <a:gd name="connsiteX2" fmla="*/ 9525 w 514350"/>
              <a:gd name="connsiteY2" fmla="*/ 390525 h 390525"/>
              <a:gd name="connsiteX3" fmla="*/ 514350 w 514350"/>
              <a:gd name="connsiteY3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" h="390525">
                <a:moveTo>
                  <a:pt x="419100" y="0"/>
                </a:moveTo>
                <a:lnTo>
                  <a:pt x="0" y="0"/>
                </a:lnTo>
                <a:lnTo>
                  <a:pt x="9525" y="390525"/>
                </a:lnTo>
                <a:lnTo>
                  <a:pt x="514350" y="390525"/>
                </a:lnTo>
              </a:path>
            </a:pathLst>
          </a:custGeom>
          <a:noFill/>
          <a:ln w="63500"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67200" y="5257800"/>
            <a:ext cx="561975" cy="45719"/>
          </a:xfrm>
          <a:prstGeom prst="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  <p:bldP spid="11" grpId="0" animBg="1"/>
      <p:bldP spid="11" grpId="1" animBg="1"/>
      <p:bldP spid="11" grpId="2" animBg="1"/>
      <p:bldP spid="8" grpId="0" animBg="1"/>
      <p:bldP spid="8" grpId="1" animBg="1"/>
      <p:bldP spid="8" grpId="2" animBg="1"/>
      <p:bldP spid="13" grpId="0" animBg="1"/>
      <p:bldP spid="13" grpId="1" animBg="1"/>
      <p:bldP spid="13" grpId="2" animBg="1"/>
      <p:bldP spid="10" grpId="0" animBg="1"/>
      <p:bldP spid="10" grpId="1" animBg="1"/>
      <p:bldP spid="10" grpId="2" animBg="1"/>
      <p:bldP spid="16" grpId="0" animBg="1"/>
      <p:bldP spid="16" grpId="1" animBg="1"/>
      <p:bldP spid="16" grpId="2" animBg="1"/>
      <p:bldP spid="12" grpId="0" animBg="1"/>
      <p:bldP spid="12" grpId="1" animBg="1"/>
      <p:bldP spid="12" grpId="2" animBg="1"/>
      <p:bldP spid="18" grpId="0" animBg="1"/>
      <p:bldP spid="18" grpId="1" animBg="1"/>
      <p:bldP spid="18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9" grpId="0" animBg="1"/>
      <p:bldP spid="9" grpId="1" animBg="1"/>
      <p:bldP spid="9" grpId="2" animBg="1"/>
      <p:bldP spid="17" grpId="0" animBg="1"/>
      <p:bldP spid="17" grpId="1" animBg="1"/>
      <p:bldP spid="1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257800"/>
          </a:xfrm>
        </p:spPr>
        <p:txBody>
          <a:bodyPr>
            <a:noAutofit/>
          </a:bodyPr>
          <a:lstStyle/>
          <a:p>
            <a:pPr marL="344488" indent="-233363">
              <a:spcBef>
                <a:spcPts val="1800"/>
              </a:spcBef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degrade the levee approximately one-third its height and install approximately 4,300 linear-feet of cutoff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wall and correct levee deficiencies </a:t>
            </a: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marL="344488" indent="-233363">
              <a:spcBef>
                <a:spcPts val="10000"/>
              </a:spcBef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fill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existing swale south and existing ditch north of Laurel Avenue; and</a:t>
            </a:r>
          </a:p>
          <a:p>
            <a:pPr marL="344488" indent="-233363">
              <a:spcBef>
                <a:spcPts val="10000"/>
              </a:spcBef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replace pipe penetrations and correct encroachments that do not comply with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Title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23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Standards</a:t>
            </a: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91" y="2095500"/>
            <a:ext cx="1791026" cy="838200"/>
          </a:xfrm>
          <a:prstGeom prst="rect">
            <a:avLst/>
          </a:prstGeom>
          <a:noFill/>
          <a:ln w="63500">
            <a:solidFill>
              <a:srgbClr val="7030A0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94" y="3529012"/>
            <a:ext cx="2085541" cy="1076325"/>
          </a:xfrm>
          <a:prstGeom prst="rect">
            <a:avLst/>
          </a:prstGeom>
          <a:noFill/>
          <a:ln w="63500">
            <a:solidFill>
              <a:srgbClr val="00B0F0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18362"/>
            <a:ext cx="3810000" cy="730038"/>
          </a:xfrm>
          <a:prstGeom prst="rect">
            <a:avLst/>
          </a:prstGeom>
          <a:noFill/>
          <a:ln w="63500">
            <a:solidFill>
              <a:srgbClr val="11FF7D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467600" cy="762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DETAILS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92" y="5178210"/>
            <a:ext cx="1445908" cy="1192468"/>
          </a:xfrm>
          <a:prstGeom prst="rect">
            <a:avLst/>
          </a:prstGeom>
          <a:noFill/>
          <a:ln w="63500">
            <a:solidFill>
              <a:srgbClr val="11FF7D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1" y="2897559"/>
            <a:ext cx="8341069" cy="1598241"/>
          </a:xfrm>
          <a:prstGeom prst="rect">
            <a:avLst/>
          </a:prstGeom>
          <a:noFill/>
          <a:ln w="63500">
            <a:solidFill>
              <a:srgbClr val="11FF7D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84785"/>
            <a:ext cx="7629525" cy="6292215"/>
          </a:xfrm>
          <a:prstGeom prst="rect">
            <a:avLst/>
          </a:prstGeom>
          <a:noFill/>
          <a:ln w="63500">
            <a:solidFill>
              <a:srgbClr val="11FF7D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2157952" y="2362200"/>
            <a:ext cx="5081048" cy="2809188"/>
          </a:xfrm>
          <a:custGeom>
            <a:avLst/>
            <a:gdLst>
              <a:gd name="connsiteX0" fmla="*/ 0 w 5081048"/>
              <a:gd name="connsiteY0" fmla="*/ 1300899 h 2809188"/>
              <a:gd name="connsiteX1" fmla="*/ 1055802 w 5081048"/>
              <a:gd name="connsiteY1" fmla="*/ 2809188 h 2809188"/>
              <a:gd name="connsiteX2" fmla="*/ 2196445 w 5081048"/>
              <a:gd name="connsiteY2" fmla="*/ 2007910 h 2809188"/>
              <a:gd name="connsiteX3" fmla="*/ 2347274 w 5081048"/>
              <a:gd name="connsiteY3" fmla="*/ 1649691 h 2809188"/>
              <a:gd name="connsiteX4" fmla="*/ 2450969 w 5081048"/>
              <a:gd name="connsiteY4" fmla="*/ 1508289 h 2809188"/>
              <a:gd name="connsiteX5" fmla="*/ 2573518 w 5081048"/>
              <a:gd name="connsiteY5" fmla="*/ 1470582 h 2809188"/>
              <a:gd name="connsiteX6" fmla="*/ 2686639 w 5081048"/>
              <a:gd name="connsiteY6" fmla="*/ 1489435 h 2809188"/>
              <a:gd name="connsiteX7" fmla="*/ 2733773 w 5081048"/>
              <a:gd name="connsiteY7" fmla="*/ 1508289 h 2809188"/>
              <a:gd name="connsiteX8" fmla="*/ 2875175 w 5081048"/>
              <a:gd name="connsiteY8" fmla="*/ 1470582 h 2809188"/>
              <a:gd name="connsiteX9" fmla="*/ 2941163 w 5081048"/>
              <a:gd name="connsiteY9" fmla="*/ 1414021 h 2809188"/>
              <a:gd name="connsiteX10" fmla="*/ 3073138 w 5081048"/>
              <a:gd name="connsiteY10" fmla="*/ 1310326 h 2809188"/>
              <a:gd name="connsiteX11" fmla="*/ 3157980 w 5081048"/>
              <a:gd name="connsiteY11" fmla="*/ 1244338 h 2809188"/>
              <a:gd name="connsiteX12" fmla="*/ 3261674 w 5081048"/>
              <a:gd name="connsiteY12" fmla="*/ 1244338 h 2809188"/>
              <a:gd name="connsiteX13" fmla="*/ 3355942 w 5081048"/>
              <a:gd name="connsiteY13" fmla="*/ 1263192 h 2809188"/>
              <a:gd name="connsiteX14" fmla="*/ 3667027 w 5081048"/>
              <a:gd name="connsiteY14" fmla="*/ 1442301 h 2809188"/>
              <a:gd name="connsiteX15" fmla="*/ 3893270 w 5081048"/>
              <a:gd name="connsiteY15" fmla="*/ 1574277 h 2809188"/>
              <a:gd name="connsiteX16" fmla="*/ 4053526 w 5081048"/>
              <a:gd name="connsiteY16" fmla="*/ 1706252 h 2809188"/>
              <a:gd name="connsiteX17" fmla="*/ 4223208 w 5081048"/>
              <a:gd name="connsiteY17" fmla="*/ 1734532 h 2809188"/>
              <a:gd name="connsiteX18" fmla="*/ 4883085 w 5081048"/>
              <a:gd name="connsiteY18" fmla="*/ 1809947 h 2809188"/>
              <a:gd name="connsiteX19" fmla="*/ 5081048 w 5081048"/>
              <a:gd name="connsiteY19" fmla="*/ 0 h 280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81048" h="2809188">
                <a:moveTo>
                  <a:pt x="0" y="1300899"/>
                </a:moveTo>
                <a:lnTo>
                  <a:pt x="1055802" y="2809188"/>
                </a:lnTo>
                <a:lnTo>
                  <a:pt x="2196445" y="2007910"/>
                </a:lnTo>
                <a:lnTo>
                  <a:pt x="2347274" y="1649691"/>
                </a:lnTo>
                <a:lnTo>
                  <a:pt x="2450969" y="1508289"/>
                </a:lnTo>
                <a:lnTo>
                  <a:pt x="2573518" y="1470582"/>
                </a:lnTo>
                <a:lnTo>
                  <a:pt x="2686639" y="1489435"/>
                </a:lnTo>
                <a:lnTo>
                  <a:pt x="2733773" y="1508289"/>
                </a:lnTo>
                <a:lnTo>
                  <a:pt x="2875175" y="1470582"/>
                </a:lnTo>
                <a:lnTo>
                  <a:pt x="2941163" y="1414021"/>
                </a:lnTo>
                <a:lnTo>
                  <a:pt x="3073138" y="1310326"/>
                </a:lnTo>
                <a:lnTo>
                  <a:pt x="3157980" y="1244338"/>
                </a:lnTo>
                <a:lnTo>
                  <a:pt x="3261674" y="1244338"/>
                </a:lnTo>
                <a:lnTo>
                  <a:pt x="3355942" y="1263192"/>
                </a:lnTo>
                <a:lnTo>
                  <a:pt x="3667027" y="1442301"/>
                </a:lnTo>
                <a:lnTo>
                  <a:pt x="3893270" y="1574277"/>
                </a:lnTo>
                <a:lnTo>
                  <a:pt x="4053526" y="1706252"/>
                </a:lnTo>
                <a:lnTo>
                  <a:pt x="4223208" y="1734532"/>
                </a:lnTo>
                <a:lnTo>
                  <a:pt x="4883085" y="1809947"/>
                </a:lnTo>
                <a:lnTo>
                  <a:pt x="5081048" y="0"/>
                </a:lnTo>
              </a:path>
            </a:pathLst>
          </a:custGeom>
          <a:noFill/>
          <a:ln w="190500">
            <a:solidFill>
              <a:srgbClr val="11FF7D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854804" y="150829"/>
            <a:ext cx="9427" cy="3667027"/>
          </a:xfrm>
          <a:custGeom>
            <a:avLst/>
            <a:gdLst>
              <a:gd name="connsiteX0" fmla="*/ 0 w 9427"/>
              <a:gd name="connsiteY0" fmla="*/ 0 h 3667027"/>
              <a:gd name="connsiteX1" fmla="*/ 9427 w 9427"/>
              <a:gd name="connsiteY1" fmla="*/ 3667027 h 366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27" h="3667027">
                <a:moveTo>
                  <a:pt x="0" y="0"/>
                </a:moveTo>
                <a:cubicBezTo>
                  <a:pt x="3142" y="1222342"/>
                  <a:pt x="6285" y="2444685"/>
                  <a:pt x="9427" y="3667027"/>
                </a:cubicBezTo>
              </a:path>
            </a:pathLst>
          </a:custGeom>
          <a:noFill/>
          <a:ln w="50800">
            <a:solidFill>
              <a:srgbClr val="11FF7D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flipH="1">
            <a:off x="7315200" y="152400"/>
            <a:ext cx="66773" cy="3919979"/>
          </a:xfrm>
          <a:custGeom>
            <a:avLst/>
            <a:gdLst>
              <a:gd name="connsiteX0" fmla="*/ 0 w 9427"/>
              <a:gd name="connsiteY0" fmla="*/ 0 h 3667027"/>
              <a:gd name="connsiteX1" fmla="*/ 9427 w 9427"/>
              <a:gd name="connsiteY1" fmla="*/ 3667027 h 366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27" h="3667027">
                <a:moveTo>
                  <a:pt x="0" y="0"/>
                </a:moveTo>
                <a:cubicBezTo>
                  <a:pt x="3142" y="1222342"/>
                  <a:pt x="6285" y="2444685"/>
                  <a:pt x="9427" y="3667027"/>
                </a:cubicBezTo>
              </a:path>
            </a:pathLst>
          </a:custGeom>
          <a:noFill/>
          <a:ln w="50800">
            <a:solidFill>
              <a:srgbClr val="11FF7D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54804" y="304800"/>
            <a:ext cx="192684" cy="990600"/>
          </a:xfrm>
          <a:prstGeom prst="rect">
            <a:avLst/>
          </a:prstGeom>
          <a:solidFill>
            <a:srgbClr val="11FF7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91400" y="152400"/>
            <a:ext cx="192684" cy="762000"/>
          </a:xfrm>
          <a:prstGeom prst="rect">
            <a:avLst/>
          </a:prstGeom>
          <a:solidFill>
            <a:srgbClr val="11FF7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334000" y="2612060"/>
            <a:ext cx="1658112" cy="283540"/>
          </a:xfrm>
          <a:prstGeom prst="rect">
            <a:avLst/>
          </a:prstGeom>
          <a:solidFill>
            <a:srgbClr val="11FF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Irrigation Pipe Penetration (replaced by this project)</a:t>
            </a:r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96621" y="4237349"/>
            <a:ext cx="1658112" cy="283540"/>
          </a:xfrm>
          <a:prstGeom prst="rect">
            <a:avLst/>
          </a:prstGeom>
          <a:solidFill>
            <a:srgbClr val="11FF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2 - PG&amp;E Power Poles (relocated outside prism)</a:t>
            </a:r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46152" y="4703991"/>
            <a:ext cx="1734312" cy="283540"/>
          </a:xfrm>
          <a:prstGeom prst="rect">
            <a:avLst/>
          </a:prstGeom>
          <a:solidFill>
            <a:srgbClr val="11FF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Storm Drain Pipe Penetration (replaced by this project)</a:t>
            </a:r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165889" y="3261674"/>
            <a:ext cx="348791" cy="537328"/>
          </a:xfrm>
          <a:custGeom>
            <a:avLst/>
            <a:gdLst>
              <a:gd name="connsiteX0" fmla="*/ 0 w 348791"/>
              <a:gd name="connsiteY0" fmla="*/ 0 h 537328"/>
              <a:gd name="connsiteX1" fmla="*/ 348791 w 348791"/>
              <a:gd name="connsiteY1" fmla="*/ 245097 h 537328"/>
              <a:gd name="connsiteX2" fmla="*/ 273377 w 348791"/>
              <a:gd name="connsiteY2" fmla="*/ 537328 h 53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791" h="537328">
                <a:moveTo>
                  <a:pt x="0" y="0"/>
                </a:moveTo>
                <a:lnTo>
                  <a:pt x="348791" y="245097"/>
                </a:lnTo>
                <a:lnTo>
                  <a:pt x="273377" y="537328"/>
                </a:lnTo>
              </a:path>
            </a:pathLst>
          </a:custGeom>
          <a:noFill/>
          <a:ln w="50800">
            <a:solidFill>
              <a:srgbClr val="11FF7D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341473" y="2874340"/>
            <a:ext cx="68727" cy="483222"/>
          </a:xfrm>
          <a:prstGeom prst="straightConnector1">
            <a:avLst/>
          </a:prstGeom>
          <a:ln w="38100">
            <a:solidFill>
              <a:srgbClr val="11FF7D">
                <a:alpha val="80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566730" y="3696679"/>
            <a:ext cx="300670" cy="554810"/>
          </a:xfrm>
          <a:prstGeom prst="straightConnector1">
            <a:avLst/>
          </a:prstGeom>
          <a:ln w="38100">
            <a:solidFill>
              <a:srgbClr val="11FF7D">
                <a:alpha val="80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486400" y="3623283"/>
            <a:ext cx="128370" cy="110517"/>
          </a:xfrm>
          <a:prstGeom prst="ellipse">
            <a:avLst/>
          </a:prstGeom>
          <a:solidFill>
            <a:srgbClr val="11FF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183984" y="3893270"/>
            <a:ext cx="103694" cy="348792"/>
          </a:xfrm>
          <a:custGeom>
            <a:avLst/>
            <a:gdLst>
              <a:gd name="connsiteX0" fmla="*/ 103694 w 103694"/>
              <a:gd name="connsiteY0" fmla="*/ 0 h 348792"/>
              <a:gd name="connsiteX1" fmla="*/ 0 w 103694"/>
              <a:gd name="connsiteY1" fmla="*/ 348792 h 34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694" h="348792">
                <a:moveTo>
                  <a:pt x="103694" y="0"/>
                </a:moveTo>
                <a:lnTo>
                  <a:pt x="0" y="348792"/>
                </a:lnTo>
              </a:path>
            </a:pathLst>
          </a:custGeom>
          <a:noFill/>
          <a:ln w="50800">
            <a:solidFill>
              <a:srgbClr val="11FF7D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6239256" y="4153365"/>
            <a:ext cx="300670" cy="554810"/>
          </a:xfrm>
          <a:prstGeom prst="straightConnector1">
            <a:avLst/>
          </a:prstGeom>
          <a:ln w="38100">
            <a:solidFill>
              <a:srgbClr val="11FF7D">
                <a:alpha val="80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832023" y="6095999"/>
            <a:ext cx="1975160" cy="373125"/>
          </a:xfrm>
          <a:prstGeom prst="rect">
            <a:avLst/>
          </a:prstGeom>
          <a:solidFill>
            <a:srgbClr val="11FF7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65020" y="184785"/>
            <a:ext cx="1216180" cy="373125"/>
          </a:xfrm>
          <a:prstGeom prst="rect">
            <a:avLst/>
          </a:prstGeom>
          <a:solidFill>
            <a:srgbClr val="11FF7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371600"/>
            <a:ext cx="7696200" cy="3971925"/>
          </a:xfrm>
          <a:prstGeom prst="rect">
            <a:avLst/>
          </a:prstGeom>
          <a:noFill/>
          <a:ln w="63500">
            <a:solidFill>
              <a:srgbClr val="00B0F0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2215299" y="3827282"/>
            <a:ext cx="3978111" cy="188537"/>
          </a:xfrm>
          <a:custGeom>
            <a:avLst/>
            <a:gdLst>
              <a:gd name="connsiteX0" fmla="*/ 0 w 3978111"/>
              <a:gd name="connsiteY0" fmla="*/ 9427 h 188537"/>
              <a:gd name="connsiteX1" fmla="*/ 1979629 w 3978111"/>
              <a:gd name="connsiteY1" fmla="*/ 0 h 188537"/>
              <a:gd name="connsiteX2" fmla="*/ 3978111 w 3978111"/>
              <a:gd name="connsiteY2" fmla="*/ 28281 h 188537"/>
              <a:gd name="connsiteX3" fmla="*/ 3978111 w 3978111"/>
              <a:gd name="connsiteY3" fmla="*/ 141403 h 188537"/>
              <a:gd name="connsiteX4" fmla="*/ 3497344 w 3978111"/>
              <a:gd name="connsiteY4" fmla="*/ 94269 h 188537"/>
              <a:gd name="connsiteX5" fmla="*/ 2818614 w 3978111"/>
              <a:gd name="connsiteY5" fmla="*/ 188537 h 188537"/>
              <a:gd name="connsiteX6" fmla="*/ 1819373 w 3978111"/>
              <a:gd name="connsiteY6" fmla="*/ 188537 h 188537"/>
              <a:gd name="connsiteX7" fmla="*/ 1036948 w 3978111"/>
              <a:gd name="connsiteY7" fmla="*/ 94269 h 188537"/>
              <a:gd name="connsiteX8" fmla="*/ 18854 w 3978111"/>
              <a:gd name="connsiteY8" fmla="*/ 131976 h 188537"/>
              <a:gd name="connsiteX9" fmla="*/ 0 w 3978111"/>
              <a:gd name="connsiteY9" fmla="*/ 9427 h 1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8111" h="188537">
                <a:moveTo>
                  <a:pt x="0" y="9427"/>
                </a:moveTo>
                <a:lnTo>
                  <a:pt x="1979629" y="0"/>
                </a:lnTo>
                <a:lnTo>
                  <a:pt x="3978111" y="28281"/>
                </a:lnTo>
                <a:lnTo>
                  <a:pt x="3978111" y="141403"/>
                </a:lnTo>
                <a:lnTo>
                  <a:pt x="3497344" y="94269"/>
                </a:lnTo>
                <a:lnTo>
                  <a:pt x="2818614" y="188537"/>
                </a:lnTo>
                <a:lnTo>
                  <a:pt x="1819373" y="188537"/>
                </a:lnTo>
                <a:lnTo>
                  <a:pt x="1036948" y="94269"/>
                </a:lnTo>
                <a:lnTo>
                  <a:pt x="18854" y="131976"/>
                </a:lnTo>
                <a:lnTo>
                  <a:pt x="0" y="9427"/>
                </a:lnTo>
                <a:close/>
              </a:path>
            </a:pathLst>
          </a:cu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08" y="2038350"/>
            <a:ext cx="8670192" cy="4057650"/>
          </a:xfrm>
          <a:prstGeom prst="rect">
            <a:avLst/>
          </a:prstGeom>
          <a:noFill/>
          <a:ln w="63500">
            <a:solidFill>
              <a:srgbClr val="7030A0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04488" y="3124200"/>
            <a:ext cx="1143000" cy="233362"/>
          </a:xfrm>
          <a:prstGeom prst="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latin typeface="Calibri" panose="020F0502020204030204" pitchFamily="34" charset="0"/>
              </a:rPr>
              <a:t>Crown width = 20’</a:t>
            </a:r>
            <a:endParaRPr lang="en-US" sz="900" b="1" dirty="0">
              <a:latin typeface="Calibri" panose="020F050202020403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92231" y="3940404"/>
            <a:ext cx="8474697" cy="1753386"/>
          </a:xfrm>
          <a:custGeom>
            <a:avLst/>
            <a:gdLst>
              <a:gd name="connsiteX0" fmla="*/ 0 w 8474697"/>
              <a:gd name="connsiteY0" fmla="*/ 933254 h 1753386"/>
              <a:gd name="connsiteX1" fmla="*/ 1715678 w 8474697"/>
              <a:gd name="connsiteY1" fmla="*/ 904973 h 1753386"/>
              <a:gd name="connsiteX2" fmla="*/ 2969443 w 8474697"/>
              <a:gd name="connsiteY2" fmla="*/ 311085 h 1753386"/>
              <a:gd name="connsiteX3" fmla="*/ 3836709 w 8474697"/>
              <a:gd name="connsiteY3" fmla="*/ 0 h 1753386"/>
              <a:gd name="connsiteX4" fmla="*/ 5043340 w 8474697"/>
              <a:gd name="connsiteY4" fmla="*/ 0 h 1753386"/>
              <a:gd name="connsiteX5" fmla="*/ 6938128 w 8474697"/>
              <a:gd name="connsiteY5" fmla="*/ 942681 h 1753386"/>
              <a:gd name="connsiteX6" fmla="*/ 8474697 w 8474697"/>
              <a:gd name="connsiteY6" fmla="*/ 942681 h 1753386"/>
              <a:gd name="connsiteX7" fmla="*/ 7824247 w 8474697"/>
              <a:gd name="connsiteY7" fmla="*/ 1084083 h 1753386"/>
              <a:gd name="connsiteX8" fmla="*/ 7070103 w 8474697"/>
              <a:gd name="connsiteY8" fmla="*/ 1159497 h 1753386"/>
              <a:gd name="connsiteX9" fmla="*/ 6268825 w 8474697"/>
              <a:gd name="connsiteY9" fmla="*/ 989815 h 1753386"/>
              <a:gd name="connsiteX10" fmla="*/ 5250730 w 8474697"/>
              <a:gd name="connsiteY10" fmla="*/ 1121790 h 1753386"/>
              <a:gd name="connsiteX11" fmla="*/ 4892511 w 8474697"/>
              <a:gd name="connsiteY11" fmla="*/ 1611984 h 1753386"/>
              <a:gd name="connsiteX12" fmla="*/ 4072379 w 8474697"/>
              <a:gd name="connsiteY12" fmla="*/ 1753386 h 1753386"/>
              <a:gd name="connsiteX13" fmla="*/ 2818614 w 8474697"/>
              <a:gd name="connsiteY13" fmla="*/ 1706252 h 1753386"/>
              <a:gd name="connsiteX14" fmla="*/ 2318994 w 8474697"/>
              <a:gd name="connsiteY14" fmla="*/ 1263192 h 1753386"/>
              <a:gd name="connsiteX15" fmla="*/ 2243579 w 8474697"/>
              <a:gd name="connsiteY15" fmla="*/ 1234911 h 1753386"/>
              <a:gd name="connsiteX16" fmla="*/ 1659117 w 8474697"/>
              <a:gd name="connsiteY16" fmla="*/ 1197204 h 1753386"/>
              <a:gd name="connsiteX17" fmla="*/ 1461155 w 8474697"/>
              <a:gd name="connsiteY17" fmla="*/ 1187777 h 1753386"/>
              <a:gd name="connsiteX18" fmla="*/ 518474 w 8474697"/>
              <a:gd name="connsiteY18" fmla="*/ 1187777 h 1753386"/>
              <a:gd name="connsiteX19" fmla="*/ 0 w 8474697"/>
              <a:gd name="connsiteY19" fmla="*/ 933254 h 175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74697" h="1753386">
                <a:moveTo>
                  <a:pt x="0" y="933254"/>
                </a:moveTo>
                <a:lnTo>
                  <a:pt x="1715678" y="904973"/>
                </a:lnTo>
                <a:lnTo>
                  <a:pt x="2969443" y="311085"/>
                </a:lnTo>
                <a:lnTo>
                  <a:pt x="3836709" y="0"/>
                </a:lnTo>
                <a:lnTo>
                  <a:pt x="5043340" y="0"/>
                </a:lnTo>
                <a:lnTo>
                  <a:pt x="6938128" y="942681"/>
                </a:lnTo>
                <a:lnTo>
                  <a:pt x="8474697" y="942681"/>
                </a:lnTo>
                <a:lnTo>
                  <a:pt x="7824247" y="1084083"/>
                </a:lnTo>
                <a:lnTo>
                  <a:pt x="7070103" y="1159497"/>
                </a:lnTo>
                <a:lnTo>
                  <a:pt x="6268825" y="989815"/>
                </a:lnTo>
                <a:lnTo>
                  <a:pt x="5250730" y="1121790"/>
                </a:lnTo>
                <a:lnTo>
                  <a:pt x="4892511" y="1611984"/>
                </a:lnTo>
                <a:lnTo>
                  <a:pt x="4072379" y="1753386"/>
                </a:lnTo>
                <a:lnTo>
                  <a:pt x="2818614" y="1706252"/>
                </a:lnTo>
                <a:lnTo>
                  <a:pt x="2318994" y="1263192"/>
                </a:lnTo>
                <a:lnTo>
                  <a:pt x="2243579" y="1234911"/>
                </a:lnTo>
                <a:lnTo>
                  <a:pt x="1659117" y="1197204"/>
                </a:lnTo>
                <a:cubicBezTo>
                  <a:pt x="1505202" y="1186210"/>
                  <a:pt x="1571246" y="1187777"/>
                  <a:pt x="1461155" y="1187777"/>
                </a:cubicBezTo>
                <a:lnTo>
                  <a:pt x="518474" y="1187777"/>
                </a:lnTo>
                <a:lnTo>
                  <a:pt x="0" y="933254"/>
                </a:lnTo>
                <a:close/>
              </a:path>
            </a:pathLst>
          </a:custGeom>
          <a:solidFill>
            <a:srgbClr val="9966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233394" y="4242062"/>
            <a:ext cx="2743200" cy="9427"/>
          </a:xfrm>
          <a:custGeom>
            <a:avLst/>
            <a:gdLst>
              <a:gd name="connsiteX0" fmla="*/ 0 w 2743200"/>
              <a:gd name="connsiteY0" fmla="*/ 0 h 9427"/>
              <a:gd name="connsiteX1" fmla="*/ 2743200 w 2743200"/>
              <a:gd name="connsiteY1" fmla="*/ 9427 h 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3200" h="9427">
                <a:moveTo>
                  <a:pt x="0" y="0"/>
                </a:moveTo>
                <a:lnTo>
                  <a:pt x="2743200" y="9427"/>
                </a:lnTo>
              </a:path>
            </a:pathLst>
          </a:custGeom>
          <a:noFill/>
          <a:ln w="50800">
            <a:solidFill>
              <a:srgbClr val="A8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119513" y="4251489"/>
            <a:ext cx="697584" cy="1197204"/>
          </a:xfrm>
          <a:custGeom>
            <a:avLst/>
            <a:gdLst>
              <a:gd name="connsiteX0" fmla="*/ 0 w 697584"/>
              <a:gd name="connsiteY0" fmla="*/ 0 h 1197204"/>
              <a:gd name="connsiteX1" fmla="*/ 122549 w 697584"/>
              <a:gd name="connsiteY1" fmla="*/ 131975 h 1197204"/>
              <a:gd name="connsiteX2" fmla="*/ 273378 w 697584"/>
              <a:gd name="connsiteY2" fmla="*/ 169682 h 1197204"/>
              <a:gd name="connsiteX3" fmla="*/ 273378 w 697584"/>
              <a:gd name="connsiteY3" fmla="*/ 1187777 h 1197204"/>
              <a:gd name="connsiteX4" fmla="*/ 405353 w 697584"/>
              <a:gd name="connsiteY4" fmla="*/ 1197204 h 1197204"/>
              <a:gd name="connsiteX5" fmla="*/ 414780 w 697584"/>
              <a:gd name="connsiteY5" fmla="*/ 150829 h 1197204"/>
              <a:gd name="connsiteX6" fmla="*/ 527901 w 697584"/>
              <a:gd name="connsiteY6" fmla="*/ 150829 h 1197204"/>
              <a:gd name="connsiteX7" fmla="*/ 697584 w 697584"/>
              <a:gd name="connsiteY7" fmla="*/ 18853 h 1197204"/>
              <a:gd name="connsiteX8" fmla="*/ 0 w 697584"/>
              <a:gd name="connsiteY8" fmla="*/ 0 h 119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584" h="1197204">
                <a:moveTo>
                  <a:pt x="0" y="0"/>
                </a:moveTo>
                <a:lnTo>
                  <a:pt x="122549" y="131975"/>
                </a:lnTo>
                <a:lnTo>
                  <a:pt x="273378" y="169682"/>
                </a:lnTo>
                <a:lnTo>
                  <a:pt x="273378" y="1187777"/>
                </a:lnTo>
                <a:lnTo>
                  <a:pt x="405353" y="1197204"/>
                </a:lnTo>
                <a:cubicBezTo>
                  <a:pt x="408495" y="848412"/>
                  <a:pt x="411638" y="499621"/>
                  <a:pt x="414780" y="150829"/>
                </a:cubicBezTo>
                <a:lnTo>
                  <a:pt x="527901" y="150829"/>
                </a:lnTo>
                <a:lnTo>
                  <a:pt x="697584" y="18853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252247" y="3902697"/>
            <a:ext cx="2705493" cy="339365"/>
          </a:xfrm>
          <a:custGeom>
            <a:avLst/>
            <a:gdLst>
              <a:gd name="connsiteX0" fmla="*/ 0 w 2705493"/>
              <a:gd name="connsiteY0" fmla="*/ 329938 h 339365"/>
              <a:gd name="connsiteX1" fmla="*/ 650450 w 2705493"/>
              <a:gd name="connsiteY1" fmla="*/ 18854 h 339365"/>
              <a:gd name="connsiteX2" fmla="*/ 1762813 w 2705493"/>
              <a:gd name="connsiteY2" fmla="*/ 0 h 339365"/>
              <a:gd name="connsiteX3" fmla="*/ 2705493 w 2705493"/>
              <a:gd name="connsiteY3" fmla="*/ 339365 h 339365"/>
              <a:gd name="connsiteX4" fmla="*/ 0 w 2705493"/>
              <a:gd name="connsiteY4" fmla="*/ 329938 h 33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493" h="339365">
                <a:moveTo>
                  <a:pt x="0" y="329938"/>
                </a:moveTo>
                <a:lnTo>
                  <a:pt x="650450" y="18854"/>
                </a:lnTo>
                <a:lnTo>
                  <a:pt x="1762813" y="0"/>
                </a:lnTo>
                <a:lnTo>
                  <a:pt x="2705493" y="339365"/>
                </a:lnTo>
                <a:lnTo>
                  <a:pt x="0" y="329938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902697" y="3120272"/>
            <a:ext cx="9427" cy="791852"/>
          </a:xfrm>
          <a:custGeom>
            <a:avLst/>
            <a:gdLst>
              <a:gd name="connsiteX0" fmla="*/ 0 w 9427"/>
              <a:gd name="connsiteY0" fmla="*/ 791852 h 791852"/>
              <a:gd name="connsiteX1" fmla="*/ 9427 w 9427"/>
              <a:gd name="connsiteY1" fmla="*/ 0 h 79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27" h="791852">
                <a:moveTo>
                  <a:pt x="0" y="791852"/>
                </a:moveTo>
                <a:lnTo>
                  <a:pt x="9427" y="0"/>
                </a:lnTo>
              </a:path>
            </a:pathLst>
          </a:custGeom>
          <a:noFill/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019773" y="3124200"/>
            <a:ext cx="9427" cy="791852"/>
          </a:xfrm>
          <a:custGeom>
            <a:avLst/>
            <a:gdLst>
              <a:gd name="connsiteX0" fmla="*/ 0 w 9427"/>
              <a:gd name="connsiteY0" fmla="*/ 791852 h 791852"/>
              <a:gd name="connsiteX1" fmla="*/ 9427 w 9427"/>
              <a:gd name="connsiteY1" fmla="*/ 0 h 79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27" h="791852">
                <a:moveTo>
                  <a:pt x="0" y="791852"/>
                </a:moveTo>
                <a:lnTo>
                  <a:pt x="9427" y="0"/>
                </a:lnTo>
              </a:path>
            </a:pathLst>
          </a:custGeom>
          <a:noFill/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0037723">
            <a:off x="3271885" y="4002951"/>
            <a:ext cx="392782" cy="116681"/>
          </a:xfrm>
          <a:prstGeom prst="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latin typeface="Calibri" panose="020F0502020204030204" pitchFamily="34" charset="0"/>
              </a:rPr>
              <a:t>2:1</a:t>
            </a:r>
            <a:endParaRPr lang="en-US" sz="900" b="1" dirty="0"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448980">
            <a:off x="5279426" y="3961442"/>
            <a:ext cx="392782" cy="116681"/>
          </a:xfrm>
          <a:prstGeom prst="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latin typeface="Calibri" panose="020F0502020204030204" pitchFamily="34" charset="0"/>
              </a:rPr>
              <a:t>3:1</a:t>
            </a:r>
            <a:endParaRPr lang="en-US" sz="900" b="1" dirty="0"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00" y="4019782"/>
            <a:ext cx="1479050" cy="338961"/>
          </a:xfrm>
          <a:prstGeom prst="rect">
            <a:avLst/>
          </a:prstGeom>
          <a:solidFill>
            <a:srgbClr val="A8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latin typeface="Calibri" panose="020F0502020204030204" pitchFamily="34" charset="0"/>
              </a:rPr>
              <a:t>Degrade levee 1/3 its height and match existing</a:t>
            </a:r>
            <a:endParaRPr lang="en-US" sz="900" b="1" dirty="0"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6400" y="3334781"/>
            <a:ext cx="990600" cy="233362"/>
          </a:xfrm>
          <a:prstGeom prst="rect">
            <a:avLst/>
          </a:prstGeom>
          <a:solidFill>
            <a:srgbClr val="99663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latin typeface="Calibri" panose="020F0502020204030204" pitchFamily="34" charset="0"/>
              </a:rPr>
              <a:t>Landside</a:t>
            </a:r>
            <a:endParaRPr lang="en-US" sz="900" b="1" dirty="0"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86600" y="3352800"/>
            <a:ext cx="990600" cy="233362"/>
          </a:xfrm>
          <a:prstGeom prst="rect">
            <a:avLst/>
          </a:prstGeom>
          <a:solidFill>
            <a:srgbClr val="99663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latin typeface="Calibri" panose="020F0502020204030204" pitchFamily="34" charset="0"/>
              </a:rPr>
              <a:t>Waterside</a:t>
            </a:r>
            <a:endParaRPr lang="en-US" sz="900" b="1" dirty="0"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29000" y="5230368"/>
            <a:ext cx="967621" cy="233362"/>
          </a:xfrm>
          <a:prstGeom prst="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latin typeface="Calibri" panose="020F0502020204030204" pitchFamily="34" charset="0"/>
              </a:rPr>
              <a:t>Cutoff Wall</a:t>
            </a:r>
            <a:endParaRPr lang="en-US" sz="900" b="1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7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37219" grpId="0" uiExpand="1" build="p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32" grpId="0" animBg="1"/>
      <p:bldP spid="32" grpId="1" animBg="1"/>
      <p:bldP spid="32" grpId="2" animBg="1"/>
      <p:bldP spid="13" grpId="0" animBg="1"/>
      <p:bldP spid="13" grpId="1" animBg="1"/>
      <p:bldP spid="1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14" grpId="0" animBg="1"/>
      <p:bldP spid="14" grpId="1" animBg="1"/>
      <p:bldP spid="14" grpId="2" animBg="1"/>
      <p:bldP spid="33" grpId="0" animBg="1"/>
      <p:bldP spid="33" grpId="1" animBg="1"/>
      <p:bldP spid="33" grpId="2" animBg="1"/>
      <p:bldP spid="38" grpId="0" animBg="1"/>
      <p:bldP spid="38" grpId="1" animBg="1"/>
      <p:bldP spid="38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10" grpId="0" animBg="1"/>
      <p:bldP spid="10" grpId="1" animBg="1"/>
      <p:bldP spid="10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HYDRAULIC SUMMARY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600"/>
          </a:xfrm>
        </p:spPr>
        <p:txBody>
          <a:bodyPr>
            <a:noAutofit/>
          </a:bodyPr>
          <a:lstStyle/>
          <a:p>
            <a:pPr marL="341313" indent="-230188">
              <a:spcBef>
                <a:spcPts val="2400"/>
              </a:spcBef>
            </a:pPr>
            <a:endParaRPr lang="en-US" sz="2000" dirty="0" smtClean="0"/>
          </a:p>
          <a:p>
            <a:pPr marL="341313" indent="-230188">
              <a:spcBef>
                <a:spcPts val="0"/>
              </a:spcBef>
            </a:pPr>
            <a:r>
              <a:rPr lang="en-US" sz="2000" dirty="0" smtClean="0"/>
              <a:t>overall FRWL project hydraulics 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(from Thermalito Afterbay Dam to 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Sutter 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Bypass</a:t>
            </a:r>
            <a:r>
              <a:rPr lang="en-US" sz="2000" dirty="0"/>
              <a:t>) </a:t>
            </a:r>
            <a:r>
              <a:rPr lang="en-US" sz="2000" dirty="0" smtClean="0">
                <a:solidFill>
                  <a:srgbClr val="FFCF37"/>
                </a:solidFill>
              </a:rPr>
              <a:t>approved May 24, 2013 for </a:t>
            </a:r>
            <a:r>
              <a:rPr lang="en-US" sz="2000" dirty="0">
                <a:solidFill>
                  <a:srgbClr val="FFCF37"/>
                </a:solidFill>
              </a:rPr>
              <a:t>the </a:t>
            </a:r>
            <a:r>
              <a:rPr lang="en-US" sz="2000" dirty="0" smtClean="0">
                <a:solidFill>
                  <a:srgbClr val="FFCF37"/>
                </a:solidFill>
              </a:rPr>
              <a:t>FRWLP</a:t>
            </a:r>
            <a:r>
              <a:rPr lang="en-US" sz="2000" dirty="0" smtClean="0"/>
              <a:t>, </a:t>
            </a:r>
            <a:r>
              <a:rPr lang="en-US" sz="2000" dirty="0"/>
              <a:t>Project Area </a:t>
            </a:r>
            <a:r>
              <a:rPr lang="en-US" sz="2000" dirty="0" smtClean="0"/>
              <a:t>C, </a:t>
            </a:r>
            <a:r>
              <a:rPr lang="en-US" sz="2000" dirty="0"/>
              <a:t>Permit </a:t>
            </a:r>
            <a:r>
              <a:rPr lang="en-US" sz="2000" dirty="0" smtClean="0"/>
              <a:t>18793-1</a:t>
            </a:r>
          </a:p>
          <a:p>
            <a:pPr marL="341313" indent="-230188">
              <a:spcBef>
                <a:spcPts val="2400"/>
              </a:spcBef>
            </a:pPr>
            <a:r>
              <a:rPr lang="en-US" sz="2000" dirty="0" smtClean="0"/>
              <a:t>proposed LARP </a:t>
            </a:r>
            <a:r>
              <a:rPr lang="en-US" sz="2000" dirty="0" smtClean="0">
                <a:solidFill>
                  <a:srgbClr val="FFCF37"/>
                </a:solidFill>
              </a:rPr>
              <a:t>does not include any features that alter the 2013 </a:t>
            </a:r>
            <a:r>
              <a:rPr lang="en-US" sz="2000" dirty="0">
                <a:solidFill>
                  <a:srgbClr val="FFCF37"/>
                </a:solidFill>
              </a:rPr>
              <a:t>approved </a:t>
            </a:r>
            <a:r>
              <a:rPr lang="en-US" sz="2000" dirty="0" smtClean="0">
                <a:solidFill>
                  <a:srgbClr val="FFCF37"/>
                </a:solidFill>
              </a:rPr>
              <a:t>hydraulic analysis  </a:t>
            </a:r>
          </a:p>
          <a:p>
            <a:pPr marL="341313" indent="-230188">
              <a:spcBef>
                <a:spcPts val="2400"/>
              </a:spcBef>
            </a:pPr>
            <a:r>
              <a:rPr lang="en-US" sz="2000" dirty="0" smtClean="0"/>
              <a:t>therefore</a:t>
            </a:r>
            <a:r>
              <a:rPr lang="en-US" sz="2000" dirty="0"/>
              <a:t>, </a:t>
            </a:r>
            <a:r>
              <a:rPr lang="en-US" sz="2000" dirty="0" smtClean="0"/>
              <a:t> </a:t>
            </a:r>
            <a:r>
              <a:rPr lang="en-US" sz="2000" dirty="0"/>
              <a:t>staff has determined that </a:t>
            </a:r>
            <a:r>
              <a:rPr lang="en-US" sz="2000" dirty="0">
                <a:solidFill>
                  <a:srgbClr val="FFCF37"/>
                </a:solidFill>
              </a:rPr>
              <a:t>no further hydraulic analysis is </a:t>
            </a:r>
            <a:r>
              <a:rPr lang="en-US" sz="2000" dirty="0" smtClean="0">
                <a:solidFill>
                  <a:srgbClr val="FFCF37"/>
                </a:solidFill>
              </a:rPr>
              <a:t>needed</a:t>
            </a:r>
            <a:endParaRPr lang="en-US" sz="2000" dirty="0">
              <a:solidFill>
                <a:srgbClr val="FFCF3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600"/>
          </a:xfrm>
        </p:spPr>
        <p:txBody>
          <a:bodyPr numCol="1">
            <a:noAutofit/>
          </a:bodyPr>
          <a:lstStyle/>
          <a:p>
            <a:pPr marL="111125" lvl="0" indent="0">
              <a:spcBef>
                <a:spcPts val="700"/>
              </a:spcBef>
              <a:buNone/>
            </a:pPr>
            <a:r>
              <a:rPr lang="en-US" sz="2000" dirty="0">
                <a:solidFill>
                  <a:srgbClr val="FFFF00"/>
                </a:solidFill>
              </a:rPr>
              <a:t>Board staff has reviewed SBFCAs geotechnical information in support of the </a:t>
            </a:r>
            <a:r>
              <a:rPr lang="en-US" sz="2000" dirty="0" smtClean="0">
                <a:solidFill>
                  <a:srgbClr val="FFFF00"/>
                </a:solidFill>
              </a:rPr>
              <a:t>LARP, </a:t>
            </a:r>
            <a:r>
              <a:rPr lang="en-US" sz="2000" dirty="0">
                <a:solidFill>
                  <a:srgbClr val="FFFF00"/>
                </a:solidFill>
              </a:rPr>
              <a:t>and based on this review, has </a:t>
            </a:r>
            <a:r>
              <a:rPr lang="en-US" sz="2000" dirty="0" smtClean="0">
                <a:solidFill>
                  <a:srgbClr val="FFFF00"/>
                </a:solidFill>
              </a:rPr>
              <a:t>determined:</a:t>
            </a:r>
          </a:p>
          <a:p>
            <a:pPr marL="341313" lvl="0" indent="-230188">
              <a:spcBef>
                <a:spcPts val="18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proposed project is expected to </a:t>
            </a:r>
            <a:r>
              <a:rPr lang="en-US" sz="2000" dirty="0">
                <a:solidFill>
                  <a:srgbClr val="FFCF37"/>
                </a:solidFill>
              </a:rPr>
              <a:t>result in no adverse geotechnical impacts to the SRFCP or </a:t>
            </a:r>
            <a:r>
              <a:rPr lang="en-US" sz="2000" dirty="0" smtClean="0">
                <a:solidFill>
                  <a:srgbClr val="FFCF37"/>
                </a:solidFill>
              </a:rPr>
              <a:t>FRWL</a:t>
            </a:r>
            <a:r>
              <a:rPr lang="en-US" sz="2000" dirty="0" smtClean="0"/>
              <a:t>;  </a:t>
            </a:r>
          </a:p>
          <a:p>
            <a:pPr marL="341313" lvl="0" indent="-230188">
              <a:spcBef>
                <a:spcPts val="1800"/>
              </a:spcBef>
            </a:pPr>
            <a:r>
              <a:rPr lang="en-US" sz="2000" dirty="0" smtClean="0"/>
              <a:t>With </a:t>
            </a:r>
            <a:r>
              <a:rPr lang="en-US" sz="2000" dirty="0"/>
              <a:t>the exception of the requested variances, the proposed design complies with applicable Title 23 Standards and </a:t>
            </a:r>
            <a:r>
              <a:rPr lang="en-US" sz="2000" dirty="0">
                <a:solidFill>
                  <a:srgbClr val="FFCF37"/>
                </a:solidFill>
              </a:rPr>
              <a:t>would remediate levee seepage, slope stability, levee geometry, and encroachment deficiencies within the proposed project area</a:t>
            </a:r>
            <a:r>
              <a:rPr lang="en-US" sz="2000" dirty="0"/>
              <a:t>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GEOTECHNICAL SUMMARY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181600"/>
          </a:xfrm>
        </p:spPr>
        <p:txBody>
          <a:bodyPr>
            <a:noAutofit/>
          </a:bodyPr>
          <a:lstStyle/>
          <a:p>
            <a:pPr marL="111125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>SBFCA is requesting </a:t>
            </a:r>
            <a:r>
              <a:rPr lang="en-US" sz="2000" dirty="0" smtClean="0">
                <a:solidFill>
                  <a:srgbClr val="FFFF00"/>
                </a:solidFill>
              </a:rPr>
              <a:t>five variances </a:t>
            </a:r>
            <a:r>
              <a:rPr lang="en-US" sz="2000" dirty="0">
                <a:solidFill>
                  <a:srgbClr val="FFFF00"/>
                </a:solidFill>
              </a:rPr>
              <a:t>to Title </a:t>
            </a:r>
            <a:r>
              <a:rPr lang="en-US" sz="2000" dirty="0" smtClean="0">
                <a:solidFill>
                  <a:srgbClr val="FFFF00"/>
                </a:solidFill>
              </a:rPr>
              <a:t>23 Standards, pursuant </a:t>
            </a:r>
            <a:r>
              <a:rPr lang="en-US" sz="2000" dirty="0">
                <a:solidFill>
                  <a:srgbClr val="FFFF00"/>
                </a:solidFill>
              </a:rPr>
              <a:t>to § 11(a) and (b), as </a:t>
            </a:r>
            <a:r>
              <a:rPr lang="en-US" sz="2000" dirty="0" smtClean="0">
                <a:solidFill>
                  <a:srgbClr val="FFFF00"/>
                </a:solidFill>
              </a:rPr>
              <a:t>follows: 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(per Staff Report Section 7.5) </a:t>
            </a:r>
          </a:p>
          <a:p>
            <a:pPr marL="339725" indent="-228600">
              <a:spcBef>
                <a:spcPts val="1800"/>
              </a:spcBef>
            </a:pPr>
            <a:r>
              <a:rPr lang="en-US" sz="2000" i="1" dirty="0" smtClean="0"/>
              <a:t>§ 120(a)(9) – </a:t>
            </a:r>
            <a:r>
              <a:rPr lang="en-US" sz="2000" dirty="0" smtClean="0"/>
              <a:t>because inspection trench not needed due to continuous cutoff wall</a:t>
            </a:r>
          </a:p>
          <a:p>
            <a:pPr marL="339725" indent="-228600">
              <a:spcBef>
                <a:spcPts val="1800"/>
              </a:spcBef>
            </a:pPr>
            <a:r>
              <a:rPr lang="en-US" sz="2000" i="1" dirty="0"/>
              <a:t>§ 120(a</a:t>
            </a:r>
            <a:r>
              <a:rPr lang="en-US" sz="2000" i="1" dirty="0" smtClean="0"/>
              <a:t>)(13) </a:t>
            </a:r>
            <a:r>
              <a:rPr lang="en-US" sz="2000" dirty="0" smtClean="0"/>
              <a:t>– to allow appropriate performance tests and specifications for zoned levee material properties</a:t>
            </a:r>
            <a:endParaRPr lang="en-US" sz="2000" dirty="0"/>
          </a:p>
          <a:p>
            <a:pPr marL="339725" indent="-228600">
              <a:spcBef>
                <a:spcPts val="1800"/>
              </a:spcBef>
            </a:pPr>
            <a:r>
              <a:rPr lang="en-US" sz="2000" i="1" dirty="0"/>
              <a:t>§ 120(a</a:t>
            </a:r>
            <a:r>
              <a:rPr lang="en-US" sz="2000" i="1" dirty="0" smtClean="0"/>
              <a:t>)(18) </a:t>
            </a:r>
            <a:r>
              <a:rPr lang="en-US" sz="2000" i="1" dirty="0"/>
              <a:t>– </a:t>
            </a:r>
            <a:r>
              <a:rPr lang="en-US" sz="2000" dirty="0"/>
              <a:t>to allow eight inch lifts due to zoned levee material </a:t>
            </a:r>
            <a:r>
              <a:rPr lang="en-US" sz="2000" dirty="0" smtClean="0"/>
              <a:t>properties</a:t>
            </a:r>
            <a:endParaRPr lang="en-US" sz="2000" dirty="0"/>
          </a:p>
          <a:p>
            <a:pPr marL="339725" indent="-228600">
              <a:spcBef>
                <a:spcPts val="1800"/>
              </a:spcBef>
            </a:pPr>
            <a:r>
              <a:rPr lang="en-US" sz="2000" i="1" dirty="0"/>
              <a:t>§ </a:t>
            </a:r>
            <a:r>
              <a:rPr lang="en-US" sz="2000" i="1" dirty="0" smtClean="0"/>
              <a:t>123(d)(20) </a:t>
            </a:r>
            <a:r>
              <a:rPr lang="en-US" sz="2000" i="1" dirty="0"/>
              <a:t>– </a:t>
            </a:r>
            <a:r>
              <a:rPr lang="en-US" sz="2000" dirty="0" smtClean="0"/>
              <a:t>to allow use of Controlled Low Strength Material (CLSM) for backfill of pipes</a:t>
            </a:r>
            <a:endParaRPr lang="en-US" sz="2000" dirty="0"/>
          </a:p>
          <a:p>
            <a:pPr marL="339725" indent="-228600">
              <a:spcBef>
                <a:spcPts val="1800"/>
              </a:spcBef>
            </a:pPr>
            <a:r>
              <a:rPr lang="en-US" sz="2000" i="1" dirty="0"/>
              <a:t>§ </a:t>
            </a:r>
            <a:r>
              <a:rPr lang="en-US" sz="2000" i="1" dirty="0" smtClean="0"/>
              <a:t>130 (Figures 8.08 and 8.09) </a:t>
            </a:r>
            <a:r>
              <a:rPr lang="en-US" sz="2000" i="1" dirty="0"/>
              <a:t>– </a:t>
            </a:r>
            <a:r>
              <a:rPr lang="en-US" sz="2000" dirty="0" smtClean="0"/>
              <a:t>to allow maximum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grades of 14 percent for access ramp reconstruction</a:t>
            </a:r>
            <a:endParaRPr lang="en-US" sz="2000" dirty="0"/>
          </a:p>
          <a:p>
            <a:pPr marL="339725" indent="-228600">
              <a:spcBef>
                <a:spcPts val="200"/>
              </a:spcBef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65056" y="2209800"/>
            <a:ext cx="1219200" cy="304800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5056" y="2743200"/>
            <a:ext cx="1371600" cy="304800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5056" y="3581400"/>
            <a:ext cx="1371600" cy="30480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4114800"/>
            <a:ext cx="1379456" cy="3048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4953000"/>
            <a:ext cx="3132056" cy="304800"/>
          </a:xfrm>
          <a:prstGeom prst="rect">
            <a:avLst/>
          </a:prstGeom>
          <a:solidFill>
            <a:srgbClr val="A8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619750"/>
            <a:ext cx="7867650" cy="628650"/>
          </a:xfrm>
          <a:prstGeom prst="rect">
            <a:avLst/>
          </a:prstGeom>
          <a:noFill/>
          <a:ln w="63500">
            <a:solidFill>
              <a:srgbClr val="A80000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600200"/>
            <a:ext cx="8648700" cy="2428875"/>
          </a:xfrm>
          <a:prstGeom prst="rect">
            <a:avLst/>
          </a:prstGeom>
          <a:noFill/>
          <a:ln w="63500">
            <a:solidFill>
              <a:schemeClr val="bg1">
                <a:alpha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038600"/>
            <a:ext cx="8248650" cy="685800"/>
          </a:xfrm>
          <a:prstGeom prst="rect">
            <a:avLst/>
          </a:prstGeom>
          <a:noFill/>
          <a:ln w="63500">
            <a:solidFill>
              <a:srgbClr val="00B0F0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419475"/>
            <a:ext cx="8477250" cy="1838325"/>
          </a:xfrm>
          <a:prstGeom prst="rect">
            <a:avLst/>
          </a:prstGeom>
          <a:noFill/>
          <a:ln w="63500">
            <a:solidFill>
              <a:srgbClr val="0070C0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67000"/>
            <a:ext cx="8353425" cy="1266825"/>
          </a:xfrm>
          <a:prstGeom prst="rect">
            <a:avLst/>
          </a:prstGeom>
          <a:noFill/>
          <a:ln w="63500">
            <a:solidFill>
              <a:srgbClr val="7030A0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REQUESTED VARIANCES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5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1" grpId="0" uiExpand="1" build="p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12968</TotalTime>
  <Words>1134</Words>
  <Application>Microsoft Office PowerPoint</Application>
  <PresentationFormat>On-screen Show (4:3)</PresentationFormat>
  <Paragraphs>154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Sutter butte flood control agency (SBFCA) feather river west levee project (FRWLP)  Laurel Avenue Repair Project (LARP), Sutter County  June 24, 2016</vt:lpstr>
      <vt:lpstr>BOARD ACTION</vt:lpstr>
      <vt:lpstr>AUTHORITY OF THE BOARD</vt:lpstr>
      <vt:lpstr>PROJECT LOCATION</vt:lpstr>
      <vt:lpstr>COMMENTS &amp; ENDORSEMENTS</vt:lpstr>
      <vt:lpstr>PROJECT DETAILS</vt:lpstr>
      <vt:lpstr>HYDRAULIC SUMMARY</vt:lpstr>
      <vt:lpstr>GEOTECHNICAL SUMMARY</vt:lpstr>
      <vt:lpstr>REQUESTED VARIANCES</vt:lpstr>
      <vt:lpstr>CEQA / WATER CODE 8610.5</vt:lpstr>
      <vt:lpstr>STAFF RECOMMENDATION (1/2)</vt:lpstr>
      <vt:lpstr>STAFF RECOMMENDATION (2/2)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nmoricz</dc:creator>
  <cp:lastModifiedBy>Guest1</cp:lastModifiedBy>
  <cp:revision>1830</cp:revision>
  <cp:lastPrinted>2016-06-21T15:09:55Z</cp:lastPrinted>
  <dcterms:created xsi:type="dcterms:W3CDTF">2010-03-04T17:56:25Z</dcterms:created>
  <dcterms:modified xsi:type="dcterms:W3CDTF">2016-06-24T18:15:05Z</dcterms:modified>
</cp:coreProperties>
</file>