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5" r:id="rId3"/>
    <p:sldMasterId id="2147483667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6" r:id="rId7"/>
    <p:sldId id="259" r:id="rId8"/>
    <p:sldId id="267" r:id="rId9"/>
    <p:sldId id="263" r:id="rId10"/>
    <p:sldId id="262" r:id="rId11"/>
    <p:sldId id="260" r:id="rId12"/>
    <p:sldId id="26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1577" autoAdjust="0"/>
  </p:normalViewPr>
  <p:slideViewPr>
    <p:cSldViewPr snapToGrid="0">
      <p:cViewPr varScale="1">
        <p:scale>
          <a:sx n="119" d="100"/>
          <a:sy n="119" d="100"/>
        </p:scale>
        <p:origin x="227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FA8363-9000-4C30-B6E9-20756B9170AF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3B881F-9D71-4DA3-99B6-512381AF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67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F5840D-FD64-4F6B-A04A-0E4847474131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45CF46-6872-4BB1-8D1D-6EC7B26A0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39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CF46-6872-4BB1-8D1D-6EC7B26A05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4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to what we know as EC 1165-2-216</a:t>
            </a:r>
          </a:p>
          <a:p>
            <a:endParaRPr lang="en-US" dirty="0" smtClean="0"/>
          </a:p>
          <a:p>
            <a:r>
              <a:rPr lang="en-US" dirty="0" smtClean="0"/>
              <a:t>Should</a:t>
            </a:r>
            <a:r>
              <a:rPr lang="en-US" baseline="0" dirty="0" smtClean="0"/>
              <a:t> result in shorter schedules to get to a permit decision.  </a:t>
            </a:r>
          </a:p>
          <a:p>
            <a:r>
              <a:rPr lang="en-US" baseline="0" dirty="0" smtClean="0"/>
              <a:t>Of the projects that had to go to Headquarters, some will only have to go to Division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CF46-6872-4BB1-8D1D-6EC7B26A05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7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221(a)(4) of the flood control  ac</a:t>
            </a:r>
            <a:r>
              <a:rPr lang="en-US" baseline="0" dirty="0" smtClean="0"/>
              <a:t>t of 1970.</a:t>
            </a:r>
          </a:p>
          <a:p>
            <a:endParaRPr lang="en-US" dirty="0" smtClean="0"/>
          </a:p>
          <a:p>
            <a:r>
              <a:rPr lang="en-US" dirty="0" smtClean="0"/>
              <a:t>SAR is required for any project where potential hazards</a:t>
            </a:r>
            <a:r>
              <a:rPr lang="en-US" baseline="0" dirty="0" smtClean="0"/>
              <a:t> pose a significant threat to human life (public safety).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Been in place since the 408 policy was published, July 31,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CF46-6872-4BB1-8D1D-6EC7B26A05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2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221(a)(4) of the flood control  ac</a:t>
            </a:r>
            <a:r>
              <a:rPr lang="en-US" baseline="0" dirty="0" smtClean="0"/>
              <a:t>t of 1970.</a:t>
            </a:r>
          </a:p>
          <a:p>
            <a:endParaRPr lang="en-US" dirty="0" smtClean="0"/>
          </a:p>
          <a:p>
            <a:r>
              <a:rPr lang="en-US" dirty="0" smtClean="0"/>
              <a:t>SAR is required for any project where potential hazards</a:t>
            </a:r>
            <a:r>
              <a:rPr lang="en-US" baseline="0" dirty="0" smtClean="0"/>
              <a:t> pose a significant threat to human life (public safety).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9753-2A0B-44BD-A9BA-DC24FD429C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7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HQ USACE for</a:t>
            </a:r>
            <a:r>
              <a:rPr lang="en-US" baseline="0" dirty="0" smtClean="0"/>
              <a:t> scheduling purposes until we confirm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Projects</a:t>
            </a:r>
          </a:p>
          <a:p>
            <a:r>
              <a:rPr lang="en-US" baseline="0" dirty="0" smtClean="0"/>
              <a:t>North Sacramento Streams</a:t>
            </a:r>
          </a:p>
          <a:p>
            <a:r>
              <a:rPr lang="en-US" baseline="0" dirty="0" smtClean="0"/>
              <a:t>Sacramento River East Levee (Pocket)</a:t>
            </a:r>
          </a:p>
          <a:p>
            <a:r>
              <a:rPr lang="en-US" baseline="0" dirty="0" smtClean="0"/>
              <a:t>RD 17</a:t>
            </a:r>
          </a:p>
          <a:p>
            <a:r>
              <a:rPr lang="en-US" baseline="0" dirty="0" smtClean="0"/>
              <a:t>River Islands</a:t>
            </a:r>
          </a:p>
          <a:p>
            <a:r>
              <a:rPr lang="en-US" baseline="0" dirty="0" smtClean="0"/>
              <a:t>Lower Elkhorn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California </a:t>
            </a:r>
            <a:r>
              <a:rPr lang="en-US" baseline="0" dirty="0" err="1" smtClean="0"/>
              <a:t>Waterfix</a:t>
            </a:r>
            <a:endParaRPr lang="en-US" baseline="0" dirty="0" smtClean="0"/>
          </a:p>
          <a:p>
            <a:r>
              <a:rPr lang="en-US" baseline="0" dirty="0" smtClean="0"/>
              <a:t>Yolo Bypass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CF46-6872-4BB1-8D1D-6EC7B26A05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7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5029200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1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72D5-1763-43FC-8289-97FD1A3FE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3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1559-3A18-4471-8DBD-ACAE59E74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2E2E-6E75-43BD-930B-FF0A9F304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5029200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5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72D5-1763-43FC-8289-97FD1A3FE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1559-3A18-4471-8DBD-ACAE59E74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U:\Photos SPK\Briefing Photos\696636_33702532.jpg"/>
          <p:cNvPicPr>
            <a:picLocks noChangeAspect="1" noChangeArrowheads="1"/>
          </p:cNvPicPr>
          <p:nvPr/>
        </p:nvPicPr>
        <p:blipFill>
          <a:blip r:embed="rId3" cstate="print"/>
          <a:srcRect r="6436"/>
          <a:stretch>
            <a:fillRect/>
          </a:stretch>
        </p:blipFill>
        <p:spPr bwMode="auto">
          <a:xfrm>
            <a:off x="5105400" y="1600200"/>
            <a:ext cx="4038600" cy="2117726"/>
          </a:xfrm>
          <a:prstGeom prst="rect">
            <a:avLst/>
          </a:prstGeom>
          <a:noFill/>
        </p:spPr>
      </p:pic>
      <p:pic>
        <p:nvPicPr>
          <p:cNvPr id="6" name="Picture 6" descr="U:\Photos SPK\JFP\April 2014\14022192662_cf546f5b17_c.jpg"/>
          <p:cNvPicPr>
            <a:picLocks noChangeAspect="1" noChangeArrowheads="1"/>
          </p:cNvPicPr>
          <p:nvPr/>
        </p:nvPicPr>
        <p:blipFill>
          <a:blip r:embed="rId4" cstate="print"/>
          <a:srcRect t="11111"/>
          <a:stretch>
            <a:fillRect/>
          </a:stretch>
        </p:blipFill>
        <p:spPr bwMode="auto">
          <a:xfrm>
            <a:off x="3968153" y="3810000"/>
            <a:ext cx="5175849" cy="3048000"/>
          </a:xfrm>
          <a:prstGeom prst="rect">
            <a:avLst/>
          </a:prstGeom>
          <a:noFill/>
        </p:spPr>
      </p:pic>
      <p:grpSp>
        <p:nvGrpSpPr>
          <p:cNvPr id="1028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2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5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4" name="Picture 8" descr="USACE_logo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8" y="3282"/>
              <a:ext cx="816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5105400" y="3733800"/>
            <a:ext cx="40386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08127" y="6121403"/>
            <a:ext cx="3597275" cy="3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619" b="1" dirty="0"/>
              <a:t>US Army Corps of Engineers</a:t>
            </a:r>
          </a:p>
          <a:p>
            <a:pPr>
              <a:defRPr/>
            </a:pPr>
            <a:r>
              <a:rPr lang="en-US" sz="900" b="1" dirty="0"/>
              <a:t>BUILDING STRONG</a:t>
            </a:r>
            <a:r>
              <a:rPr lang="en-US" sz="788" b="1" baseline="-25000" dirty="0"/>
              <a:t>®</a:t>
            </a:r>
          </a:p>
        </p:txBody>
      </p:sp>
      <p:pic>
        <p:nvPicPr>
          <p:cNvPr id="1032" name="Picture 2" descr="X:\IM\VI\Logos\Branding\USARMY_3D_RGB_MD_P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181600"/>
            <a:ext cx="1066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4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88"/>
            </a:lvl1pPr>
          </a:lstStyle>
          <a:p>
            <a:pPr>
              <a:defRPr/>
            </a:pPr>
            <a:fld id="{D0039898-7CE0-4FD9-80A1-689901D0D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4177" y="5715004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2" y="6416677"/>
            <a:ext cx="2606675" cy="12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788" b="1" dirty="0"/>
              <a:t>BUILDING STRONG</a:t>
            </a:r>
            <a:r>
              <a:rPr lang="en-US" sz="788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 dirty="0"/>
          </a:p>
        </p:txBody>
      </p:sp>
      <p:pic>
        <p:nvPicPr>
          <p:cNvPr id="2056" name="Picture 2" descr="X:\IM\VI\Logos\Branding\USARMY_3D_RGB_MD_P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715004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6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7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2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0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1575">
          <a:solidFill>
            <a:schemeClr val="tx1"/>
          </a:solidFill>
          <a:latin typeface="+mn-lt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1125">
          <a:solidFill>
            <a:schemeClr val="tx1"/>
          </a:solidFill>
          <a:latin typeface="+mn-lt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1125">
          <a:solidFill>
            <a:schemeClr val="tx1"/>
          </a:solidFill>
          <a:latin typeface="+mn-lt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1125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1125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1125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3" descr="FloodFighter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0" y="15049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9" descr="FloodFighter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83071" y="3429001"/>
            <a:ext cx="526093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2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5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4" name="Picture 8" descr="USACE_logo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8" y="3282"/>
              <a:ext cx="816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5257800" y="3429000"/>
            <a:ext cx="38862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08127" y="6121403"/>
            <a:ext cx="3597275" cy="3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619" b="1" dirty="0"/>
              <a:t>US Army Corps of Engineers</a:t>
            </a:r>
          </a:p>
          <a:p>
            <a:pPr>
              <a:defRPr/>
            </a:pPr>
            <a:r>
              <a:rPr lang="en-US" sz="900" b="1" dirty="0"/>
              <a:t>BUILDING STRONG</a:t>
            </a:r>
            <a:r>
              <a:rPr lang="en-US" sz="788" b="1" baseline="-25000" dirty="0"/>
              <a:t>®</a:t>
            </a:r>
          </a:p>
        </p:txBody>
      </p:sp>
      <p:pic>
        <p:nvPicPr>
          <p:cNvPr id="1032" name="Picture 2" descr="X:\IM\VI\Logos\Branding\USARMY_3D_RGB_MD_P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181600"/>
            <a:ext cx="1066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81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025" b="1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88"/>
            </a:lvl1pPr>
          </a:lstStyle>
          <a:p>
            <a:pPr>
              <a:defRPr/>
            </a:pPr>
            <a:fld id="{D0039898-7CE0-4FD9-80A1-689901D0D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4177" y="5715004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2" y="6416677"/>
            <a:ext cx="2606675" cy="12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788" b="1" dirty="0"/>
              <a:t>BUILDING STRONG</a:t>
            </a:r>
            <a:r>
              <a:rPr lang="en-US" sz="788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 dirty="0"/>
          </a:p>
        </p:txBody>
      </p:sp>
      <p:pic>
        <p:nvPicPr>
          <p:cNvPr id="2056" name="Picture 2" descr="X:\IM\VI\Logos\Branding\USARMY_3D_RGB_MD_P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715004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516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7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2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0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1575">
          <a:solidFill>
            <a:schemeClr val="tx1"/>
          </a:solidFill>
          <a:latin typeface="+mn-lt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1125">
          <a:solidFill>
            <a:schemeClr val="tx1"/>
          </a:solidFill>
          <a:latin typeface="+mn-lt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1125">
          <a:solidFill>
            <a:schemeClr val="tx1"/>
          </a:solidFill>
          <a:latin typeface="+mn-lt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1125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1125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1125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408 </a:t>
            </a:r>
            <a:r>
              <a:rPr lang="en-US" sz="3200" dirty="0"/>
              <a:t>Program </a:t>
            </a:r>
            <a:r>
              <a:rPr lang="en-US" sz="3200" dirty="0" smtClean="0"/>
              <a:t>Policy Change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129" y="4202793"/>
            <a:ext cx="5029200" cy="1143000"/>
          </a:xfrm>
        </p:spPr>
        <p:txBody>
          <a:bodyPr/>
          <a:lstStyle/>
          <a:p>
            <a:pPr algn="l"/>
            <a:r>
              <a:rPr lang="en-US" dirty="0" smtClean="0"/>
              <a:t>Ryan Larson, P.E.</a:t>
            </a:r>
          </a:p>
          <a:p>
            <a:pPr algn="l"/>
            <a:r>
              <a:rPr lang="en-US" dirty="0" smtClean="0"/>
              <a:t>December 16,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Highlights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524" y="1084205"/>
            <a:ext cx="8398276" cy="4432979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New interim guidance issued on November 10, </a:t>
            </a:r>
            <a:r>
              <a:rPr lang="en-US" dirty="0" smtClean="0"/>
              <a:t>2016, </a:t>
            </a:r>
            <a:r>
              <a:rPr lang="en-US" dirty="0" smtClean="0"/>
              <a:t>revised the guidance on the decision level for Section 408 requests. </a:t>
            </a:r>
          </a:p>
          <a:p>
            <a:r>
              <a:rPr lang="en-US" dirty="0" smtClean="0"/>
              <a:t>The Director of Civil Works has delegated authority for Section 408 decisions to Division under specific conditions.</a:t>
            </a:r>
          </a:p>
          <a:p>
            <a:r>
              <a:rPr lang="en-US" dirty="0" smtClean="0"/>
              <a:t>Effective immediately and will </a:t>
            </a:r>
            <a:r>
              <a:rPr lang="en-US" dirty="0" smtClean="0"/>
              <a:t>be formally </a:t>
            </a:r>
            <a:r>
              <a:rPr lang="en-US" dirty="0" smtClean="0"/>
              <a:t>incorporated </a:t>
            </a:r>
            <a:r>
              <a:rPr lang="en-US" dirty="0" smtClean="0"/>
              <a:t>into the next</a:t>
            </a:r>
            <a:r>
              <a:rPr lang="en-US" dirty="0" smtClean="0"/>
              <a:t> 408 guidance update, a new Engineering Circular.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52E2E-6E75-43BD-930B-FF0A9F3046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Old Decision Level Criteria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524" y="1084205"/>
            <a:ext cx="8398276" cy="4432979"/>
          </a:xfrm>
        </p:spPr>
        <p:txBody>
          <a:bodyPr/>
          <a:lstStyle/>
          <a:p>
            <a:endParaRPr lang="en-US" sz="2000" dirty="0" smtClean="0"/>
          </a:p>
          <a:p>
            <a:pPr marL="0" indent="0">
              <a:buNone/>
            </a:pPr>
            <a:r>
              <a:rPr lang="en-US" sz="2200" dirty="0"/>
              <a:t>HQUSACE </a:t>
            </a:r>
            <a:r>
              <a:rPr lang="en-US" sz="2200" dirty="0" smtClean="0"/>
              <a:t>decision</a:t>
            </a:r>
            <a:r>
              <a:rPr lang="en-US" sz="2200" dirty="0" smtClean="0"/>
              <a:t> </a:t>
            </a:r>
            <a:r>
              <a:rPr lang="en-US" sz="2200" dirty="0"/>
              <a:t>is required if any of the following is needed: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Does the proposed alteration require a </a:t>
            </a:r>
            <a:r>
              <a:rPr lang="en-US" sz="1800" dirty="0" smtClean="0"/>
              <a:t>Safety Assurance Review?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Does the proposed alteration require an EIS, where USACE is the lead agency?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Does the proposed alteration change how the USACE project will meet its authorized purpose?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Does the proposed alteration preclude or negatively impact alternatives for a current USACE Study?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Is the </a:t>
            </a:r>
            <a:r>
              <a:rPr lang="en-US" sz="1800" dirty="0" smtClean="0"/>
              <a:t>Non-Federal Sponsor seeking potential credit?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Is the proposed alteration for installation of hydropower </a:t>
            </a:r>
            <a:r>
              <a:rPr lang="en-US" sz="1800" dirty="0" smtClean="0"/>
              <a:t>facilities?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Is there a desire for USACE to assume O&amp;M responsibilities of the proposed navigation alteration pursuant to Section 204(f) of WRDA 1986?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52E2E-6E75-43BD-930B-FF0A9F3046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8879"/>
              </p:ext>
            </p:extLst>
          </p:nvPr>
        </p:nvGraphicFramePr>
        <p:xfrm>
          <a:off x="285006" y="809028"/>
          <a:ext cx="4286994" cy="48641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6994"/>
              </a:tblGrid>
              <a:tr h="64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HQUSACE</a:t>
                      </a:r>
                      <a:r>
                        <a:rPr lang="en-US" sz="2400" baseline="0" dirty="0" smtClean="0"/>
                        <a:t> Decision Criteria</a:t>
                      </a:r>
                      <a:endParaRPr lang="en-US" sz="2400" dirty="0"/>
                    </a:p>
                  </a:txBody>
                  <a:tcPr anchor="ctr"/>
                </a:tc>
              </a:tr>
              <a:tr h="11201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Proposed alterations</a:t>
                      </a:r>
                      <a:r>
                        <a:rPr lang="en-US" sz="1800" baseline="0" dirty="0" smtClean="0"/>
                        <a:t> that preclude or negatively impact alternatives for a current General investigation or other USACE study.</a:t>
                      </a:r>
                      <a:endParaRPr lang="en-US" sz="1800" dirty="0"/>
                    </a:p>
                  </a:txBody>
                  <a:tcPr anchor="ctr"/>
                </a:tc>
              </a:tr>
              <a:tr h="119689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Proposed</a:t>
                      </a:r>
                      <a:r>
                        <a:rPr lang="en-US" sz="1800" baseline="0" dirty="0" smtClean="0"/>
                        <a:t> alterations that change how the USACE project will meet its authorized purpose. </a:t>
                      </a:r>
                      <a:endParaRPr lang="en-US" sz="1800" dirty="0"/>
                    </a:p>
                  </a:txBody>
                  <a:tcPr anchor="ctr"/>
                </a:tc>
              </a:tr>
              <a:tr h="57311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Proposed alterations for the installation of hydropower</a:t>
                      </a:r>
                      <a:r>
                        <a:rPr lang="en-US" sz="1800" baseline="0" dirty="0" smtClean="0"/>
                        <a:t> facilities.</a:t>
                      </a:r>
                      <a:endParaRPr lang="en-US" sz="1800" dirty="0"/>
                    </a:p>
                  </a:txBody>
                  <a:tcPr anchor="ctr"/>
                </a:tc>
              </a:tr>
              <a:tr h="112010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Proposed navigation alterations for which Federal assumption</a:t>
                      </a:r>
                      <a:r>
                        <a:rPr lang="en-US" sz="1800" baseline="0" dirty="0" smtClean="0"/>
                        <a:t> of operation and maintenance pursuant to Section 204(f) of WRDA 1986 is being sought. 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6703" y="5814984"/>
            <a:ext cx="650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*An Environmental Impact Study (EIS), in which USACE is the lead agency is no longer a decision level criteria. 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13747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5pPr>
            <a:lvl6pPr marL="2571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6pPr>
            <a:lvl7pPr marL="514350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7pPr>
            <a:lvl8pPr marL="77152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8pPr>
            <a:lvl9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 smtClean="0"/>
              <a:t>New Decision Level Criteria</a:t>
            </a:r>
            <a:endParaRPr lang="en-US" sz="4000" b="1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97144"/>
              </p:ext>
            </p:extLst>
          </p:nvPr>
        </p:nvGraphicFramePr>
        <p:xfrm>
          <a:off x="4572000" y="809028"/>
          <a:ext cx="4114800" cy="48372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</a:tblGrid>
              <a:tr h="6591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Division Decision Criteria</a:t>
                      </a:r>
                      <a:endParaRPr lang="en-US" sz="2400" dirty="0"/>
                    </a:p>
                  </a:txBody>
                  <a:tcPr anchor="ctr"/>
                </a:tc>
              </a:tr>
              <a:tr h="118485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Proposed alterations that require </a:t>
                      </a:r>
                      <a:r>
                        <a:rPr lang="en-US" sz="1800" dirty="0" smtClean="0"/>
                        <a:t>Independent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smtClean="0"/>
                        <a:t>External Peer Review (</a:t>
                      </a:r>
                      <a:r>
                        <a:rPr lang="en-US" sz="1800" baseline="0" dirty="0" smtClean="0"/>
                        <a:t>Safety Assurance Review).</a:t>
                      </a:r>
                      <a:endParaRPr lang="en-US" sz="1800" dirty="0"/>
                    </a:p>
                  </a:txBody>
                  <a:tcPr anchor="ctr"/>
                </a:tc>
              </a:tr>
              <a:tr h="119129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Proposed alteration for which the non-federal</a:t>
                      </a:r>
                      <a:r>
                        <a:rPr lang="en-US" sz="1800" baseline="0" dirty="0" smtClean="0"/>
                        <a:t> sponsor for a USACE project is seeking potential credit under Section 221.</a:t>
                      </a:r>
                      <a:endParaRPr lang="en-US" sz="1800" dirty="0"/>
                    </a:p>
                  </a:txBody>
                  <a:tcPr anchor="ctr"/>
                </a:tc>
              </a:tr>
              <a:tr h="643943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anchor="ctr"/>
                </a:tc>
              </a:tr>
              <a:tr h="1158016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00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New Decision Level Criteria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524" y="846138"/>
            <a:ext cx="8398276" cy="4432979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200" dirty="0"/>
              <a:t>HQUSACE </a:t>
            </a:r>
            <a:r>
              <a:rPr lang="en-US" sz="2200" dirty="0" smtClean="0"/>
              <a:t>decision</a:t>
            </a:r>
            <a:r>
              <a:rPr lang="en-US" sz="2200" dirty="0" smtClean="0"/>
              <a:t> </a:t>
            </a:r>
            <a:r>
              <a:rPr lang="en-US" sz="2200" dirty="0"/>
              <a:t>is required if any of the following is needed: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Does </a:t>
            </a:r>
            <a:r>
              <a:rPr lang="en-US" sz="1800" dirty="0"/>
              <a:t>the proposed alteration change how the USACE project will meet its authorized purpose?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Does the proposed alteration preclude or negatively impact alternatives for a current USACE Study?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Is </a:t>
            </a:r>
            <a:r>
              <a:rPr lang="en-US" sz="1800" dirty="0"/>
              <a:t>the proposed alteration for installation of hydropower facilities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Is there a desire for USACE to assume O&amp;M responsibilities of the proposed navigation alteration pursuant to Section 204(f) of WRDA 1986</a:t>
            </a:r>
            <a:r>
              <a:rPr lang="en-US" sz="18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  <a:p>
            <a:r>
              <a:rPr lang="en-US" sz="2200" dirty="0" smtClean="0"/>
              <a:t>Division decision </a:t>
            </a:r>
            <a:r>
              <a:rPr lang="en-US" sz="2200" dirty="0"/>
              <a:t>is required if any of the following is needed</a:t>
            </a:r>
            <a:r>
              <a:rPr lang="en-US" sz="22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Does the proposed alteration require a </a:t>
            </a:r>
            <a:r>
              <a:rPr lang="en-US" sz="1800" dirty="0" smtClean="0"/>
              <a:t>SAR?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Is the </a:t>
            </a:r>
            <a:r>
              <a:rPr lang="en-US" sz="1800" dirty="0" smtClean="0"/>
              <a:t>Non-Federal sponsor seeking potential 221 </a:t>
            </a:r>
            <a:r>
              <a:rPr lang="en-US" sz="1800" dirty="0"/>
              <a:t>credit?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52E2E-6E75-43BD-930B-FF0A9F3046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98179" y="5724756"/>
            <a:ext cx="674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*An Environmental Impact Study (EIS), in which USACE is the lead agency is no longer a decision level criteria. </a:t>
            </a:r>
          </a:p>
        </p:txBody>
      </p:sp>
    </p:spTree>
    <p:extLst>
      <p:ext uri="{BB962C8B-B14F-4D97-AF65-F5344CB8AC3E}">
        <p14:creationId xmlns:p14="http://schemas.microsoft.com/office/powerpoint/2010/main" val="212433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Next Steps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524" y="1084205"/>
            <a:ext cx="8398276" cy="4432979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District is </a:t>
            </a:r>
            <a:r>
              <a:rPr lang="en-US" dirty="0" smtClean="0"/>
              <a:t>evaluating all </a:t>
            </a:r>
            <a:r>
              <a:rPr lang="en-US" dirty="0" smtClean="0"/>
              <a:t>408 requests previously scheduled to go to HQUSACE with the </a:t>
            </a:r>
            <a:r>
              <a:rPr lang="en-US" dirty="0" smtClean="0"/>
              <a:t>interim policy guidelines. </a:t>
            </a:r>
          </a:p>
          <a:p>
            <a:r>
              <a:rPr lang="en-US" dirty="0" smtClean="0"/>
              <a:t>District will make </a:t>
            </a:r>
            <a:r>
              <a:rPr lang="en-US" dirty="0" smtClean="0"/>
              <a:t>a </a:t>
            </a:r>
            <a:r>
              <a:rPr lang="en-US" dirty="0" smtClean="0"/>
              <a:t>recommendation to Division and get confirmation of interpretation (late </a:t>
            </a:r>
            <a:r>
              <a:rPr lang="en-US" dirty="0" smtClean="0"/>
              <a:t>January 2017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Notify requesters of updated decision level</a:t>
            </a:r>
            <a:endParaRPr lang="en-US" dirty="0" smtClean="0"/>
          </a:p>
          <a:p>
            <a:r>
              <a:rPr lang="en-US" dirty="0" smtClean="0"/>
              <a:t>Decisions are based on current available </a:t>
            </a:r>
            <a:r>
              <a:rPr lang="en-US" dirty="0" smtClean="0"/>
              <a:t>information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52E2E-6E75-43BD-930B-FF0A9F3046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791559-3A18-4471-8DBD-ACAE59E74E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Elevating Decisions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524" y="1024268"/>
            <a:ext cx="8398276" cy="4432979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Division and District Commanders may consider elevating to the next decision level based on unique or special circumstances, such as:</a:t>
            </a:r>
          </a:p>
          <a:p>
            <a:pPr lvl="1"/>
            <a:r>
              <a:rPr lang="en-US" dirty="0" smtClean="0"/>
              <a:t>The nature of the Section 408 request is without precedent;</a:t>
            </a:r>
          </a:p>
          <a:p>
            <a:pPr lvl="1"/>
            <a:r>
              <a:rPr lang="en-US" dirty="0" smtClean="0"/>
              <a:t>The review of the Section 408 request may require variation from regional or national policy;</a:t>
            </a:r>
          </a:p>
          <a:p>
            <a:pPr lvl="1"/>
            <a:r>
              <a:rPr lang="en-US" dirty="0" smtClean="0"/>
              <a:t>A proposed alteration of a USACE project crosses more than one district’s or division’s area of responsibility.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52E2E-6E75-43BD-930B-FF0A9F3046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807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Categorical Permission</a:t>
            </a:r>
            <a:endParaRPr lang="en-US" sz="4000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6839097"/>
              </p:ext>
            </p:extLst>
          </p:nvPr>
        </p:nvGraphicFramePr>
        <p:xfrm>
          <a:off x="288924" y="850980"/>
          <a:ext cx="8397876" cy="475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3752"/>
                <a:gridCol w="2995448"/>
                <a:gridCol w="3988676"/>
              </a:tblGrid>
              <a:tr h="8212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Pipes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O&amp;M</a:t>
                      </a:r>
                      <a:r>
                        <a:rPr lang="en-US" sz="2400" baseline="0" dirty="0" smtClean="0"/>
                        <a:t> Activities </a:t>
                      </a:r>
                      <a:r>
                        <a:rPr lang="en-US" sz="2400" baseline="0" dirty="0" smtClean="0"/>
                        <a:t>and </a:t>
                      </a:r>
                      <a:r>
                        <a:rPr lang="en-US" sz="2400" baseline="0" dirty="0" smtClean="0"/>
                        <a:t>common 408 requests</a:t>
                      </a:r>
                      <a:endParaRPr lang="en-US" sz="2400" dirty="0"/>
                    </a:p>
                  </a:txBody>
                  <a:tcPr/>
                </a:tc>
              </a:tr>
              <a:tr h="13078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NEPA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DWR</a:t>
                      </a:r>
                      <a:r>
                        <a:rPr lang="en-US" sz="2000" baseline="0" dirty="0" smtClean="0"/>
                        <a:t> assembling </a:t>
                      </a:r>
                      <a:r>
                        <a:rPr lang="en-US" sz="2000" dirty="0" smtClean="0"/>
                        <a:t>Programmatic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Environmental Assessment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10037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ESA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DWR</a:t>
                      </a:r>
                      <a:r>
                        <a:rPr lang="en-US" sz="2000" baseline="0" dirty="0" smtClean="0"/>
                        <a:t> assembling Program Biological Assessment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Awaiting Programmatic </a:t>
                      </a:r>
                      <a:r>
                        <a:rPr lang="en-US" sz="2000" dirty="0" smtClean="0"/>
                        <a:t>Biological </a:t>
                      </a:r>
                      <a:r>
                        <a:rPr lang="en-US" sz="2000" dirty="0" smtClean="0"/>
                        <a:t>Assessment 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6120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NHPA</a:t>
                      </a:r>
                      <a:r>
                        <a:rPr lang="en-US" sz="2000" baseline="0" dirty="0" smtClean="0"/>
                        <a:t> 106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DWR assembling documentation</a:t>
                      </a:r>
                      <a:r>
                        <a:rPr lang="en-US" sz="2000" baseline="0" dirty="0" smtClean="0"/>
                        <a:t> to begin </a:t>
                      </a:r>
                      <a:r>
                        <a:rPr lang="en-US" sz="2000" dirty="0" smtClean="0"/>
                        <a:t>consultation </a:t>
                      </a:r>
                      <a:r>
                        <a:rPr lang="en-US" sz="2000" dirty="0" smtClean="0"/>
                        <a:t>for Programmatic Agreement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52E2E-6E75-43BD-930B-FF0A9F3046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2520</TotalTime>
  <Words>764</Words>
  <Application>Microsoft Office PowerPoint</Application>
  <PresentationFormat>On-screen Show (4:3)</PresentationFormat>
  <Paragraphs>97</Paragraphs>
  <Slides>9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Wingdings</vt:lpstr>
      <vt:lpstr>Wingdings 3</vt:lpstr>
      <vt:lpstr>Theme2</vt:lpstr>
      <vt:lpstr>Custom Design</vt:lpstr>
      <vt:lpstr>Theme3</vt:lpstr>
      <vt:lpstr>1_Custom Design</vt:lpstr>
      <vt:lpstr>408 Program Policy Change</vt:lpstr>
      <vt:lpstr>Highlights</vt:lpstr>
      <vt:lpstr>Old Decision Level Criteria</vt:lpstr>
      <vt:lpstr>PowerPoint Presentation</vt:lpstr>
      <vt:lpstr>New Decision Level Criteria</vt:lpstr>
      <vt:lpstr>Next Steps</vt:lpstr>
      <vt:lpstr>PowerPoint Presentation</vt:lpstr>
      <vt:lpstr>Elevating Decisions</vt:lpstr>
      <vt:lpstr>Categorical Permission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Peterson</dc:creator>
  <cp:lastModifiedBy>Ryan Larson</cp:lastModifiedBy>
  <cp:revision>77</cp:revision>
  <cp:lastPrinted>2016-12-14T19:41:21Z</cp:lastPrinted>
  <dcterms:created xsi:type="dcterms:W3CDTF">2016-08-01T17:24:03Z</dcterms:created>
  <dcterms:modified xsi:type="dcterms:W3CDTF">2016-12-16T05:57:06Z</dcterms:modified>
</cp:coreProperties>
</file>