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6" r:id="rId3"/>
    <p:sldId id="266" r:id="rId4"/>
    <p:sldId id="297" r:id="rId5"/>
    <p:sldId id="301" r:id="rId6"/>
    <p:sldId id="302" r:id="rId7"/>
    <p:sldId id="288" r:id="rId8"/>
    <p:sldId id="293" r:id="rId9"/>
    <p:sldId id="304" r:id="rId10"/>
    <p:sldId id="299" r:id="rId11"/>
    <p:sldId id="258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gan, Alicia" initials="EA" lastIdx="10" clrIdx="0">
    <p:extLst>
      <p:ext uri="{19B8F6BF-5375-455C-9EA6-DF929625EA0E}">
        <p15:presenceInfo xmlns:p15="http://schemas.microsoft.com/office/powerpoint/2012/main" userId="S-1-5-21-1614895754-776561741-682003330-172438" providerId="AD"/>
      </p:ext>
    </p:extLst>
  </p:cmAuthor>
  <p:cmAuthor id="2" name="Honaker, Lindsay" initials="HL" lastIdx="5" clrIdx="1">
    <p:extLst>
      <p:ext uri="{19B8F6BF-5375-455C-9EA6-DF929625EA0E}">
        <p15:presenceInfo xmlns:p15="http://schemas.microsoft.com/office/powerpoint/2012/main" userId="S-1-5-21-1614895754-776561741-682003330-286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798"/>
    <a:srgbClr val="CCC092"/>
    <a:srgbClr val="E1B422"/>
    <a:srgbClr val="D1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405" autoAdjust="0"/>
  </p:normalViewPr>
  <p:slideViewPr>
    <p:cSldViewPr snapToGrid="0">
      <p:cViewPr varScale="1">
        <p:scale>
          <a:sx n="76" d="100"/>
          <a:sy n="76" d="100"/>
        </p:scale>
        <p:origin x="20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C0AD7D-493F-47F8-AE2D-648ADC01C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E0AE6-1540-46CC-99E3-F1FEFDA4B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B5D98DF-8DE2-4BC9-98AD-9D645698072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339DC-6C8E-4D6D-9046-A53931DA32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6B061-88A4-4E5E-A964-469CEA66E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4AE9D64-0457-4EB7-BA5B-09CAD4B39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6198C50-27C2-439E-808A-745DE539DDEB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B4DA058-E0D3-4FF6-B502-75469E8A5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9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0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6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3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0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5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3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A058-E0D3-4FF6-B502-75469E8A59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2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R Intr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1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33EB-F90A-4BF5-BC15-2E7BEA0135C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8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78E4-47AA-4A7C-96AF-306AC681F63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C12-FE70-49AD-B3A7-99C8D940895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518B-D850-40A4-B96A-2A6B911C9A8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6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214A-195D-4CA7-9B3D-BFF39CEACE4D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9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7A79-F90B-4D56-863A-20D8A6DDB0B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64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0E1E-FEFF-4688-8BD3-FC23E6C2585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9E8C-CA09-497E-914D-3A39347CEC3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WR 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0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201"/>
            <a:ext cx="7886700" cy="398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D1BA-72A1-467A-BA9A-C5BC31D2361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059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8733"/>
            <a:ext cx="3886200" cy="39962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8733"/>
            <a:ext cx="3886200" cy="399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41-D8E1-414D-8361-AF1ABF8D87A7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16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1351-ECC1-412C-A4BA-D3541A5E4AA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ABF-34D1-45B9-AD42-08D5B2EBCA9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6832-4DB1-4DC9-896F-2FEB30B58AA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82A-3A5C-45FA-B198-F822AFA2F93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4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1CFE-997B-4F4C-AC0C-8050269A7E4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B9B4-620D-4FAE-A6C4-EDD1EDD5D10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885B-56BD-4ADE-BFEB-8C818777C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4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ca.gov/floodmgmt/repai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eveerepair@water.ca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627"/>
            <a:ext cx="7772400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Flood Management Activities December 2017</a:t>
            </a:r>
            <a:br>
              <a:rPr lang="en-US" dirty="0"/>
            </a:b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Central Valley Flood Protection Board Meeting </a:t>
            </a:r>
            <a:b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Sacramento City Hall Building</a:t>
            </a:r>
            <a:b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December 15, 2017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Presented By:</a:t>
            </a:r>
          </a:p>
          <a:p>
            <a:pPr indent="-228600" algn="l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Jeremy Arrich</a:t>
            </a:r>
          </a:p>
          <a:p>
            <a:pPr indent="-228600" algn="l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Acting Chief, Division of Flood Management </a:t>
            </a:r>
          </a:p>
          <a:p>
            <a:pPr indent="-228600" algn="l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California Department of Resources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607" y="0"/>
            <a:ext cx="8245527" cy="1325563"/>
          </a:xfrm>
        </p:spPr>
        <p:txBody>
          <a:bodyPr>
            <a:normAutofit/>
          </a:bodyPr>
          <a:lstStyle/>
          <a:p>
            <a:r>
              <a:rPr lang="en-US" dirty="0"/>
              <a:t>2017 Accomplishments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3CFDF-42F2-4A5B-B04B-080932ED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1" y="1173843"/>
            <a:ext cx="3250177" cy="2055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F8B253-FD14-485C-960F-76BBFF866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1" y="3524903"/>
            <a:ext cx="3301351" cy="22036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B85D13-94A9-47A3-BB8E-9D9E25AB3BBF}"/>
              </a:ext>
            </a:extLst>
          </p:cNvPr>
          <p:cNvSpPr txBox="1"/>
          <p:nvPr/>
        </p:nvSpPr>
        <p:spPr>
          <a:xfrm>
            <a:off x="4667803" y="3224779"/>
            <a:ext cx="3326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Folsom Dam Auxiliary Spillway Completion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4B6A7F-30DE-4CE5-B97A-1AE103FCA8BE}"/>
              </a:ext>
            </a:extLst>
          </p:cNvPr>
          <p:cNvSpPr txBox="1"/>
          <p:nvPr/>
        </p:nvSpPr>
        <p:spPr>
          <a:xfrm>
            <a:off x="4680707" y="5728555"/>
            <a:ext cx="2263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Emergency Response Efforts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C19922-B4B5-452D-9E9C-0E600641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34" y="1173843"/>
            <a:ext cx="3182868" cy="41274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990E7B-ABF6-450B-B59C-A92400825363}"/>
              </a:ext>
            </a:extLst>
          </p:cNvPr>
          <p:cNvSpPr txBox="1"/>
          <p:nvPr/>
        </p:nvSpPr>
        <p:spPr>
          <a:xfrm>
            <a:off x="1210519" y="5317386"/>
            <a:ext cx="2381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2017 CVFPP Update Adoption </a:t>
            </a:r>
          </a:p>
        </p:txBody>
      </p:sp>
    </p:spTree>
    <p:extLst>
      <p:ext uri="{BB962C8B-B14F-4D97-AF65-F5344CB8AC3E}">
        <p14:creationId xmlns:p14="http://schemas.microsoft.com/office/powerpoint/2010/main" val="29246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76512"/>
            <a:ext cx="7886700" cy="2162175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Jeremy Arrich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Acting Chief, Division of Flood Management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California Department of Water Resources</a:t>
            </a: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December 15, 2017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5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22F4-87CE-4005-AC3E-13D8F2DA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2017 Storm Damage Emergency Rehabilitation Update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57FB03-FC67-4308-97FD-0B3F8DF9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37" y="1458469"/>
            <a:ext cx="7700913" cy="38256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Of the 15 USACE Sites to be Repaired in 2017</a:t>
            </a:r>
            <a:endParaRPr lang="en-US" b="1" dirty="0"/>
          </a:p>
          <a:p>
            <a:pPr lvl="1"/>
            <a:r>
              <a:rPr lang="en-US" dirty="0"/>
              <a:t>15 have </a:t>
            </a:r>
            <a:r>
              <a:rPr lang="en-US" b="1" dirty="0"/>
              <a:t>completed</a:t>
            </a:r>
            <a:r>
              <a:rPr lang="en-US" dirty="0"/>
              <a:t> </a:t>
            </a:r>
            <a:r>
              <a:rPr lang="en-US" b="1" dirty="0"/>
              <a:t>construction  </a:t>
            </a:r>
          </a:p>
          <a:p>
            <a:pPr lvl="1"/>
            <a:r>
              <a:rPr lang="en-US" dirty="0"/>
              <a:t>0 are </a:t>
            </a:r>
            <a:r>
              <a:rPr lang="en-US" b="1" dirty="0"/>
              <a:t>under</a:t>
            </a:r>
            <a:r>
              <a:rPr lang="en-US" dirty="0"/>
              <a:t> </a:t>
            </a:r>
            <a:r>
              <a:rPr lang="en-US" b="1" dirty="0"/>
              <a:t>construction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 the 30 DWR Critical Sites to be Repaired in 2017 (including SBFCA) </a:t>
            </a:r>
            <a:endParaRPr lang="en-US" b="1" dirty="0"/>
          </a:p>
          <a:p>
            <a:pPr lvl="1"/>
            <a:r>
              <a:rPr lang="en-US" dirty="0"/>
              <a:t>30 have </a:t>
            </a:r>
            <a:r>
              <a:rPr lang="en-US" b="1" dirty="0"/>
              <a:t>completed</a:t>
            </a:r>
            <a:r>
              <a:rPr lang="en-US" dirty="0"/>
              <a:t> </a:t>
            </a:r>
            <a:r>
              <a:rPr lang="en-US" b="1" dirty="0"/>
              <a:t>construction  </a:t>
            </a:r>
          </a:p>
          <a:p>
            <a:pPr lvl="1"/>
            <a:r>
              <a:rPr lang="en-US" dirty="0"/>
              <a:t>0 are </a:t>
            </a:r>
            <a:r>
              <a:rPr lang="en-US" b="1" dirty="0"/>
              <a:t>under</a:t>
            </a:r>
            <a:r>
              <a:rPr lang="en-US" dirty="0"/>
              <a:t> </a:t>
            </a:r>
            <a:r>
              <a:rPr lang="en-US" b="1" dirty="0"/>
              <a:t>construction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 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36F9D-A967-44EE-B5EC-068C369C4FF5}"/>
              </a:ext>
            </a:extLst>
          </p:cNvPr>
          <p:cNvSpPr txBox="1">
            <a:spLocks/>
          </p:cNvSpPr>
          <p:nvPr/>
        </p:nvSpPr>
        <p:spPr>
          <a:xfrm>
            <a:off x="628649" y="3716530"/>
            <a:ext cx="7456539" cy="314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i="1" dirty="0"/>
              <a:t> 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38111D-FCB2-4D1D-9FB3-591E32F6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01178"/>
              </p:ext>
            </p:extLst>
          </p:nvPr>
        </p:nvGraphicFramePr>
        <p:xfrm>
          <a:off x="457200" y="552893"/>
          <a:ext cx="8261503" cy="462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5894">
                  <a:extLst>
                    <a:ext uri="{9D8B030D-6E8A-4147-A177-3AD203B41FA5}">
                      <a16:colId xmlns:a16="http://schemas.microsoft.com/office/drawing/2014/main" val="430725737"/>
                    </a:ext>
                  </a:extLst>
                </a:gridCol>
                <a:gridCol w="1731189">
                  <a:extLst>
                    <a:ext uri="{9D8B030D-6E8A-4147-A177-3AD203B41FA5}">
                      <a16:colId xmlns:a16="http://schemas.microsoft.com/office/drawing/2014/main" val="2126493483"/>
                    </a:ext>
                  </a:extLst>
                </a:gridCol>
                <a:gridCol w="2054420">
                  <a:extLst>
                    <a:ext uri="{9D8B030D-6E8A-4147-A177-3AD203B41FA5}">
                      <a16:colId xmlns:a16="http://schemas.microsoft.com/office/drawing/2014/main" val="1422648908"/>
                    </a:ext>
                  </a:extLst>
                </a:gridCol>
              </a:tblGrid>
              <a:tr h="48593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Summary of USACE PL 84-99 Sites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39280"/>
                  </a:ext>
                </a:extLst>
              </a:tr>
              <a:tr h="584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Sacramento Area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San Joaquin, Delta and Other Areas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/>
                </a:tc>
                <a:extLst>
                  <a:ext uri="{0D108BD9-81ED-4DB2-BD59-A6C34878D82A}">
                    <a16:rowId xmlns:a16="http://schemas.microsoft.com/office/drawing/2014/main" val="2914549960"/>
                  </a:ext>
                </a:extLst>
              </a:tr>
              <a:tr h="55219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Total Number of USACE PL 84-99 Sites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10506"/>
                  </a:ext>
                </a:extLst>
              </a:tr>
              <a:tr h="1018670"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Priority 1, 2, 3 or 4 USACE PL 84-99 Sites </a:t>
                      </a:r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(15  Sac  Basin sites to</a:t>
                      </a:r>
                      <a:r>
                        <a:rPr lang="en-US" sz="1800" i="1" baseline="0" dirty="0">
                          <a:effectLst/>
                          <a:latin typeface="+mn-lt"/>
                        </a:rPr>
                        <a:t> be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repaired</a:t>
                      </a:r>
                      <a:r>
                        <a:rPr lang="en-US" sz="1800" i="1" baseline="0" dirty="0">
                          <a:effectLst/>
                          <a:latin typeface="+mn-lt"/>
                        </a:rPr>
                        <a:t> in 2017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7524" marR="575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0974"/>
                  </a:ext>
                </a:extLst>
              </a:tr>
              <a:tr h="847854">
                <a:tc>
                  <a:txBody>
                    <a:bodyPr/>
                    <a:lstStyle/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Action USACE PL 84-99 Sites </a:t>
                      </a:r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 SBFCA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Sites Considered DWR Critical)</a:t>
                      </a:r>
                    </a:p>
                  </a:txBody>
                  <a:tcPr marL="57524" marR="575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0670"/>
                  </a:ext>
                </a:extLst>
              </a:tr>
              <a:tr h="1136130">
                <a:tc>
                  <a:txBody>
                    <a:bodyPr/>
                    <a:lstStyle/>
                    <a:p>
                      <a:pPr marL="2743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Ineligible USACE PL 84-99 Sites </a:t>
                      </a:r>
                    </a:p>
                    <a:p>
                      <a:pPr marL="27432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Sac Basin Sites 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DWR Critical)</a:t>
                      </a:r>
                      <a:endParaRPr lang="en-US" sz="18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4" marR="5752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4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3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BAEF6-38AF-4335-B087-F6F62657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8" y="309855"/>
            <a:ext cx="7964442" cy="51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22F4-87CE-4005-AC3E-13D8F2DA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Contingency Planning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D32D4F-C010-40FE-AC11-3E74D19E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9497"/>
            <a:ext cx="7886700" cy="398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For Sites Not Being Repaired in 2017: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DWR working with LMAs to develop robust contingency plans for all DWR critical and serious sites, and all USACE sites. </a:t>
            </a:r>
          </a:p>
          <a:p>
            <a:pPr lvl="1"/>
            <a:r>
              <a:rPr lang="en-US" dirty="0"/>
              <a:t>For areas of concern, LMAs develop their own plans as part of normal flood planning processes</a:t>
            </a:r>
          </a:p>
          <a:p>
            <a:pPr lvl="1"/>
            <a:endParaRPr lang="en-US" dirty="0"/>
          </a:p>
          <a:p>
            <a:r>
              <a:rPr lang="en-US" dirty="0"/>
              <a:t>Draft Final Contingency Plans completed Nov 17</a:t>
            </a:r>
          </a:p>
          <a:p>
            <a:pPr lvl="1"/>
            <a:r>
              <a:rPr lang="en-US" dirty="0"/>
              <a:t>Process will continue to be ongoing as new sites are identified and/or conditions of known sites change</a:t>
            </a:r>
          </a:p>
          <a:p>
            <a:endParaRPr lang="en-US" dirty="0"/>
          </a:p>
          <a:p>
            <a:r>
              <a:rPr lang="en-US" dirty="0"/>
              <a:t>Plans have been uploaded to FERRIX</a:t>
            </a:r>
          </a:p>
        </p:txBody>
      </p:sp>
    </p:spTree>
    <p:extLst>
      <p:ext uri="{BB962C8B-B14F-4D97-AF65-F5344CB8AC3E}">
        <p14:creationId xmlns:p14="http://schemas.microsoft.com/office/powerpoint/2010/main" val="322582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22F4-87CE-4005-AC3E-13D8F2DA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D6C765-E680-48E0-8E0E-0C4D4188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0163"/>
            <a:ext cx="7886700" cy="3987800"/>
          </a:xfrm>
        </p:spPr>
        <p:txBody>
          <a:bodyPr>
            <a:normAutofit/>
          </a:bodyPr>
          <a:lstStyle/>
          <a:p>
            <a:r>
              <a:rPr lang="en-US" sz="1900" dirty="0"/>
              <a:t>Website</a:t>
            </a:r>
          </a:p>
          <a:p>
            <a:pPr lvl="1"/>
            <a:r>
              <a:rPr lang="en-US" sz="1900" dirty="0">
                <a:hlinkClick r:id="rId3"/>
              </a:rPr>
              <a:t>http://water.ca.gov/floodmgmt/repair/</a:t>
            </a:r>
            <a:endParaRPr lang="en-US" sz="1900" dirty="0"/>
          </a:p>
          <a:p>
            <a:pPr lvl="1"/>
            <a:r>
              <a:rPr lang="en-US" sz="1900" dirty="0"/>
              <a:t>2017 Storm Damage Emergency Rehabilitation Program Summary</a:t>
            </a:r>
          </a:p>
          <a:p>
            <a:pPr lvl="2"/>
            <a:r>
              <a:rPr lang="en-US" sz="1900" dirty="0"/>
              <a:t>Updated Weekly</a:t>
            </a:r>
          </a:p>
          <a:p>
            <a:pPr lvl="1"/>
            <a:endParaRPr lang="en-US" sz="1900" dirty="0"/>
          </a:p>
          <a:p>
            <a:r>
              <a:rPr lang="en-US" sz="1900" dirty="0"/>
              <a:t>Contact Us</a:t>
            </a:r>
          </a:p>
          <a:p>
            <a:pPr lvl="1"/>
            <a:r>
              <a:rPr lang="en-US" sz="1900" dirty="0">
                <a:hlinkClick r:id="rId4"/>
              </a:rPr>
              <a:t>leveerepair@water.ca.gov</a:t>
            </a:r>
            <a:endParaRPr lang="en-US" sz="1900" dirty="0"/>
          </a:p>
          <a:p>
            <a:pPr lvl="1"/>
            <a:r>
              <a:rPr lang="en-US" sz="1900" dirty="0"/>
              <a:t>(916) 838-5509</a:t>
            </a:r>
          </a:p>
          <a:p>
            <a:pPr marL="816402" lvl="1" indent="0">
              <a:buNone/>
            </a:pPr>
            <a:r>
              <a:rPr lang="en-US" sz="29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4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22F4-87CE-4005-AC3E-13D8F2D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973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Delta Emergency Response Aerial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677C-3671-4111-A889-5550075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A18A3-9DE3-4727-A724-9682813C6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0" y="751883"/>
            <a:ext cx="5139434" cy="218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4CEE5-CC9F-4281-AA75-EFF538CFE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94" y="3826898"/>
            <a:ext cx="3600926" cy="2310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85AD0-0A2C-493D-843D-FE2937A8C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r="19154" b="923"/>
          <a:stretch/>
        </p:blipFill>
        <p:spPr>
          <a:xfrm>
            <a:off x="5716754" y="1000321"/>
            <a:ext cx="2858606" cy="2529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6E720-4351-4ACA-A856-B14B24DC3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4" y="3207086"/>
            <a:ext cx="4830653" cy="32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565" y="68542"/>
            <a:ext cx="4356307" cy="1325563"/>
          </a:xfrm>
        </p:spPr>
        <p:txBody>
          <a:bodyPr>
            <a:normAutofit/>
          </a:bodyPr>
          <a:lstStyle/>
          <a:p>
            <a:r>
              <a:rPr lang="en-US" dirty="0"/>
              <a:t>Delta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5" y="1187119"/>
            <a:ext cx="4200222" cy="42780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Weekly meetings between DWR the DSC and CVFPB to coordinate planning activities related to Delta levees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Objective: to ensure consistency between the CVFPP, Delta Plan, and DWR levee investments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Shared definitions of Operations, Maintenance, Repair, Rehabilitation, and Replacement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Understanding various cost shares and ability to pay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Addressing investment priorities via competitive local assistance programs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interagency working group is also sharing information on correspondence and pending legislation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435D1-61E8-47D0-9125-5098581F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57" y="0"/>
            <a:ext cx="4159044" cy="6592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43AF5-ED1E-466E-8A0A-95E42888F2E7}"/>
              </a:ext>
            </a:extLst>
          </p:cNvPr>
          <p:cNvSpPr txBox="1"/>
          <p:nvPr/>
        </p:nvSpPr>
        <p:spPr>
          <a:xfrm>
            <a:off x="205521" y="6581001"/>
            <a:ext cx="8686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Image Source: A Delta Renewed, A Guide to Science-Based Ecological Restoration.  San Francisco Estuary Institute Aquatic 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402908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B169-61F9-4974-ACD0-2FEFE7CE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Flood Insurance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F95D-AB36-4D8D-AD6B-3E90D9EC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72153"/>
            <a:ext cx="4562782" cy="398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Reauthorized until Dec. 22</a:t>
            </a:r>
          </a:p>
          <a:p>
            <a:r>
              <a:rPr lang="en-US" dirty="0"/>
              <a:t>On November 14, the House passed HR 2874, “the 21st Century Flood Reform Act” </a:t>
            </a:r>
          </a:p>
          <a:p>
            <a:r>
              <a:rPr lang="en-US" dirty="0"/>
              <a:t>10 competing House and Senate bills</a:t>
            </a:r>
          </a:p>
          <a:p>
            <a:r>
              <a:rPr lang="en-US" dirty="0"/>
              <a:t>DWR has reviewed the competing bills and is tracking the progress of potential bill consolidation in conference committee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D9D5D-9891-40CE-8C79-63784716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D2FB1-FC39-447D-904D-8719B9A5B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0" t="-1" r="19161" b="-1394"/>
          <a:stretch/>
        </p:blipFill>
        <p:spPr>
          <a:xfrm>
            <a:off x="1099058" y="1690045"/>
            <a:ext cx="3472942" cy="37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4868</TotalTime>
  <Words>476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Division of Flood Management Activities December 2017 Central Valley Flood Protection Board Meeting   Sacramento City Hall Building December 15, 2017 </vt:lpstr>
      <vt:lpstr>2017 Storm Damage Emergency Rehabilitation Update </vt:lpstr>
      <vt:lpstr>PowerPoint Presentation</vt:lpstr>
      <vt:lpstr>PowerPoint Presentation</vt:lpstr>
      <vt:lpstr>Contingency Planning </vt:lpstr>
      <vt:lpstr>Questions</vt:lpstr>
      <vt:lpstr>Delta Emergency Response Aerial Exercise</vt:lpstr>
      <vt:lpstr>Delta Coordination</vt:lpstr>
      <vt:lpstr>National Flood Insurance Program</vt:lpstr>
      <vt:lpstr>2017 Accomplishments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Mierzwa</dc:creator>
  <cp:lastModifiedBy>Farley, Stuart (Greg)@DWR</cp:lastModifiedBy>
  <cp:revision>185</cp:revision>
  <cp:lastPrinted>2017-12-13T16:18:55Z</cp:lastPrinted>
  <dcterms:created xsi:type="dcterms:W3CDTF">2017-05-08T04:14:59Z</dcterms:created>
  <dcterms:modified xsi:type="dcterms:W3CDTF">2017-12-15T01:34:20Z</dcterms:modified>
</cp:coreProperties>
</file>