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8" r:id="rId2"/>
    <p:sldId id="292" r:id="rId3"/>
    <p:sldId id="295" r:id="rId4"/>
    <p:sldId id="279" r:id="rId5"/>
    <p:sldId id="296" r:id="rId6"/>
    <p:sldId id="283" r:id="rId7"/>
    <p:sldId id="285" r:id="rId8"/>
    <p:sldId id="290" r:id="rId9"/>
    <p:sldId id="294" r:id="rId10"/>
    <p:sldId id="288" r:id="rId11"/>
    <p:sldId id="291" r:id="rId12"/>
    <p:sldId id="272"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onica Reis" initials="M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3187F"/>
    <a:srgbClr val="004A82"/>
    <a:srgbClr val="820000"/>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693" autoAdjust="0"/>
  </p:normalViewPr>
  <p:slideViewPr>
    <p:cSldViewPr>
      <p:cViewPr varScale="1">
        <p:scale>
          <a:sx n="61" d="100"/>
          <a:sy n="61" d="100"/>
        </p:scale>
        <p:origin x="1656"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8FDB1EA0-47C7-4CEE-8CB5-FFFCA7020C63}" type="datetimeFigureOut">
              <a:rPr lang="en-US" smtClean="0"/>
              <a:pPr/>
              <a:t>11/17/2016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DA1BCFE-8DEC-415F-9950-CB51D84C6D84}" type="slidenum">
              <a:rPr lang="en-US" smtClean="0"/>
              <a:pPr/>
              <a:t>‹#›</a:t>
            </a:fld>
            <a:endParaRPr lang="en-US"/>
          </a:p>
        </p:txBody>
      </p:sp>
    </p:spTree>
    <p:extLst>
      <p:ext uri="{BB962C8B-B14F-4D97-AF65-F5344CB8AC3E}">
        <p14:creationId xmlns:p14="http://schemas.microsoft.com/office/powerpoint/2010/main" val="19933753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BAB17715-CBF2-4C06-ADE0-FDEE1BDCE861}" type="slidenum">
              <a:rPr lang="en-US" smtClean="0"/>
              <a:pPr/>
              <a:t>1</a:t>
            </a:fld>
            <a:endParaRPr lang="en-US" dirty="0"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r>
              <a:rPr lang="en-US" sz="2000" dirty="0" smtClean="0"/>
              <a:t>I</a:t>
            </a:r>
            <a:r>
              <a:rPr lang="en-US" sz="2000" baseline="0" dirty="0" smtClean="0"/>
              <a:t> am going to be presenting </a:t>
            </a:r>
            <a:r>
              <a:rPr lang="en-US" sz="2000" baseline="0" dirty="0" smtClean="0"/>
              <a:t>2 quick </a:t>
            </a:r>
            <a:r>
              <a:rPr lang="en-US" sz="2000" baseline="0" dirty="0" smtClean="0"/>
              <a:t>updates today, one of the Coordination efforts between the Board and the Delta Stewardship Council on the Delta Plan and Delta Levee Investment Strategy, and another on the Delta Protection Commission’s Delta Flood Risk Management Assessment District Feasibility Study </a:t>
            </a:r>
            <a:endParaRPr lang="en-US" sz="2000" dirty="0" smtClean="0"/>
          </a:p>
        </p:txBody>
      </p:sp>
    </p:spTree>
    <p:extLst>
      <p:ext uri="{BB962C8B-B14F-4D97-AF65-F5344CB8AC3E}">
        <p14:creationId xmlns:p14="http://schemas.microsoft.com/office/powerpoint/2010/main" val="20211473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E2889D32-BA3A-41C3-AF09-9DB13E4F4B5B}" type="slidenum">
              <a:rPr lang="en-US" smtClean="0"/>
              <a:pPr/>
              <a:t>10</a:t>
            </a:fld>
            <a:endParaRPr lang="en-US" dirty="0"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r>
              <a:rPr lang="en-US" sz="1800" dirty="0"/>
              <a:t>Presented here is the timeline for the completion of the Delta Flood Risk Management Assessment District Feasibility Study. On November 4, public comments were due to the DPC on the Draft Findings and Recommendations. Within the next two weeks, the administrative “discussion” draft of the feasibility study will be completed and distributed </a:t>
            </a:r>
            <a:r>
              <a:rPr lang="en-US" sz="1800" dirty="0">
                <a:solidFill>
                  <a:srgbClr val="FF0000"/>
                </a:solidFill>
              </a:rPr>
              <a:t>anticipated attendees of the upcoming subcommittee meeting </a:t>
            </a:r>
            <a:r>
              <a:rPr lang="en-US" sz="1800" dirty="0"/>
              <a:t>for review. On December 8, a subcommittee meeting will be held to discuss the proposed final report on the Feasibility Study and consider recommendations to the DPC.  DPC staff have requested participation from Board Staff for this meeting.  At the January 19, 2017 Committee meeting, the finalized study will be reviewed and accepted.  </a:t>
            </a:r>
          </a:p>
        </p:txBody>
      </p:sp>
    </p:spTree>
    <p:extLst>
      <p:ext uri="{BB962C8B-B14F-4D97-AF65-F5344CB8AC3E}">
        <p14:creationId xmlns:p14="http://schemas.microsoft.com/office/powerpoint/2010/main" val="28355879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E2889D32-BA3A-41C3-AF09-9DB13E4F4B5B}" type="slidenum">
              <a:rPr lang="en-US" smtClean="0"/>
              <a:pPr/>
              <a:t>11</a:t>
            </a:fld>
            <a:endParaRPr lang="en-US" dirty="0"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r>
              <a:rPr lang="en-US" sz="2000" dirty="0"/>
              <a:t>The next step following the DPC’s approval of the Feasibility Study will be to prepare an implementation study to describe the details, such as calculation and apportion costs to the beneficiaries, of each new funding mechanism.  Finally, the DPC will complete a report to Legislature to consider various policy options generated by the feasibility study.  </a:t>
            </a:r>
          </a:p>
        </p:txBody>
      </p:sp>
    </p:spTree>
    <p:extLst>
      <p:ext uri="{BB962C8B-B14F-4D97-AF65-F5344CB8AC3E}">
        <p14:creationId xmlns:p14="http://schemas.microsoft.com/office/powerpoint/2010/main" val="9344578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A1BCFE-8DEC-415F-9950-CB51D84C6D84}" type="slidenum">
              <a:rPr lang="en-US" smtClean="0"/>
              <a:pPr/>
              <a:t>12</a:t>
            </a:fld>
            <a:endParaRPr lang="en-US"/>
          </a:p>
        </p:txBody>
      </p:sp>
    </p:spTree>
    <p:extLst>
      <p:ext uri="{BB962C8B-B14F-4D97-AF65-F5344CB8AC3E}">
        <p14:creationId xmlns:p14="http://schemas.microsoft.com/office/powerpoint/2010/main" val="17287308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defTabSz="931774"/>
            <a:r>
              <a:rPr lang="en-US" sz="2400" dirty="0"/>
              <a:t>California Water Code  Section 85306 and the Governor’s 2014 California Water Action Plan requires the Delta Stewardship Council (DSC) to consult with the Central Valley Flood Protection Board (CVFPB).  So In June 2014, the Council began development of the Delta Levees Investment Strategy (DLIS), which combines risk analysis, consideration of a wide variety of the Delta’s assets, and public and agency involvement to identify funding priorities for the Delta levees.</a:t>
            </a:r>
          </a:p>
          <a:p>
            <a:endParaRPr lang="en-US" dirty="0"/>
          </a:p>
        </p:txBody>
      </p:sp>
      <p:sp>
        <p:nvSpPr>
          <p:cNvPr id="4" name="Slide Number Placeholder 3"/>
          <p:cNvSpPr>
            <a:spLocks noGrp="1"/>
          </p:cNvSpPr>
          <p:nvPr>
            <p:ph type="sldNum" sz="quarter" idx="10"/>
          </p:nvPr>
        </p:nvSpPr>
        <p:spPr/>
        <p:txBody>
          <a:bodyPr/>
          <a:lstStyle/>
          <a:p>
            <a:fld id="{5DA1BCFE-8DEC-415F-9950-CB51D84C6D84}" type="slidenum">
              <a:rPr lang="en-US" smtClean="0"/>
              <a:pPr/>
              <a:t>2</a:t>
            </a:fld>
            <a:endParaRPr lang="en-US"/>
          </a:p>
        </p:txBody>
      </p:sp>
    </p:spTree>
    <p:extLst>
      <p:ext uri="{BB962C8B-B14F-4D97-AF65-F5344CB8AC3E}">
        <p14:creationId xmlns:p14="http://schemas.microsoft.com/office/powerpoint/2010/main" val="28408767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defTabSz="931774"/>
            <a:r>
              <a:rPr lang="en-US" sz="1800" dirty="0"/>
              <a:t>On July 10, 2015 the Board conducted a workshop in Clarksburg to develop a set of principles, based upon public safety priorities, that it could use to frame discussions with and provide input to Council staff, consultants and others to ensure that public safety and flood reduction awareness.</a:t>
            </a:r>
          </a:p>
          <a:p>
            <a:pPr defTabSz="931774"/>
            <a:endParaRPr lang="en-US" sz="1800" dirty="0"/>
          </a:p>
          <a:p>
            <a:pPr defTabSz="931774"/>
            <a:r>
              <a:rPr lang="en-US" sz="1800" dirty="0"/>
              <a:t>At the September 25, 2015 Board meeting, Board staff presented draft consultation guidance to the Board that was arranged around three themes: public safety, risk reduction, and jurisdiction. This is not a comment letter to the DSC – it is a staff reference document.</a:t>
            </a:r>
          </a:p>
          <a:p>
            <a:pPr defTabSz="931774"/>
            <a:endParaRPr lang="en-US" sz="1800" dirty="0"/>
          </a:p>
          <a:p>
            <a:pPr defTabSz="931774"/>
            <a:r>
              <a:rPr lang="en-US" sz="1800" dirty="0"/>
              <a:t>City of West Sacramento – 2x2 consisting of 2 CVFPB an 2 Delta Stewardship Councils members and staff.</a:t>
            </a:r>
          </a:p>
          <a:p>
            <a:pPr defTabSz="931774"/>
            <a:endParaRPr lang="en-US" sz="1800" dirty="0"/>
          </a:p>
          <a:p>
            <a:pPr defTabSz="931774"/>
            <a:endParaRPr lang="en-US" sz="1800" dirty="0"/>
          </a:p>
          <a:p>
            <a:endParaRPr lang="en-US" sz="1800" dirty="0"/>
          </a:p>
        </p:txBody>
      </p:sp>
      <p:sp>
        <p:nvSpPr>
          <p:cNvPr id="4" name="Slide Number Placeholder 3"/>
          <p:cNvSpPr>
            <a:spLocks noGrp="1"/>
          </p:cNvSpPr>
          <p:nvPr>
            <p:ph type="sldNum" sz="quarter" idx="10"/>
          </p:nvPr>
        </p:nvSpPr>
        <p:spPr/>
        <p:txBody>
          <a:bodyPr/>
          <a:lstStyle/>
          <a:p>
            <a:fld id="{5DA1BCFE-8DEC-415F-9950-CB51D84C6D84}" type="slidenum">
              <a:rPr lang="en-US" smtClean="0"/>
              <a:pPr/>
              <a:t>3</a:t>
            </a:fld>
            <a:endParaRPr lang="en-US"/>
          </a:p>
        </p:txBody>
      </p:sp>
    </p:spTree>
    <p:extLst>
      <p:ext uri="{BB962C8B-B14F-4D97-AF65-F5344CB8AC3E}">
        <p14:creationId xmlns:p14="http://schemas.microsoft.com/office/powerpoint/2010/main" val="19041844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E2889D32-BA3A-41C3-AF09-9DB13E4F4B5B}" type="slidenum">
              <a:rPr lang="en-US" smtClean="0"/>
              <a:pPr/>
              <a:t>4</a:t>
            </a:fld>
            <a:endParaRPr lang="en-US" dirty="0"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normAutofit/>
          </a:bodyPr>
          <a:lstStyle/>
          <a:p>
            <a:pPr>
              <a:buNone/>
              <a:defRPr/>
            </a:pPr>
            <a:r>
              <a:rPr lang="en-US" sz="1600" u="sng" dirty="0">
                <a:solidFill>
                  <a:srgbClr val="FFC000"/>
                </a:solidFill>
              </a:rPr>
              <a:t>2X2 Coordination Topics</a:t>
            </a:r>
          </a:p>
          <a:p>
            <a:pPr>
              <a:spcBef>
                <a:spcPts val="1834"/>
              </a:spcBef>
              <a:defRPr/>
            </a:pPr>
            <a:r>
              <a:rPr lang="en-US" sz="1600" dirty="0"/>
              <a:t>Delta Levee Investment Strategy</a:t>
            </a:r>
          </a:p>
          <a:p>
            <a:pPr>
              <a:spcBef>
                <a:spcPts val="1834"/>
              </a:spcBef>
              <a:defRPr/>
            </a:pPr>
            <a:r>
              <a:rPr lang="en-US" sz="1600" dirty="0"/>
              <a:t>Amendments to Chapter 7 Policies and Recommendations of the Delta Plan</a:t>
            </a:r>
          </a:p>
          <a:p>
            <a:pPr>
              <a:spcBef>
                <a:spcPts val="1834"/>
              </a:spcBef>
              <a:defRPr/>
            </a:pPr>
            <a:r>
              <a:rPr lang="en-US" sz="1600" dirty="0"/>
              <a:t>Prioritization of levee projects</a:t>
            </a:r>
          </a:p>
          <a:p>
            <a:pPr>
              <a:spcBef>
                <a:spcPts val="1834"/>
              </a:spcBef>
              <a:defRPr/>
            </a:pPr>
            <a:endParaRPr lang="en-US" sz="1600" dirty="0"/>
          </a:p>
          <a:p>
            <a:pPr defTabSz="931774">
              <a:spcBef>
                <a:spcPts val="1834"/>
              </a:spcBef>
              <a:defRPr/>
            </a:pPr>
            <a:r>
              <a:rPr lang="en-US" sz="1600" dirty="0"/>
              <a:t>TBD </a:t>
            </a:r>
            <a:r>
              <a:rPr lang="en-US" sz="1600" dirty="0" smtClean="0"/>
              <a:t>Anticipate </a:t>
            </a:r>
            <a:r>
              <a:rPr lang="en-US" sz="1600" dirty="0"/>
              <a:t>convening thing coordination meeting again in December</a:t>
            </a:r>
          </a:p>
          <a:p>
            <a:pPr>
              <a:spcBef>
                <a:spcPts val="1834"/>
              </a:spcBef>
              <a:defRPr/>
            </a:pPr>
            <a:endParaRPr lang="en-US" sz="1600" dirty="0"/>
          </a:p>
          <a:p>
            <a:pPr>
              <a:spcBef>
                <a:spcPts val="1834"/>
              </a:spcBef>
              <a:defRPr/>
            </a:pPr>
            <a:r>
              <a:rPr lang="en-US" sz="1600" dirty="0"/>
              <a:t>Board Member Macdonald and Board Member </a:t>
            </a:r>
            <a:r>
              <a:rPr lang="en-US" sz="1600" dirty="0" err="1"/>
              <a:t>Villines</a:t>
            </a:r>
            <a:endParaRPr lang="en-US" sz="1600" dirty="0"/>
          </a:p>
          <a:p>
            <a:pPr eaLnBrk="1" hangingPunct="1"/>
            <a:endParaRPr lang="en-US" sz="1600" dirty="0"/>
          </a:p>
        </p:txBody>
      </p:sp>
    </p:spTree>
    <p:extLst>
      <p:ext uri="{BB962C8B-B14F-4D97-AF65-F5344CB8AC3E}">
        <p14:creationId xmlns:p14="http://schemas.microsoft.com/office/powerpoint/2010/main" val="37659392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A1BCFE-8DEC-415F-9950-CB51D84C6D84}" type="slidenum">
              <a:rPr lang="en-US" smtClean="0"/>
              <a:pPr/>
              <a:t>5</a:t>
            </a:fld>
            <a:endParaRPr lang="en-US"/>
          </a:p>
        </p:txBody>
      </p:sp>
    </p:spTree>
    <p:extLst>
      <p:ext uri="{BB962C8B-B14F-4D97-AF65-F5344CB8AC3E}">
        <p14:creationId xmlns:p14="http://schemas.microsoft.com/office/powerpoint/2010/main" val="21757624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BAB17715-CBF2-4C06-ADE0-FDEE1BDCE861}" type="slidenum">
              <a:rPr lang="en-US" smtClean="0"/>
              <a:pPr/>
              <a:t>6</a:t>
            </a:fld>
            <a:endParaRPr lang="en-US" dirty="0"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18059725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E2889D32-BA3A-41C3-AF09-9DB13E4F4B5B}" type="slidenum">
              <a:rPr lang="en-US" smtClean="0"/>
              <a:pPr/>
              <a:t>7</a:t>
            </a:fld>
            <a:endParaRPr lang="en-US" dirty="0"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normAutofit fontScale="85000" lnSpcReduction="10000"/>
          </a:bodyPr>
          <a:lstStyle/>
          <a:p>
            <a:pPr eaLnBrk="1" hangingPunct="1"/>
            <a:r>
              <a:rPr lang="en-US" sz="2400" dirty="0"/>
              <a:t>Recommendations for the creation of an Assessment District to provide for levee maintenance and improvements and flood emergency response for the Delta have been made in the Delta Stewardship Council Delta Plan, Delta Protection Commission Economic Sustainability Plan, and the Governor’s Water Action Plan.  Earlier this year, the Delta Protection Commission began work on the Delta Flood Risk Management Assessment District Feasibility Study.  The purpose of the study included: to identify the most feasible finance mechanisms, identify beneficiaries of the Delta Levees (both within and outside the Delta), and characterize the beneficiaries’ level of benefit. </a:t>
            </a:r>
          </a:p>
        </p:txBody>
      </p:sp>
    </p:spTree>
    <p:extLst>
      <p:ext uri="{BB962C8B-B14F-4D97-AF65-F5344CB8AC3E}">
        <p14:creationId xmlns:p14="http://schemas.microsoft.com/office/powerpoint/2010/main" val="15935744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E2889D32-BA3A-41C3-AF09-9DB13E4F4B5B}" type="slidenum">
              <a:rPr lang="en-US" smtClean="0"/>
              <a:pPr/>
              <a:t>8</a:t>
            </a:fld>
            <a:endParaRPr lang="en-US" dirty="0"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r>
              <a:rPr lang="en-US" sz="1800" dirty="0" smtClean="0"/>
              <a:t>The study is</a:t>
            </a:r>
            <a:r>
              <a:rPr lang="en-US" sz="1800" baseline="0" dirty="0" smtClean="0"/>
              <a:t> being funded by the Department of Water Resources</a:t>
            </a:r>
            <a:r>
              <a:rPr lang="en-US" sz="1800" baseline="0" dirty="0" smtClean="0"/>
              <a:t>. </a:t>
            </a:r>
            <a:r>
              <a:rPr lang="en-US" sz="1800" dirty="0"/>
              <a:t>the Department of Water Resources, which funded the Study, has had a long interest in a beneficiary pays system for Delta levee improvement and maintenance</a:t>
            </a:r>
            <a:r>
              <a:rPr lang="en-US" sz="1800" baseline="0" dirty="0" smtClean="0"/>
              <a:t> </a:t>
            </a:r>
            <a:r>
              <a:rPr lang="en-US" sz="1800" dirty="0" smtClean="0"/>
              <a:t>One thing to keep in mind is that this is</a:t>
            </a:r>
            <a:r>
              <a:rPr lang="en-US" sz="1800" baseline="0" dirty="0" smtClean="0"/>
              <a:t> a high level study. A subsequent study will be required to develop how each feasible finance mechanism will be implemented and additional recommendations to be determined. </a:t>
            </a:r>
            <a:endParaRPr lang="en-US" sz="1800" dirty="0" smtClean="0"/>
          </a:p>
        </p:txBody>
      </p:sp>
    </p:spTree>
    <p:extLst>
      <p:ext uri="{BB962C8B-B14F-4D97-AF65-F5344CB8AC3E}">
        <p14:creationId xmlns:p14="http://schemas.microsoft.com/office/powerpoint/2010/main" val="7973856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E2889D32-BA3A-41C3-AF09-9DB13E4F4B5B}" type="slidenum">
              <a:rPr lang="en-US" smtClean="0"/>
              <a:pPr/>
              <a:t>9</a:t>
            </a:fld>
            <a:endParaRPr lang="en-US" dirty="0"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r>
              <a:rPr lang="en-US" sz="2000" dirty="0" smtClean="0"/>
              <a:t>To date, the DPC has held</a:t>
            </a:r>
            <a:r>
              <a:rPr lang="en-US" sz="2000" baseline="0" dirty="0" smtClean="0"/>
              <a:t> 4 working group workshops between March and September. Three workshops were held for the stakeholders and one for the public. The workshops for the stakeholders discussed the building blocks, economic aspects, and financing mechanisms of the feasibility study. </a:t>
            </a:r>
            <a:endParaRPr lang="en-US" sz="2000" dirty="0" smtClean="0"/>
          </a:p>
        </p:txBody>
      </p:sp>
    </p:spTree>
    <p:extLst>
      <p:ext uri="{BB962C8B-B14F-4D97-AF65-F5344CB8AC3E}">
        <p14:creationId xmlns:p14="http://schemas.microsoft.com/office/powerpoint/2010/main" val="20086053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57200" y="2286000"/>
            <a:ext cx="8229600" cy="3733800"/>
          </a:xfrm>
        </p:spPr>
        <p:txBody>
          <a:bodyPr vert="horz" lIns="45720" tIns="0" rIns="45720" bIns="0" anchor="ctr">
            <a:normAutofit/>
            <a:scene3d>
              <a:camera prst="orthographicFront"/>
              <a:lightRig rig="soft" dir="t">
                <a:rot lat="0" lon="0" rev="17220000"/>
              </a:lightRig>
            </a:scene3d>
            <a:sp3d prstMaterial="softEdge">
              <a:bevelT w="38100" h="38100"/>
            </a:sp3d>
          </a:bodyPr>
          <a:lstStyle>
            <a:lvl1pPr>
              <a:defRPr sz="40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7" name="Title Placeholder 21"/>
          <p:cNvSpPr txBox="1">
            <a:spLocks/>
          </p:cNvSpPr>
          <p:nvPr userDrawn="1"/>
        </p:nvSpPr>
        <p:spPr>
          <a:xfrm>
            <a:off x="304800" y="274638"/>
            <a:ext cx="7620000" cy="792162"/>
          </a:xfrm>
          <a:prstGeom prst="rect">
            <a:avLst/>
          </a:prstGeom>
          <a:solidFill>
            <a:srgbClr val="03187F">
              <a:alpha val="70000"/>
            </a:srgbClr>
          </a:solidFill>
        </p:spPr>
        <p:txBody>
          <a:bodyPr vert="horz" anchor="ctr">
            <a:noAutofit/>
            <a:scene3d>
              <a:camera prst="orthographicFront"/>
              <a:lightRig rig="soft" dir="t">
                <a:rot lat="0" lon="0" rev="1680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500" b="1" i="0" u="none" strike="noStrike" kern="1200" cap="none" spc="0" normalizeH="0" baseline="0" noProof="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Blue Highway" pitchFamily="2" charset="0"/>
              <a:ea typeface="+mj-ea"/>
              <a:cs typeface="+mj-cs"/>
            </a:endParaRPr>
          </a:p>
        </p:txBody>
      </p:sp>
      <p:cxnSp>
        <p:nvCxnSpPr>
          <p:cNvPr id="10" name="Straight Connector 9"/>
          <p:cNvCxnSpPr/>
          <p:nvPr userDrawn="1"/>
        </p:nvCxnSpPr>
        <p:spPr>
          <a:xfrm>
            <a:off x="152400" y="1600200"/>
            <a:ext cx="8839200" cy="1588"/>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showMasterPhAnim="0" type="title">
  <p:cSld name="1_Title Slide">
    <p:spTree>
      <p:nvGrpSpPr>
        <p:cNvPr id="1" name=""/>
        <p:cNvGrpSpPr/>
        <p:nvPr/>
      </p:nvGrpSpPr>
      <p:grpSpPr>
        <a:xfrm>
          <a:off x="0" y="0"/>
          <a:ext cx="0" cy="0"/>
          <a:chOff x="0" y="0"/>
          <a:chExt cx="0" cy="0"/>
        </a:xfrm>
      </p:grpSpPr>
      <p:sp>
        <p:nvSpPr>
          <p:cNvPr id="2" name="Line 2"/>
          <p:cNvSpPr>
            <a:spLocks noChangeShapeType="1"/>
          </p:cNvSpPr>
          <p:nvPr/>
        </p:nvSpPr>
        <p:spPr bwMode="auto">
          <a:xfrm>
            <a:off x="152400" y="6629400"/>
            <a:ext cx="8763000" cy="0"/>
          </a:xfrm>
          <a:prstGeom prst="line">
            <a:avLst/>
          </a:prstGeom>
          <a:noFill/>
          <a:ln w="19050">
            <a:solidFill>
              <a:srgbClr val="333399"/>
            </a:solidFill>
            <a:round/>
            <a:headEnd/>
            <a:tailEnd/>
          </a:ln>
          <a:effectLst/>
        </p:spPr>
        <p:txBody>
          <a:bodyPr/>
          <a:lstStyle/>
          <a:p>
            <a:pPr>
              <a:defRPr/>
            </a:pPr>
            <a:endParaRPr lang="en-US"/>
          </a:p>
        </p:txBody>
      </p:sp>
      <p:sp>
        <p:nvSpPr>
          <p:cNvPr id="3" name="Rectangle 3"/>
          <p:cNvSpPr>
            <a:spLocks noChangeArrowheads="1"/>
          </p:cNvSpPr>
          <p:nvPr/>
        </p:nvSpPr>
        <p:spPr bwMode="auto">
          <a:xfrm>
            <a:off x="304800" y="304800"/>
            <a:ext cx="7620000" cy="838200"/>
          </a:xfrm>
          <a:prstGeom prst="rect">
            <a:avLst/>
          </a:prstGeom>
          <a:solidFill>
            <a:schemeClr val="accent2">
              <a:lumMod val="50000"/>
              <a:alpha val="55000"/>
            </a:schemeClr>
          </a:solidFill>
          <a:ln w="9525">
            <a:noFill/>
            <a:miter lim="800000"/>
            <a:headEnd/>
            <a:tailEnd/>
          </a:ln>
          <a:effectLst/>
        </p:spPr>
        <p:txBody>
          <a:bodyPr/>
          <a:lstStyle/>
          <a:p>
            <a:pPr>
              <a:spcBef>
                <a:spcPct val="0"/>
              </a:spcBef>
              <a:buClrTx/>
              <a:buSzTx/>
              <a:buFontTx/>
              <a:buNone/>
              <a:defRPr/>
            </a:pPr>
            <a:r>
              <a:rPr lang="en-US" altLang="en-US" sz="4000" b="1">
                <a:latin typeface="Calibri" pitchFamily="34" charset="0"/>
              </a:rPr>
              <a:t/>
            </a:r>
            <a:br>
              <a:rPr lang="en-US" altLang="en-US" sz="4000" b="1">
                <a:latin typeface="Calibri" pitchFamily="34" charset="0"/>
              </a:rPr>
            </a:br>
            <a:endParaRPr lang="en-US" altLang="en-US" sz="4000" b="1">
              <a:latin typeface="Calibri" pitchFamily="34" charset="0"/>
            </a:endParaRPr>
          </a:p>
        </p:txBody>
      </p:sp>
      <p:sp>
        <p:nvSpPr>
          <p:cNvPr id="4" name="Rectangle 4"/>
          <p:cNvSpPr>
            <a:spLocks noChangeArrowheads="1"/>
          </p:cNvSpPr>
          <p:nvPr/>
        </p:nvSpPr>
        <p:spPr bwMode="auto">
          <a:xfrm>
            <a:off x="381000" y="2362200"/>
            <a:ext cx="8305800" cy="3429000"/>
          </a:xfrm>
          <a:prstGeom prst="rect">
            <a:avLst/>
          </a:prstGeom>
          <a:solidFill>
            <a:schemeClr val="accent2">
              <a:lumMod val="50000"/>
              <a:alpha val="55000"/>
            </a:schemeClr>
          </a:solidFill>
          <a:ln w="9525">
            <a:noFill/>
            <a:miter lim="800000"/>
            <a:headEnd/>
            <a:tailEnd/>
          </a:ln>
          <a:effectLst/>
        </p:spPr>
        <p:txBody>
          <a:bodyPr/>
          <a:lstStyle/>
          <a:p>
            <a:pPr>
              <a:spcBef>
                <a:spcPct val="0"/>
              </a:spcBef>
              <a:buClrTx/>
              <a:buSzTx/>
              <a:buFontTx/>
              <a:buNone/>
              <a:defRPr/>
            </a:pPr>
            <a:endParaRPr lang="en-US" altLang="en-US" sz="1800" dirty="0">
              <a:latin typeface="Calibri" pitchFamily="34" charset="0"/>
            </a:endParaRPr>
          </a:p>
        </p:txBody>
      </p:sp>
      <p:sp>
        <p:nvSpPr>
          <p:cNvPr id="5" name="Freeform 5"/>
          <p:cNvSpPr>
            <a:spLocks noChangeArrowheads="1"/>
          </p:cNvSpPr>
          <p:nvPr/>
        </p:nvSpPr>
        <p:spPr bwMode="auto">
          <a:xfrm>
            <a:off x="228600" y="2286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rgbClr val="333399"/>
            </a:solidFill>
            <a:prstDash val="solid"/>
            <a:miter lim="800000"/>
            <a:headEnd/>
            <a:tailEnd/>
          </a:ln>
        </p:spPr>
        <p:txBody>
          <a:bodyPr/>
          <a:lstStyle/>
          <a:p>
            <a:pPr>
              <a:defRPr/>
            </a:pPr>
            <a:endParaRPr lang="en-US"/>
          </a:p>
        </p:txBody>
      </p:sp>
      <p:sp>
        <p:nvSpPr>
          <p:cNvPr id="6" name="Line 6"/>
          <p:cNvSpPr>
            <a:spLocks noChangeShapeType="1"/>
          </p:cNvSpPr>
          <p:nvPr/>
        </p:nvSpPr>
        <p:spPr bwMode="auto">
          <a:xfrm>
            <a:off x="381000" y="2133600"/>
            <a:ext cx="8321675" cy="0"/>
          </a:xfrm>
          <a:prstGeom prst="line">
            <a:avLst/>
          </a:prstGeom>
          <a:noFill/>
          <a:ln w="19050">
            <a:solidFill>
              <a:srgbClr val="333399"/>
            </a:solidFill>
            <a:round/>
            <a:headEnd/>
            <a:tailEnd/>
          </a:ln>
          <a:effectLst/>
        </p:spPr>
        <p:txBody>
          <a:bodyPr/>
          <a:lstStyle/>
          <a:p>
            <a:pPr>
              <a:defRPr/>
            </a:pPr>
            <a:endParaRPr lang="en-US"/>
          </a:p>
        </p:txBody>
      </p:sp>
      <p:sp>
        <p:nvSpPr>
          <p:cNvPr id="7" name="Rectangle 8"/>
          <p:cNvSpPr>
            <a:spLocks noChangeArrowheads="1"/>
          </p:cNvSpPr>
          <p:nvPr userDrawn="1"/>
        </p:nvSpPr>
        <p:spPr bwMode="auto">
          <a:xfrm>
            <a:off x="228600" y="6553200"/>
            <a:ext cx="5257800" cy="304800"/>
          </a:xfrm>
          <a:prstGeom prst="rect">
            <a:avLst/>
          </a:prstGeom>
          <a:noFill/>
          <a:ln w="9525">
            <a:noFill/>
            <a:miter lim="800000"/>
            <a:headEnd/>
            <a:tailEnd/>
          </a:ln>
          <a:effectLst/>
        </p:spPr>
        <p:txBody>
          <a:bodyPr anchor="b"/>
          <a:lstStyle/>
          <a:p>
            <a:pPr>
              <a:spcBef>
                <a:spcPct val="0"/>
              </a:spcBef>
              <a:buClrTx/>
              <a:buSzTx/>
              <a:buFontTx/>
              <a:buNone/>
              <a:defRPr/>
            </a:pPr>
            <a:r>
              <a:rPr lang="en-US" altLang="en-US" sz="1200" i="1" dirty="0">
                <a:latin typeface="Garamond" pitchFamily="18" charset="0"/>
              </a:rPr>
              <a:t>Central Valley Flood Protection Board Meeting – Agenda Item No. </a:t>
            </a:r>
            <a:r>
              <a:rPr lang="en-US" altLang="en-US" sz="1200" i="1" dirty="0" smtClean="0">
                <a:latin typeface="Garamond" pitchFamily="18" charset="0"/>
              </a:rPr>
              <a:t>8</a:t>
            </a:r>
            <a:endParaRPr lang="en-US" altLang="en-US" sz="1200" i="1" dirty="0">
              <a:latin typeface="Garamond" pitchFamily="18" charset="0"/>
            </a:endParaRPr>
          </a:p>
        </p:txBody>
      </p:sp>
      <p:sp>
        <p:nvSpPr>
          <p:cNvPr id="8" name="Rectangle 9"/>
          <p:cNvSpPr>
            <a:spLocks noChangeArrowheads="1"/>
          </p:cNvSpPr>
          <p:nvPr/>
        </p:nvSpPr>
        <p:spPr bwMode="auto">
          <a:xfrm>
            <a:off x="6781800" y="6553200"/>
            <a:ext cx="2133600" cy="304800"/>
          </a:xfrm>
          <a:prstGeom prst="rect">
            <a:avLst/>
          </a:prstGeom>
          <a:noFill/>
          <a:ln w="9525">
            <a:noFill/>
            <a:miter lim="800000"/>
            <a:headEnd/>
            <a:tailEnd/>
          </a:ln>
          <a:effectLst/>
        </p:spPr>
        <p:txBody>
          <a:bodyPr anchor="b"/>
          <a:lstStyle/>
          <a:p>
            <a:pPr algn="r">
              <a:spcBef>
                <a:spcPct val="0"/>
              </a:spcBef>
              <a:buClrTx/>
              <a:buSzTx/>
              <a:buFontTx/>
              <a:buNone/>
              <a:defRPr/>
            </a:pPr>
            <a:fld id="{1FB973E5-D437-4106-8FBC-D84C508B6EC8}" type="slidenum">
              <a:rPr lang="en-US" altLang="en-US" sz="1200">
                <a:latin typeface="Garamond" pitchFamily="18" charset="0"/>
              </a:rPr>
              <a:pPr algn="r">
                <a:spcBef>
                  <a:spcPct val="0"/>
                </a:spcBef>
                <a:buClrTx/>
                <a:buSzTx/>
                <a:buFontTx/>
                <a:buNone/>
                <a:defRPr/>
              </a:pPr>
              <a:t>‹#›</a:t>
            </a:fld>
            <a:endParaRPr lang="en-US" altLang="en-US" sz="1200" dirty="0">
              <a:latin typeface="Garamond" pitchFamily="18" charset="0"/>
            </a:endParaRPr>
          </a:p>
        </p:txBody>
      </p:sp>
      <p:pic>
        <p:nvPicPr>
          <p:cNvPr id="9" name="Picture 10" descr="CVFPB_logo_update3"/>
          <p:cNvPicPr preferRelativeResize="0">
            <a:picLocks noChangeArrowheads="1"/>
          </p:cNvPicPr>
          <p:nvPr userDrawn="1"/>
        </p:nvPicPr>
        <p:blipFill>
          <a:blip r:embed="rId2" cstate="print"/>
          <a:srcRect/>
          <a:stretch>
            <a:fillRect/>
          </a:stretch>
        </p:blipFill>
        <p:spPr bwMode="auto">
          <a:xfrm>
            <a:off x="8001000" y="152400"/>
            <a:ext cx="1023938" cy="1014413"/>
          </a:xfrm>
          <a:prstGeom prst="rect">
            <a:avLst/>
          </a:prstGeom>
          <a:noFill/>
          <a:ln w="9525">
            <a:noFill/>
            <a:miter lim="800000"/>
            <a:headEnd/>
            <a:tailEnd/>
          </a:ln>
        </p:spPr>
      </p:pic>
      <p:sp>
        <p:nvSpPr>
          <p:cNvPr id="13" name="Rectangle 12"/>
          <p:cNvSpPr/>
          <p:nvPr userDrawn="1"/>
        </p:nvSpPr>
        <p:spPr>
          <a:xfrm>
            <a:off x="7086600" y="6583680"/>
            <a:ext cx="914400" cy="307777"/>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buFont typeface="Wingdings" pitchFamily="2" charset="2"/>
              <a:buNone/>
              <a:defRPr/>
            </a:pPr>
            <a:r>
              <a:rPr lang="en-US" sz="1400" b="1" dirty="0" smtClean="0">
                <a:ln w="11430"/>
                <a:solidFill>
                  <a:srgbClr val="00BC00"/>
                </a:solidFill>
                <a:effectLst>
                  <a:outerShdw blurRad="50800" dist="39000" dir="5460000" algn="tl">
                    <a:srgbClr val="000000">
                      <a:alpha val="38000"/>
                    </a:srgbClr>
                  </a:outerShdw>
                </a:effectLst>
              </a:rPr>
              <a:t>MOU</a:t>
            </a:r>
            <a:endParaRPr lang="en-US" sz="1400" b="1" dirty="0">
              <a:ln w="11430"/>
              <a:solidFill>
                <a:srgbClr val="00BC00"/>
              </a:solidFill>
              <a:effectLst>
                <a:outerShdw blurRad="50800" dist="39000" dir="5460000" algn="tl">
                  <a:srgbClr val="000000">
                    <a:alpha val="38000"/>
                  </a:srgbClr>
                </a:outerShdw>
              </a:effectLst>
            </a:endParaRPr>
          </a:p>
        </p:txBody>
      </p:sp>
      <p:sp>
        <p:nvSpPr>
          <p:cNvPr id="14" name="Rectangle 13"/>
          <p:cNvSpPr/>
          <p:nvPr userDrawn="1"/>
        </p:nvSpPr>
        <p:spPr>
          <a:xfrm>
            <a:off x="6583680" y="6583680"/>
            <a:ext cx="457200" cy="307777"/>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buFont typeface="Wingdings" pitchFamily="2" charset="2"/>
              <a:buNone/>
              <a:defRPr/>
            </a:pPr>
            <a:r>
              <a:rPr lang="en-US" sz="1400" b="1" dirty="0">
                <a:ln w="11430"/>
                <a:solidFill>
                  <a:srgbClr val="FFC000"/>
                </a:solidFill>
                <a:effectLst>
                  <a:outerShdw blurRad="50800" dist="39000" dir="5460000" algn="tl">
                    <a:srgbClr val="000000">
                      <a:alpha val="38000"/>
                    </a:srgbClr>
                  </a:outerShdw>
                </a:effectLst>
              </a:rPr>
              <a:t>SR</a:t>
            </a:r>
          </a:p>
        </p:txBody>
      </p:sp>
      <p:sp>
        <p:nvSpPr>
          <p:cNvPr id="15" name="Rectangle 14"/>
          <p:cNvSpPr/>
          <p:nvPr userDrawn="1"/>
        </p:nvSpPr>
        <p:spPr>
          <a:xfrm>
            <a:off x="7909560" y="6583680"/>
            <a:ext cx="762000" cy="307777"/>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buFont typeface="Wingdings" pitchFamily="2" charset="2"/>
              <a:buNone/>
              <a:defRPr/>
            </a:pPr>
            <a:r>
              <a:rPr lang="en-US" sz="1400" b="1" dirty="0" smtClean="0">
                <a:ln w="11430"/>
                <a:solidFill>
                  <a:srgbClr val="FF9900"/>
                </a:solidFill>
                <a:effectLst>
                  <a:outerShdw blurRad="50800" dist="39000" dir="5460000" algn="tl">
                    <a:srgbClr val="000000">
                      <a:alpha val="38000"/>
                    </a:srgbClr>
                  </a:outerShdw>
                </a:effectLst>
              </a:rPr>
              <a:t>LD1</a:t>
            </a:r>
            <a:endParaRPr lang="en-US" sz="1400" b="1" dirty="0">
              <a:ln w="11430"/>
              <a:solidFill>
                <a:srgbClr val="FF9900"/>
              </a:soli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kumimoji="0" lang="en-US" dirty="0" smtClean="0"/>
              <a:t>CLICK TO EDIT MASTER TITLE STYLE</a:t>
            </a:r>
            <a:endParaRPr kumimoji="0" lang="en-US" dirty="0"/>
          </a:p>
        </p:txBody>
      </p:sp>
      <p:sp>
        <p:nvSpPr>
          <p:cNvPr id="3" name="Content Placeholder 2"/>
          <p:cNvSpPr>
            <a:spLocks noGrp="1"/>
          </p:cNvSpPr>
          <p:nvPr>
            <p:ph idx="1"/>
          </p:nvPr>
        </p:nvSpPr>
        <p:spPr/>
        <p:txBody>
          <a:bodyPr>
            <a:normAutofit/>
          </a:bodyPr>
          <a:lstStyle>
            <a:lvl1pPr>
              <a:buClr>
                <a:srgbClr val="FFFF00"/>
              </a:buClr>
              <a:buSzPct val="80000"/>
              <a:buFont typeface="Wingdings" pitchFamily="2" charset="2"/>
              <a:buChar char="§"/>
              <a:defRPr sz="2200">
                <a:latin typeface="Calibri" pitchFamily="34" charset="0"/>
              </a:defRPr>
            </a:lvl1pPr>
            <a:lvl2pPr>
              <a:buClr>
                <a:srgbClr val="FFC000"/>
              </a:buClr>
              <a:buSzPct val="80000"/>
              <a:buFont typeface="Wingdings" pitchFamily="2" charset="2"/>
              <a:buChar char="§"/>
              <a:defRPr sz="2200">
                <a:solidFill>
                  <a:schemeClr val="accent1"/>
                </a:solidFill>
                <a:latin typeface="Calibri" pitchFamily="34" charset="0"/>
              </a:defRPr>
            </a:lvl2pPr>
            <a:lvl3pPr>
              <a:buClr>
                <a:srgbClr val="FF6600"/>
              </a:buClr>
              <a:buSzPct val="80000"/>
              <a:buFont typeface="Wingdings" pitchFamily="2" charset="2"/>
              <a:buChar char="§"/>
              <a:defRPr sz="2200">
                <a:solidFill>
                  <a:schemeClr val="accent2"/>
                </a:solidFill>
                <a:latin typeface="Calibri" pitchFamily="34" charset="0"/>
              </a:defRPr>
            </a:lvl3pPr>
            <a:lvl4pPr>
              <a:buClr>
                <a:srgbClr val="FF0000"/>
              </a:buClr>
              <a:buSzPct val="80000"/>
              <a:buFont typeface="Wingdings" pitchFamily="2" charset="2"/>
              <a:buChar char="§"/>
              <a:defRPr sz="2200">
                <a:solidFill>
                  <a:schemeClr val="accent2"/>
                </a:solidFill>
                <a:latin typeface="Calibri" pitchFamily="34" charset="0"/>
              </a:defRPr>
            </a:lvl4pPr>
            <a:lvl5pPr>
              <a:buClr>
                <a:srgbClr val="D00028"/>
              </a:buClr>
              <a:buSzPct val="80000"/>
              <a:buFont typeface="Wingdings" pitchFamily="2" charset="2"/>
              <a:buChar char="§"/>
              <a:defRPr sz="2200">
                <a:solidFill>
                  <a:schemeClr val="accent2"/>
                </a:solidFill>
                <a:latin typeface="Calibri" pitchFamily="34" charset="0"/>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kumimoji="0" lang="en-US" dirty="0" smtClean="0"/>
              <a:t>CLICK TO EDIT MASTER TITLE STYLE</a:t>
            </a:r>
            <a:endParaRPr kumimoji="0" lang="en-US" dirty="0"/>
          </a:p>
        </p:txBody>
      </p:sp>
      <p:sp>
        <p:nvSpPr>
          <p:cNvPr id="3" name="Content Placeholder 2"/>
          <p:cNvSpPr>
            <a:spLocks noGrp="1"/>
          </p:cNvSpPr>
          <p:nvPr>
            <p:ph sz="half" idx="1"/>
          </p:nvPr>
        </p:nvSpPr>
        <p:spPr>
          <a:xfrm>
            <a:off x="228600" y="1371600"/>
            <a:ext cx="4267200" cy="5105400"/>
          </a:xfrm>
        </p:spPr>
        <p:txBody>
          <a:bodyPr>
            <a:normAutofit/>
          </a:bodyPr>
          <a:lstStyle>
            <a:lvl1pPr>
              <a:spcBef>
                <a:spcPts val="1200"/>
              </a:spcBef>
              <a:buClr>
                <a:srgbClr val="FFFF00"/>
              </a:buClr>
              <a:buSzPct val="80000"/>
              <a:buFont typeface="Wingdings" pitchFamily="2" charset="2"/>
              <a:buChar char="§"/>
              <a:defRPr sz="2200">
                <a:latin typeface="Calibri" pitchFamily="34" charset="0"/>
              </a:defRPr>
            </a:lvl1pPr>
            <a:lvl2pPr>
              <a:spcBef>
                <a:spcPts val="1200"/>
              </a:spcBef>
              <a:buClr>
                <a:srgbClr val="FFC000"/>
              </a:buClr>
              <a:buSzPct val="80000"/>
              <a:buFont typeface="Wingdings" pitchFamily="2" charset="2"/>
              <a:buChar char="§"/>
              <a:defRPr sz="2200">
                <a:solidFill>
                  <a:schemeClr val="accent1"/>
                </a:solidFill>
                <a:latin typeface="Calibri" pitchFamily="34" charset="0"/>
              </a:defRPr>
            </a:lvl2pPr>
            <a:lvl3pPr>
              <a:spcBef>
                <a:spcPts val="1200"/>
              </a:spcBef>
              <a:buClr>
                <a:srgbClr val="FF6600"/>
              </a:buClr>
              <a:buSzPct val="80000"/>
              <a:buFont typeface="Wingdings" pitchFamily="2" charset="2"/>
              <a:buChar char="§"/>
              <a:defRPr sz="2200">
                <a:solidFill>
                  <a:schemeClr val="accent2"/>
                </a:solidFill>
                <a:latin typeface="Calibri" pitchFamily="34" charset="0"/>
              </a:defRPr>
            </a:lvl3pPr>
            <a:lvl4pPr>
              <a:spcBef>
                <a:spcPts val="1200"/>
              </a:spcBef>
              <a:buClr>
                <a:srgbClr val="FF0000"/>
              </a:buClr>
              <a:buSzPct val="80000"/>
              <a:buFont typeface="Wingdings" pitchFamily="2" charset="2"/>
              <a:buChar char="§"/>
              <a:defRPr sz="2200">
                <a:solidFill>
                  <a:schemeClr val="accent2"/>
                </a:solidFill>
                <a:latin typeface="Calibri" pitchFamily="34" charset="0"/>
              </a:defRPr>
            </a:lvl4pPr>
            <a:lvl5pPr>
              <a:spcBef>
                <a:spcPts val="1200"/>
              </a:spcBef>
              <a:buClr>
                <a:srgbClr val="A50021"/>
              </a:buClr>
              <a:buSzPct val="80000"/>
              <a:buFont typeface="Wingdings" pitchFamily="2" charset="2"/>
              <a:buChar char="§"/>
              <a:defRPr sz="2200">
                <a:solidFill>
                  <a:schemeClr val="accent2"/>
                </a:solidFill>
                <a:latin typeface="Calibri" pitchFamily="34" charset="0"/>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Content Placeholder 3"/>
          <p:cNvSpPr>
            <a:spLocks noGrp="1"/>
          </p:cNvSpPr>
          <p:nvPr>
            <p:ph sz="half" idx="2"/>
          </p:nvPr>
        </p:nvSpPr>
        <p:spPr>
          <a:xfrm>
            <a:off x="4648200" y="1371600"/>
            <a:ext cx="4267200" cy="5105401"/>
          </a:xfrm>
          <a:solidFill>
            <a:srgbClr val="03187F">
              <a:alpha val="70000"/>
            </a:srgbClr>
          </a:solidFill>
        </p:spPr>
        <p:txBody>
          <a:bodyPr vert="horz">
            <a:normAutofit/>
          </a:bodyPr>
          <a:lstStyle>
            <a:lvl1pPr algn="l" rtl="0" eaLnBrk="1" latinLnBrk="0" hangingPunct="1">
              <a:spcBef>
                <a:spcPts val="1200"/>
              </a:spcBef>
              <a:buSzPct val="80000"/>
              <a:buFont typeface="Wingdings" pitchFamily="2" charset="2"/>
              <a:buNone/>
              <a:defRPr kumimoji="0" lang="en-US" sz="2200" kern="1200" dirty="0" smtClean="0">
                <a:solidFill>
                  <a:schemeClr val="tx1"/>
                </a:solidFill>
                <a:latin typeface="Calibri" pitchFamily="34" charset="0"/>
                <a:ea typeface="+mn-ea"/>
                <a:cs typeface="+mn-cs"/>
              </a:defRPr>
            </a:lvl1pPr>
            <a:lvl2pPr algn="l" rtl="0" eaLnBrk="1" latinLnBrk="0" hangingPunct="1">
              <a:spcBef>
                <a:spcPts val="1200"/>
              </a:spcBef>
              <a:buSzPct val="80000"/>
              <a:buFont typeface="Wingdings" pitchFamily="2" charset="2"/>
              <a:buChar char="§"/>
              <a:defRPr kumimoji="0" lang="en-US" sz="2200" kern="1200" dirty="0" smtClean="0">
                <a:solidFill>
                  <a:schemeClr val="tx1"/>
                </a:solidFill>
                <a:latin typeface="Calibri" pitchFamily="34" charset="0"/>
                <a:ea typeface="+mn-ea"/>
                <a:cs typeface="+mn-cs"/>
              </a:defRPr>
            </a:lvl2pPr>
            <a:lvl3pPr algn="l" rtl="0" eaLnBrk="1" latinLnBrk="0" hangingPunct="1">
              <a:spcBef>
                <a:spcPts val="1200"/>
              </a:spcBef>
              <a:buSzPct val="80000"/>
              <a:buFont typeface="Wingdings" pitchFamily="2" charset="2"/>
              <a:buChar char="§"/>
              <a:defRPr kumimoji="0" lang="en-US" sz="2200" kern="1200" dirty="0" smtClean="0">
                <a:solidFill>
                  <a:schemeClr val="tx1"/>
                </a:solidFill>
                <a:latin typeface="Calibri" pitchFamily="34" charset="0"/>
                <a:ea typeface="+mn-ea"/>
                <a:cs typeface="+mn-cs"/>
              </a:defRPr>
            </a:lvl3pPr>
            <a:lvl4pPr algn="l" rtl="0" eaLnBrk="1" latinLnBrk="0" hangingPunct="1">
              <a:spcBef>
                <a:spcPts val="1200"/>
              </a:spcBef>
              <a:buSzPct val="80000"/>
              <a:buFont typeface="Wingdings" pitchFamily="2" charset="2"/>
              <a:buChar char="§"/>
              <a:defRPr kumimoji="0" lang="en-US" sz="2200" kern="1200" dirty="0" smtClean="0">
                <a:solidFill>
                  <a:schemeClr val="tx1"/>
                </a:solidFill>
                <a:latin typeface="Calibri" pitchFamily="34" charset="0"/>
                <a:ea typeface="+mn-ea"/>
                <a:cs typeface="+mn-cs"/>
              </a:defRPr>
            </a:lvl4pPr>
            <a:lvl5pPr algn="l" rtl="0" eaLnBrk="1" latinLnBrk="0" hangingPunct="1">
              <a:spcBef>
                <a:spcPts val="1200"/>
              </a:spcBef>
              <a:buSzPct val="80000"/>
              <a:buFont typeface="Wingdings" pitchFamily="2" charset="2"/>
              <a:buChar char="§"/>
              <a:defRPr kumimoji="0" lang="en-US" sz="2200" kern="1200" dirty="0">
                <a:solidFill>
                  <a:schemeClr val="tx1"/>
                </a:solidFill>
                <a:latin typeface="Calibri" pitchFamily="34" charset="0"/>
                <a:ea typeface="+mn-ea"/>
                <a:cs typeface="+mn-cs"/>
              </a:defRPr>
            </a:lvl5pPr>
          </a:lstStyle>
          <a:p>
            <a:pPr lvl="0" eaLnBrk="1" latinLnBrk="0" hangingPunct="1"/>
            <a:endParaRPr kumimoji="0"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304800" y="274638"/>
            <a:ext cx="7620000" cy="792162"/>
          </a:xfrm>
          <a:prstGeom prst="rect">
            <a:avLst/>
          </a:prstGeom>
          <a:solidFill>
            <a:srgbClr val="03187F">
              <a:alpha val="70000"/>
            </a:srgbClr>
          </a:solidFill>
        </p:spPr>
        <p:txBody>
          <a:bodyPr vert="horz" anchor="ctr">
            <a:noAutofit/>
            <a:scene3d>
              <a:camera prst="orthographicFront"/>
              <a:lightRig rig="soft" dir="t">
                <a:rot lat="0" lon="0" rev="16800000"/>
              </a:lightRig>
            </a:scene3d>
            <a:sp3d prstMaterial="softEdge">
              <a:bevelT w="38100" h="38100"/>
            </a:sp3d>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228600" y="1295400"/>
            <a:ext cx="8686800" cy="5181600"/>
          </a:xfrm>
          <a:prstGeom prst="rect">
            <a:avLst/>
          </a:prstGeom>
          <a:solidFill>
            <a:srgbClr val="03187F">
              <a:alpha val="70000"/>
            </a:srgbClr>
          </a:solidFill>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pic>
        <p:nvPicPr>
          <p:cNvPr id="7" name="Picture 6"/>
          <p:cNvPicPr preferRelativeResize="0">
            <a:picLocks noChangeArrowheads="1"/>
          </p:cNvPicPr>
          <p:nvPr userDrawn="1"/>
        </p:nvPicPr>
        <p:blipFill>
          <a:blip r:embed="rId14" cstate="print">
            <a:extLst>
              <a:ext uri="{28A0092B-C50C-407E-A947-70E740481C1C}">
                <a14:useLocalDpi xmlns:a14="http://schemas.microsoft.com/office/drawing/2010/main" val="0"/>
              </a:ext>
            </a:extLst>
          </a:blip>
          <a:stretch>
            <a:fillRect/>
          </a:stretch>
        </p:blipFill>
        <p:spPr bwMode="auto">
          <a:xfrm>
            <a:off x="8005762" y="152400"/>
            <a:ext cx="1014413" cy="1014413"/>
          </a:xfrm>
          <a:prstGeom prst="rect">
            <a:avLst/>
          </a:prstGeom>
          <a:noFill/>
          <a:ln w="9525">
            <a:noFill/>
            <a:miter lim="800000"/>
            <a:headEnd/>
            <a:tailEnd/>
          </a:ln>
        </p:spPr>
      </p:pic>
      <p:sp>
        <p:nvSpPr>
          <p:cNvPr id="8" name="Freeform 7"/>
          <p:cNvSpPr/>
          <p:nvPr userDrawn="1"/>
        </p:nvSpPr>
        <p:spPr>
          <a:xfrm>
            <a:off x="178025" y="137565"/>
            <a:ext cx="7986839" cy="930584"/>
          </a:xfrm>
          <a:custGeom>
            <a:avLst/>
            <a:gdLst>
              <a:gd name="connsiteX0" fmla="*/ 0 w 7986839"/>
              <a:gd name="connsiteY0" fmla="*/ 930584 h 930584"/>
              <a:gd name="connsiteX1" fmla="*/ 0 w 7986839"/>
              <a:gd name="connsiteY1" fmla="*/ 0 h 930584"/>
              <a:gd name="connsiteX2" fmla="*/ 7986839 w 7986839"/>
              <a:gd name="connsiteY2" fmla="*/ 0 h 930584"/>
            </a:gdLst>
            <a:ahLst/>
            <a:cxnLst>
              <a:cxn ang="0">
                <a:pos x="connsiteX0" y="connsiteY0"/>
              </a:cxn>
              <a:cxn ang="0">
                <a:pos x="connsiteX1" y="connsiteY1"/>
              </a:cxn>
              <a:cxn ang="0">
                <a:pos x="connsiteX2" y="connsiteY2"/>
              </a:cxn>
            </a:cxnLst>
            <a:rect l="l" t="t" r="r" b="b"/>
            <a:pathLst>
              <a:path w="7986839" h="930584">
                <a:moveTo>
                  <a:pt x="0" y="930584"/>
                </a:moveTo>
                <a:lnTo>
                  <a:pt x="0" y="0"/>
                </a:lnTo>
                <a:lnTo>
                  <a:pt x="7986839" y="0"/>
                </a:lnTo>
              </a:path>
            </a:pathLst>
          </a:cu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0" name="Straight Connector 9"/>
          <p:cNvCxnSpPr/>
          <p:nvPr userDrawn="1"/>
        </p:nvCxnSpPr>
        <p:spPr>
          <a:xfrm>
            <a:off x="152400" y="6553200"/>
            <a:ext cx="8839200" cy="1588"/>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5" name="Rectangle 14"/>
          <p:cNvSpPr/>
          <p:nvPr userDrawn="1"/>
        </p:nvSpPr>
        <p:spPr>
          <a:xfrm>
            <a:off x="6477000" y="6583680"/>
            <a:ext cx="1524000" cy="307777"/>
          </a:xfrm>
          <a:prstGeom prst="rect">
            <a:avLst/>
          </a:prstGeom>
          <a:noFill/>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buFont typeface="Wingdings" pitchFamily="2" charset="2"/>
              <a:buNone/>
              <a:defRPr/>
            </a:pPr>
            <a:r>
              <a:rPr lang="en-US" sz="1400" b="1" dirty="0" smtClean="0">
                <a:ln w="11430"/>
                <a:solidFill>
                  <a:srgbClr val="00BC00"/>
                </a:solidFill>
                <a:effectLst>
                  <a:outerShdw blurRad="50800" dist="39000" dir="5460000" algn="tl">
                    <a:srgbClr val="000000">
                      <a:alpha val="38000"/>
                    </a:srgbClr>
                  </a:outerShdw>
                </a:effectLst>
              </a:rPr>
              <a:t>Informational</a:t>
            </a:r>
            <a:endParaRPr lang="en-US" sz="1400" b="1" dirty="0">
              <a:ln w="11430"/>
              <a:solidFill>
                <a:srgbClr val="00BC00"/>
              </a:solidFill>
              <a:effectLst>
                <a:outerShdw blurRad="50800" dist="39000" dir="5460000" algn="tl">
                  <a:srgbClr val="000000">
                    <a:alpha val="38000"/>
                  </a:srgbClr>
                </a:outerShdw>
              </a:effectLst>
            </a:endParaRPr>
          </a:p>
        </p:txBody>
      </p:sp>
      <p:sp>
        <p:nvSpPr>
          <p:cNvPr id="12" name="TextBox 11"/>
          <p:cNvSpPr txBox="1"/>
          <p:nvPr userDrawn="1"/>
        </p:nvSpPr>
        <p:spPr>
          <a:xfrm>
            <a:off x="152400" y="6581001"/>
            <a:ext cx="5029200" cy="276999"/>
          </a:xfrm>
          <a:prstGeom prst="rect">
            <a:avLst/>
          </a:prstGeom>
          <a:noFill/>
        </p:spPr>
        <p:txBody>
          <a:bodyPr wrap="square" rtlCol="0">
            <a:spAutoFit/>
          </a:bodyPr>
          <a:lstStyle/>
          <a:p>
            <a:r>
              <a:rPr lang="en-US" sz="1200" dirty="0" smtClean="0">
                <a:solidFill>
                  <a:schemeClr val="accent1"/>
                </a:solidFill>
              </a:rPr>
              <a:t>Central Valley Flood Protection Board Meeting – Agenda Item No. 11A</a:t>
            </a:r>
            <a:endParaRPr lang="en-US" sz="1200" dirty="0">
              <a:solidFill>
                <a:schemeClr val="accent1"/>
              </a:solidFill>
            </a:endParaRP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hf hdr="0" ftr="0" dt="0"/>
  <p:txStyles>
    <p:titleStyle>
      <a:lvl1pPr algn="ctr" rtl="0" eaLnBrk="1" latinLnBrk="0" hangingPunct="1">
        <a:spcBef>
          <a:spcPct val="0"/>
        </a:spcBef>
        <a:buNone/>
        <a:defRPr kumimoji="0" sz="4500" b="1" u="none"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Blue Highway" pitchFamily="2" charset="0"/>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Grp="1" noChangeArrowheads="1"/>
          </p:cNvSpPr>
          <p:nvPr>
            <p:ph type="ctrTitle"/>
          </p:nvPr>
        </p:nvSpPr>
        <p:spPr bwMode="auto">
          <a:prstGeom prst="rect">
            <a:avLst/>
          </a:prstGeom>
          <a:ln>
            <a:miter lim="800000"/>
            <a:headEnd/>
            <a:tailEnd/>
          </a:ln>
        </p:spPr>
        <p:txBody>
          <a:bodyPr/>
          <a:lstStyle/>
          <a:p>
            <a:pPr>
              <a:defRPr/>
            </a:pPr>
            <a:r>
              <a:rPr lang="en-US" sz="4000" b="1" dirty="0" smtClean="0">
                <a:solidFill>
                  <a:schemeClr val="tx1"/>
                </a:solidFill>
                <a:latin typeface="Calibri" pitchFamily="34" charset="0"/>
              </a:rPr>
              <a:t> </a:t>
            </a:r>
            <a:r>
              <a:rPr lang="en-US" dirty="0">
                <a:solidFill>
                  <a:schemeClr val="tx1"/>
                </a:solidFill>
                <a:latin typeface="Calibri" pitchFamily="34" charset="0"/>
              </a:rPr>
              <a:t/>
            </a:r>
            <a:br>
              <a:rPr lang="en-US" dirty="0">
                <a:solidFill>
                  <a:schemeClr val="tx1"/>
                </a:solidFill>
                <a:latin typeface="Calibri" pitchFamily="34" charset="0"/>
              </a:rPr>
            </a:br>
            <a:r>
              <a:rPr lang="en-US" dirty="0" smtClean="0">
                <a:solidFill>
                  <a:schemeClr val="tx1"/>
                </a:solidFill>
                <a:latin typeface="Calibri" pitchFamily="34" charset="0"/>
              </a:rPr>
              <a:t>Delta Plan and </a:t>
            </a:r>
            <a:r>
              <a:rPr lang="en-US" sz="4000" b="1" dirty="0" smtClean="0">
                <a:solidFill>
                  <a:schemeClr val="tx1"/>
                </a:solidFill>
                <a:latin typeface="Calibri" pitchFamily="34" charset="0"/>
              </a:rPr>
              <a:t>Delta Levee </a:t>
            </a:r>
            <a:r>
              <a:rPr lang="en-US" dirty="0">
                <a:solidFill>
                  <a:schemeClr val="tx1"/>
                </a:solidFill>
                <a:latin typeface="Calibri" pitchFamily="34" charset="0"/>
              </a:rPr>
              <a:t>Investment </a:t>
            </a:r>
            <a:r>
              <a:rPr lang="en-US" dirty="0" smtClean="0">
                <a:solidFill>
                  <a:schemeClr val="tx1"/>
                </a:solidFill>
                <a:latin typeface="Calibri" pitchFamily="34" charset="0"/>
              </a:rPr>
              <a:t>Strategy Coordination</a:t>
            </a:r>
            <a:r>
              <a:rPr lang="en-US" sz="4000" b="1" dirty="0" smtClean="0">
                <a:solidFill>
                  <a:schemeClr val="tx1"/>
                </a:solidFill>
                <a:latin typeface="Calibri" pitchFamily="34" charset="0"/>
              </a:rPr>
              <a:t/>
            </a:r>
            <a:br>
              <a:rPr lang="en-US" sz="4000" b="1" dirty="0" smtClean="0">
                <a:solidFill>
                  <a:schemeClr val="tx1"/>
                </a:solidFill>
                <a:latin typeface="Calibri" pitchFamily="34" charset="0"/>
              </a:rPr>
            </a:br>
            <a:r>
              <a:rPr lang="en-US" dirty="0" smtClean="0">
                <a:solidFill>
                  <a:schemeClr val="tx1"/>
                </a:solidFill>
                <a:latin typeface="Calibri" pitchFamily="34" charset="0"/>
              </a:rPr>
              <a:t/>
            </a:r>
            <a:br>
              <a:rPr lang="en-US" dirty="0" smtClean="0">
                <a:solidFill>
                  <a:schemeClr val="tx1"/>
                </a:solidFill>
                <a:latin typeface="Calibri" pitchFamily="34" charset="0"/>
              </a:rPr>
            </a:br>
            <a:r>
              <a:rPr lang="en-US" sz="3200" cap="none" dirty="0" smtClean="0">
                <a:solidFill>
                  <a:schemeClr val="tx1"/>
                </a:solidFill>
                <a:latin typeface="Calibri" pitchFamily="34" charset="0"/>
              </a:rPr>
              <a:t>November 18, 2016</a:t>
            </a:r>
            <a:endParaRPr lang="en-US" sz="3200" b="1" cap="none" dirty="0" smtClean="0">
              <a:solidFill>
                <a:schemeClr val="tx1"/>
              </a:solidFill>
              <a:latin typeface="Calibri" pitchFamily="34" charset="0"/>
              <a:cs typeface="Arial" pitchFamily="34" charset="0"/>
            </a:endParaRPr>
          </a:p>
        </p:txBody>
      </p:sp>
      <p:sp>
        <p:nvSpPr>
          <p:cNvPr id="2054" name="Rectangle 6"/>
          <p:cNvSpPr>
            <a:spLocks noGrp="1" noChangeArrowheads="1"/>
          </p:cNvSpPr>
          <p:nvPr>
            <p:ph type="subTitle" idx="4294967295"/>
          </p:nvPr>
        </p:nvSpPr>
        <p:spPr>
          <a:xfrm>
            <a:off x="304800" y="304800"/>
            <a:ext cx="7620000" cy="762000"/>
          </a:xfrm>
          <a:noFill/>
        </p:spPr>
        <p:txBody>
          <a:bodyPr>
            <a:normAutofit/>
          </a:bodyPr>
          <a:lstStyle/>
          <a:p>
            <a:pPr marL="0" indent="0" algn="ctr" eaLnBrk="1" hangingPunct="1">
              <a:spcAft>
                <a:spcPts val="0"/>
              </a:spcAft>
              <a:buFont typeface="Wingdings" pitchFamily="2" charset="2"/>
              <a:buNone/>
              <a:defRPr/>
            </a:pPr>
            <a:r>
              <a:rPr lang="en-US" b="1" dirty="0" smtClean="0">
                <a:effectLst>
                  <a:outerShdw blurRad="38100" dist="38100" dir="2700000" algn="tl">
                    <a:srgbClr val="000000">
                      <a:alpha val="43137"/>
                    </a:srgbClr>
                  </a:outerShdw>
                </a:effectLst>
                <a:latin typeface="Blue Highway" pitchFamily="2" charset="0"/>
                <a:cs typeface="Arial" pitchFamily="34" charset="0"/>
              </a:rPr>
              <a:t>DELTA STEWARDSHIP COUNCIL UPDATE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bwMode="auto">
          <a:xfrm>
            <a:off x="381000" y="304800"/>
            <a:ext cx="7467600" cy="762000"/>
          </a:xfrm>
          <a:ln>
            <a:miter lim="800000"/>
            <a:headEnd/>
            <a:tailEnd/>
          </a:ln>
        </p:spPr>
        <p:txBody>
          <a:bodyPr vert="horz" wrap="square" lIns="91440" tIns="45720" rIns="91440" bIns="45720" numCol="1" anchor="t" anchorCtr="0" compatLnSpc="1">
            <a:prstTxWarp prst="textNoShape">
              <a:avLst/>
            </a:prstTxWarp>
          </a:bodyPr>
          <a:lstStyle/>
          <a:p>
            <a:pPr>
              <a:defRPr/>
            </a:pPr>
            <a:r>
              <a:rPr lang="en-US" sz="3200" dirty="0">
                <a:effectLst>
                  <a:outerShdw blurRad="38100" dist="38100" dir="2700000" algn="tl">
                    <a:srgbClr val="000000">
                      <a:alpha val="43137"/>
                    </a:srgbClr>
                  </a:outerShdw>
                </a:effectLst>
                <a:cs typeface="Arial" pitchFamily="34" charset="0"/>
              </a:rPr>
              <a:t>DELTA PROTECTION COMMISSION</a:t>
            </a:r>
          </a:p>
        </p:txBody>
      </p:sp>
      <p:sp>
        <p:nvSpPr>
          <p:cNvPr id="137219" name="Rectangle 3"/>
          <p:cNvSpPr>
            <a:spLocks noGrp="1" noChangeArrowheads="1"/>
          </p:cNvSpPr>
          <p:nvPr>
            <p:ph type="body" idx="1"/>
          </p:nvPr>
        </p:nvSpPr>
        <p:spPr/>
        <p:txBody>
          <a:bodyPr>
            <a:normAutofit fontScale="92500" lnSpcReduction="10000"/>
          </a:bodyPr>
          <a:lstStyle/>
          <a:p>
            <a:pPr>
              <a:buNone/>
              <a:defRPr/>
            </a:pPr>
            <a:r>
              <a:rPr lang="en-US" sz="3200" u="sng" dirty="0" smtClean="0">
                <a:solidFill>
                  <a:srgbClr val="FFC000"/>
                </a:solidFill>
              </a:rPr>
              <a:t>Timeline</a:t>
            </a:r>
            <a:endParaRPr lang="en-US" sz="3200" u="sng" dirty="0">
              <a:solidFill>
                <a:srgbClr val="FFC000"/>
              </a:solidFill>
            </a:endParaRPr>
          </a:p>
          <a:p>
            <a:pPr>
              <a:spcBef>
                <a:spcPts val="1800"/>
              </a:spcBef>
              <a:defRPr/>
            </a:pPr>
            <a:r>
              <a:rPr lang="en-US" sz="3200" dirty="0"/>
              <a:t>November </a:t>
            </a:r>
            <a:r>
              <a:rPr lang="en-US" sz="3200" dirty="0" smtClean="0"/>
              <a:t>4, 2016 – Public comments on the Draft Findings and Recommendations were due to DPC</a:t>
            </a:r>
          </a:p>
          <a:p>
            <a:pPr>
              <a:spcBef>
                <a:spcPts val="1800"/>
              </a:spcBef>
              <a:defRPr/>
            </a:pPr>
            <a:r>
              <a:rPr lang="en-US" sz="3200" dirty="0" smtClean="0"/>
              <a:t>Late-November – Completion of Administrative “Discussion” Draft of the Feasibility Study</a:t>
            </a:r>
          </a:p>
          <a:p>
            <a:pPr>
              <a:spcBef>
                <a:spcPts val="1800"/>
              </a:spcBef>
              <a:defRPr/>
            </a:pPr>
            <a:r>
              <a:rPr lang="en-US" sz="3200" dirty="0" smtClean="0"/>
              <a:t>December 8, 2016 – Subcommittee </a:t>
            </a:r>
            <a:r>
              <a:rPr lang="en-US" sz="3200" dirty="0"/>
              <a:t>Meeting to discuss proposed final report on the Feasibility Study and consider recommendations to the DPC</a:t>
            </a:r>
            <a:endParaRPr lang="en-US" sz="3200" dirty="0" smtClean="0"/>
          </a:p>
          <a:p>
            <a:pPr>
              <a:spcBef>
                <a:spcPts val="1800"/>
              </a:spcBef>
              <a:defRPr/>
            </a:pPr>
            <a:r>
              <a:rPr lang="en-US" sz="3200" dirty="0" smtClean="0"/>
              <a:t>January 19, 2017 – DPC review and acceptance of the finalized Feasibility Study</a:t>
            </a:r>
            <a:endParaRPr lang="en-US" sz="3200" dirty="0"/>
          </a:p>
          <a:p>
            <a:pPr marL="137160" indent="0">
              <a:buNone/>
            </a:pPr>
            <a:endParaRPr lang="en-US" sz="3200" dirty="0"/>
          </a:p>
        </p:txBody>
      </p:sp>
      <p:sp>
        <p:nvSpPr>
          <p:cNvPr id="5" name="Slide Number Placeholder 4"/>
          <p:cNvSpPr>
            <a:spLocks noGrp="1"/>
          </p:cNvSpPr>
          <p:nvPr>
            <p:ph type="sldNum" sz="quarter" idx="4294967295"/>
          </p:nvPr>
        </p:nvSpPr>
        <p:spPr>
          <a:xfrm>
            <a:off x="8534400" y="6553200"/>
            <a:ext cx="457200" cy="304800"/>
          </a:xfrm>
          <a:prstGeom prst="rect">
            <a:avLst/>
          </a:prstGeom>
        </p:spPr>
        <p:txBody>
          <a:bodyPr/>
          <a:lstStyle/>
          <a:p>
            <a:fld id="{9F1FB2E3-2BB6-40B9-8235-D524E987E6E0}" type="slidenum">
              <a:rPr lang="en-US" smtClean="0"/>
              <a:pPr/>
              <a:t>10</a:t>
            </a:fld>
            <a:endParaRPr lang="en-US"/>
          </a:p>
        </p:txBody>
      </p:sp>
    </p:spTree>
    <p:extLst>
      <p:ext uri="{BB962C8B-B14F-4D97-AF65-F5344CB8AC3E}">
        <p14:creationId xmlns:p14="http://schemas.microsoft.com/office/powerpoint/2010/main" val="976833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72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72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721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721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721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9"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bwMode="auto">
          <a:xfrm>
            <a:off x="381000" y="304800"/>
            <a:ext cx="7467600" cy="762000"/>
          </a:xfrm>
          <a:ln>
            <a:miter lim="800000"/>
            <a:headEnd/>
            <a:tailEnd/>
          </a:ln>
        </p:spPr>
        <p:txBody>
          <a:bodyPr vert="horz" wrap="square" lIns="91440" tIns="45720" rIns="91440" bIns="45720" numCol="1" anchor="t" anchorCtr="0" compatLnSpc="1">
            <a:prstTxWarp prst="textNoShape">
              <a:avLst/>
            </a:prstTxWarp>
          </a:bodyPr>
          <a:lstStyle/>
          <a:p>
            <a:pPr>
              <a:defRPr/>
            </a:pPr>
            <a:r>
              <a:rPr lang="en-US" sz="3200" dirty="0">
                <a:effectLst>
                  <a:outerShdw blurRad="38100" dist="38100" dir="2700000" algn="tl">
                    <a:srgbClr val="000000">
                      <a:alpha val="43137"/>
                    </a:srgbClr>
                  </a:outerShdw>
                </a:effectLst>
                <a:cs typeface="Arial" pitchFamily="34" charset="0"/>
              </a:rPr>
              <a:t>DELTA PROTECTION COMMISSION</a:t>
            </a:r>
          </a:p>
        </p:txBody>
      </p:sp>
      <p:sp>
        <p:nvSpPr>
          <p:cNvPr id="137219" name="Rectangle 3"/>
          <p:cNvSpPr>
            <a:spLocks noGrp="1" noChangeArrowheads="1"/>
          </p:cNvSpPr>
          <p:nvPr>
            <p:ph type="body" idx="1"/>
          </p:nvPr>
        </p:nvSpPr>
        <p:spPr/>
        <p:txBody>
          <a:bodyPr>
            <a:normAutofit/>
          </a:bodyPr>
          <a:lstStyle/>
          <a:p>
            <a:pPr>
              <a:buNone/>
              <a:defRPr/>
            </a:pPr>
            <a:r>
              <a:rPr lang="en-US" sz="3200" u="sng" dirty="0" smtClean="0">
                <a:solidFill>
                  <a:srgbClr val="FFC000"/>
                </a:solidFill>
              </a:rPr>
              <a:t>Next Steps</a:t>
            </a:r>
          </a:p>
          <a:p>
            <a:pPr>
              <a:buNone/>
              <a:defRPr/>
            </a:pPr>
            <a:r>
              <a:rPr lang="en-US" sz="3200" dirty="0" smtClean="0"/>
              <a:t>Implementation Study </a:t>
            </a:r>
          </a:p>
          <a:p>
            <a:pPr lvl="1">
              <a:spcBef>
                <a:spcPts val="1800"/>
              </a:spcBef>
              <a:defRPr/>
            </a:pPr>
            <a:r>
              <a:rPr lang="en-US" sz="3200" dirty="0" smtClean="0"/>
              <a:t>Detailing the implementation of each new funding mechanism</a:t>
            </a:r>
          </a:p>
          <a:p>
            <a:pPr lvl="1">
              <a:spcBef>
                <a:spcPts val="1800"/>
              </a:spcBef>
              <a:defRPr/>
            </a:pPr>
            <a:r>
              <a:rPr lang="en-US" sz="3200" dirty="0" smtClean="0"/>
              <a:t>Legislature to consider various policy options generated by the feasibility study</a:t>
            </a:r>
          </a:p>
          <a:p>
            <a:pPr>
              <a:spcBef>
                <a:spcPts val="1800"/>
              </a:spcBef>
              <a:defRPr/>
            </a:pPr>
            <a:endParaRPr lang="en-US" sz="3200" dirty="0" smtClean="0"/>
          </a:p>
          <a:p>
            <a:pPr marL="137160" indent="0">
              <a:buNone/>
            </a:pPr>
            <a:endParaRPr lang="en-US" sz="3200" dirty="0"/>
          </a:p>
        </p:txBody>
      </p:sp>
      <p:sp>
        <p:nvSpPr>
          <p:cNvPr id="5" name="Slide Number Placeholder 4"/>
          <p:cNvSpPr>
            <a:spLocks noGrp="1"/>
          </p:cNvSpPr>
          <p:nvPr>
            <p:ph type="sldNum" sz="quarter" idx="4294967295"/>
          </p:nvPr>
        </p:nvSpPr>
        <p:spPr>
          <a:xfrm>
            <a:off x="8534400" y="6553200"/>
            <a:ext cx="457200" cy="304800"/>
          </a:xfrm>
          <a:prstGeom prst="rect">
            <a:avLst/>
          </a:prstGeom>
        </p:spPr>
        <p:txBody>
          <a:bodyPr/>
          <a:lstStyle/>
          <a:p>
            <a:fld id="{9F1FB2E3-2BB6-40B9-8235-D524E987E6E0}" type="slidenum">
              <a:rPr lang="en-US" smtClean="0"/>
              <a:pPr/>
              <a:t>11</a:t>
            </a:fld>
            <a:endParaRPr lang="en-US"/>
          </a:p>
        </p:txBody>
      </p:sp>
    </p:spTree>
    <p:extLst>
      <p:ext uri="{BB962C8B-B14F-4D97-AF65-F5344CB8AC3E}">
        <p14:creationId xmlns:p14="http://schemas.microsoft.com/office/powerpoint/2010/main" val="4199900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72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721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721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721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pPr algn="ctr" eaLnBrk="1" hangingPunct="1">
              <a:buNone/>
              <a:defRPr/>
            </a:pPr>
            <a:r>
              <a:rPr lang="en-US" sz="17100" dirty="0" smtClean="0"/>
              <a:t>?</a:t>
            </a:r>
          </a:p>
          <a:p>
            <a:pPr eaLnBrk="1" hangingPunct="1">
              <a:spcBef>
                <a:spcPts val="0"/>
              </a:spcBef>
              <a:buNone/>
              <a:defRPr/>
            </a:pPr>
            <a:endParaRPr lang="en-US" sz="1400" dirty="0" smtClean="0"/>
          </a:p>
          <a:p>
            <a:pPr eaLnBrk="1" hangingPunct="1">
              <a:spcBef>
                <a:spcPts val="0"/>
              </a:spcBef>
              <a:buNone/>
              <a:defRPr/>
            </a:pPr>
            <a:endParaRPr lang="en-US" sz="1200" dirty="0" smtClean="0"/>
          </a:p>
          <a:p>
            <a:pPr eaLnBrk="1" hangingPunct="1">
              <a:spcBef>
                <a:spcPts val="0"/>
              </a:spcBef>
              <a:buNone/>
              <a:defRPr/>
            </a:pPr>
            <a:endParaRPr lang="en-US" sz="1200" dirty="0" smtClean="0"/>
          </a:p>
          <a:p>
            <a:pPr eaLnBrk="1" hangingPunct="1">
              <a:spcBef>
                <a:spcPts val="0"/>
              </a:spcBef>
              <a:buNone/>
              <a:defRPr/>
            </a:pPr>
            <a:endParaRPr lang="en-US" sz="1200" dirty="0"/>
          </a:p>
          <a:p>
            <a:pPr eaLnBrk="1" hangingPunct="1">
              <a:spcBef>
                <a:spcPts val="0"/>
              </a:spcBef>
              <a:buNone/>
              <a:defRPr/>
            </a:pPr>
            <a:endParaRPr lang="en-US" sz="1200" dirty="0" smtClean="0"/>
          </a:p>
          <a:p>
            <a:pPr eaLnBrk="1" hangingPunct="1">
              <a:spcBef>
                <a:spcPts val="0"/>
              </a:spcBef>
              <a:buNone/>
              <a:defRPr/>
            </a:pPr>
            <a:endParaRPr lang="en-US" sz="1200" dirty="0"/>
          </a:p>
          <a:p>
            <a:pPr eaLnBrk="1" hangingPunct="1">
              <a:spcBef>
                <a:spcPts val="0"/>
              </a:spcBef>
              <a:buNone/>
              <a:defRPr/>
            </a:pPr>
            <a:endParaRPr lang="en-US" sz="1200" dirty="0" smtClean="0"/>
          </a:p>
          <a:p>
            <a:pPr eaLnBrk="1" hangingPunct="1">
              <a:spcBef>
                <a:spcPts val="0"/>
              </a:spcBef>
              <a:buNone/>
              <a:defRPr/>
            </a:pPr>
            <a:endParaRPr lang="en-US" sz="1200" dirty="0"/>
          </a:p>
          <a:p>
            <a:pPr eaLnBrk="1" hangingPunct="1">
              <a:spcBef>
                <a:spcPts val="0"/>
              </a:spcBef>
              <a:buNone/>
              <a:defRPr/>
            </a:pPr>
            <a:endParaRPr lang="en-US" sz="1200" dirty="0" smtClean="0"/>
          </a:p>
          <a:p>
            <a:pPr eaLnBrk="1" hangingPunct="1">
              <a:spcBef>
                <a:spcPts val="0"/>
              </a:spcBef>
              <a:buNone/>
              <a:defRPr/>
            </a:pPr>
            <a:endParaRPr lang="en-US" sz="1200" dirty="0" smtClean="0"/>
          </a:p>
          <a:p>
            <a:pPr>
              <a:spcBef>
                <a:spcPts val="0"/>
              </a:spcBef>
              <a:buNone/>
              <a:defRPr/>
            </a:pPr>
            <a:r>
              <a:rPr lang="en-US" sz="1200" dirty="0" smtClean="0"/>
              <a:t>Presented by:	Andrea Buckley, </a:t>
            </a:r>
            <a:r>
              <a:rPr lang="en-US" sz="1200" dirty="0"/>
              <a:t>Environmental Services and Land Management Branch Chief</a:t>
            </a:r>
          </a:p>
          <a:p>
            <a:pPr eaLnBrk="1" hangingPunct="1">
              <a:spcBef>
                <a:spcPts val="0"/>
              </a:spcBef>
              <a:buNone/>
              <a:defRPr/>
            </a:pPr>
            <a:endParaRPr lang="en-US" sz="1200" dirty="0" smtClean="0"/>
          </a:p>
          <a:p>
            <a:pPr eaLnBrk="1" hangingPunct="1">
              <a:spcBef>
                <a:spcPts val="0"/>
              </a:spcBef>
              <a:buNone/>
              <a:defRPr/>
            </a:pPr>
            <a:r>
              <a:rPr lang="en-US" sz="1200" dirty="0" smtClean="0"/>
              <a:t>Prepared by:	Monica Reis, Senior Water Resources Engineer</a:t>
            </a:r>
          </a:p>
          <a:p>
            <a:pPr eaLnBrk="1" hangingPunct="1">
              <a:spcBef>
                <a:spcPts val="0"/>
              </a:spcBef>
              <a:buNone/>
              <a:defRPr/>
            </a:pPr>
            <a:endParaRPr lang="en-US" sz="1200" dirty="0" smtClean="0"/>
          </a:p>
        </p:txBody>
      </p:sp>
      <p:sp>
        <p:nvSpPr>
          <p:cNvPr id="5" name="Slide Number Placeholder 4"/>
          <p:cNvSpPr>
            <a:spLocks noGrp="1"/>
          </p:cNvSpPr>
          <p:nvPr>
            <p:ph type="sldNum" sz="quarter" idx="4294967295"/>
          </p:nvPr>
        </p:nvSpPr>
        <p:spPr>
          <a:xfrm>
            <a:off x="8534400" y="6553200"/>
            <a:ext cx="457200" cy="304800"/>
          </a:xfrm>
          <a:prstGeom prst="rect">
            <a:avLst/>
          </a:prstGeom>
        </p:spPr>
        <p:txBody>
          <a:bodyPr/>
          <a:lstStyle/>
          <a:p>
            <a:fld id="{9F1FB2E3-2BB6-40B9-8235-D524E987E6E0}" type="slidenum">
              <a:rPr lang="en-US" smtClean="0"/>
              <a:pPr/>
              <a:t>12</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DELTA PLAN UPDATE</a:t>
            </a:r>
            <a:endParaRPr lang="en-US" dirty="0"/>
          </a:p>
        </p:txBody>
      </p:sp>
      <p:sp>
        <p:nvSpPr>
          <p:cNvPr id="3" name="Content Placeholder 2"/>
          <p:cNvSpPr>
            <a:spLocks noGrp="1"/>
          </p:cNvSpPr>
          <p:nvPr>
            <p:ph idx="1"/>
          </p:nvPr>
        </p:nvSpPr>
        <p:spPr/>
        <p:txBody>
          <a:bodyPr/>
          <a:lstStyle/>
          <a:p>
            <a:pPr marL="137160" indent="0">
              <a:buNone/>
            </a:pPr>
            <a:r>
              <a:rPr lang="en-US" sz="2800" dirty="0" smtClean="0">
                <a:solidFill>
                  <a:srgbClr val="FFC000"/>
                </a:solidFill>
              </a:rPr>
              <a:t>California Water </a:t>
            </a:r>
            <a:r>
              <a:rPr lang="en-US" sz="2800" dirty="0">
                <a:solidFill>
                  <a:srgbClr val="FFC000"/>
                </a:solidFill>
              </a:rPr>
              <a:t>Code § </a:t>
            </a:r>
            <a:r>
              <a:rPr lang="en-US" sz="2800" dirty="0" smtClean="0">
                <a:solidFill>
                  <a:srgbClr val="FFC000"/>
                </a:solidFill>
              </a:rPr>
              <a:t>85306:</a:t>
            </a:r>
          </a:p>
          <a:p>
            <a:pPr marL="137160" indent="0">
              <a:buNone/>
            </a:pPr>
            <a:endParaRPr lang="en-US" dirty="0"/>
          </a:p>
          <a:p>
            <a:pPr marL="137160" indent="0">
              <a:buNone/>
            </a:pPr>
            <a:r>
              <a:rPr lang="en-US" sz="2800" dirty="0" smtClean="0"/>
              <a:t>“The </a:t>
            </a:r>
            <a:r>
              <a:rPr lang="en-US" sz="2800" dirty="0"/>
              <a:t>council, in consultation with the Central Valley Flood Protection Board, shall recommend in the Delta Plan priorities for state investments in levee operation, maintenance, and improvements in the Delta, including both levees that are a part of the State Plan of Flood Control and nonproject levees</a:t>
            </a:r>
            <a:r>
              <a:rPr lang="en-US" sz="2800" dirty="0" smtClean="0"/>
              <a:t>.”</a:t>
            </a:r>
            <a:endParaRPr lang="en-US" sz="2800" dirty="0"/>
          </a:p>
        </p:txBody>
      </p:sp>
    </p:spTree>
    <p:extLst>
      <p:ext uri="{BB962C8B-B14F-4D97-AF65-F5344CB8AC3E}">
        <p14:creationId xmlns:p14="http://schemas.microsoft.com/office/powerpoint/2010/main" val="37764043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DSC/CVFPB COORDINATION TIMELINE</a:t>
            </a:r>
          </a:p>
        </p:txBody>
      </p:sp>
      <p:sp>
        <p:nvSpPr>
          <p:cNvPr id="3" name="Content Placeholder 2"/>
          <p:cNvSpPr>
            <a:spLocks noGrp="1"/>
          </p:cNvSpPr>
          <p:nvPr>
            <p:ph idx="1"/>
          </p:nvPr>
        </p:nvSpPr>
        <p:spPr/>
        <p:txBody>
          <a:bodyPr>
            <a:normAutofit fontScale="92500"/>
          </a:bodyPr>
          <a:lstStyle/>
          <a:p>
            <a:r>
              <a:rPr lang="en-US" sz="3000" u="sng" dirty="0"/>
              <a:t>July 10, 2015 </a:t>
            </a:r>
            <a:r>
              <a:rPr lang="en-US" sz="3000" dirty="0"/>
              <a:t>– Workshop on Development of Board Consultation Policy with the Delta Stewardship Council regarding the DLIS (Clarksburg, CA</a:t>
            </a:r>
            <a:r>
              <a:rPr lang="en-US" sz="3000" dirty="0" smtClean="0"/>
              <a:t>).</a:t>
            </a:r>
          </a:p>
          <a:p>
            <a:pPr marL="137160" indent="0">
              <a:buNone/>
            </a:pPr>
            <a:endParaRPr lang="en-US" sz="3000" dirty="0"/>
          </a:p>
          <a:p>
            <a:r>
              <a:rPr lang="en-US" sz="3000" u="sng" dirty="0"/>
              <a:t>September 25, 2015 </a:t>
            </a:r>
            <a:r>
              <a:rPr lang="en-US" sz="3000" dirty="0"/>
              <a:t>– Board adopts Consultation Guidance Document highlighting 3 broad themes:</a:t>
            </a:r>
          </a:p>
          <a:p>
            <a:pPr marL="585216" lvl="1" indent="0">
              <a:buNone/>
            </a:pPr>
            <a:r>
              <a:rPr lang="en-US" sz="3000" i="1" dirty="0"/>
              <a:t>Public </a:t>
            </a:r>
            <a:r>
              <a:rPr lang="en-US" sz="3000" i="1" dirty="0" smtClean="0"/>
              <a:t>Safety  •  Risk Reduction  • Jurisdiction</a:t>
            </a:r>
            <a:endParaRPr lang="en-US" sz="3000" i="1" dirty="0"/>
          </a:p>
          <a:p>
            <a:pPr lvl="1"/>
            <a:endParaRPr lang="en-US" sz="3000" dirty="0"/>
          </a:p>
          <a:p>
            <a:r>
              <a:rPr lang="en-US" sz="3000" u="sng" dirty="0" smtClean="0"/>
              <a:t>August </a:t>
            </a:r>
            <a:r>
              <a:rPr lang="en-US" sz="3000" u="sng" dirty="0"/>
              <a:t>12, 2016 </a:t>
            </a:r>
            <a:r>
              <a:rPr lang="en-US" sz="3000" dirty="0"/>
              <a:t>– Joint Meeting of the CVFPB and DSC</a:t>
            </a:r>
          </a:p>
          <a:p>
            <a:pPr lvl="1"/>
            <a:r>
              <a:rPr lang="en-US" sz="3000" dirty="0"/>
              <a:t>“2x2” Working Group Proposed</a:t>
            </a:r>
          </a:p>
          <a:p>
            <a:endParaRPr lang="en-US" dirty="0"/>
          </a:p>
        </p:txBody>
      </p:sp>
    </p:spTree>
    <p:extLst>
      <p:ext uri="{BB962C8B-B14F-4D97-AF65-F5344CB8AC3E}">
        <p14:creationId xmlns:p14="http://schemas.microsoft.com/office/powerpoint/2010/main" val="33720352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bwMode="auto">
          <a:xfrm>
            <a:off x="381000" y="304800"/>
            <a:ext cx="7467600" cy="762000"/>
          </a:xfrm>
          <a:ln>
            <a:miter lim="800000"/>
            <a:headEnd/>
            <a:tailEnd/>
          </a:ln>
        </p:spPr>
        <p:txBody>
          <a:bodyPr vert="horz" wrap="square" lIns="91440" tIns="45720" rIns="91440" bIns="45720" numCol="1" anchor="t" anchorCtr="0" compatLnSpc="1">
            <a:prstTxWarp prst="textNoShape">
              <a:avLst/>
            </a:prstTxWarp>
          </a:bodyPr>
          <a:lstStyle/>
          <a:p>
            <a:pPr>
              <a:spcBef>
                <a:spcPct val="20000"/>
              </a:spcBef>
              <a:buClr>
                <a:schemeClr val="tx1">
                  <a:shade val="95000"/>
                </a:schemeClr>
              </a:buClr>
              <a:buSzPct val="65000"/>
              <a:defRPr/>
            </a:pPr>
            <a:r>
              <a:rPr lang="en-US" sz="3600" dirty="0" smtClean="0">
                <a:solidFill>
                  <a:schemeClr val="tx1"/>
                </a:solidFill>
                <a:effectLst>
                  <a:outerShdw blurRad="38100" dist="38100" dir="2700000" algn="tl">
                    <a:srgbClr val="000000">
                      <a:alpha val="43137"/>
                    </a:srgbClr>
                  </a:outerShdw>
                </a:effectLst>
                <a:ea typeface="+mn-ea"/>
                <a:cs typeface="Arial" pitchFamily="34" charset="0"/>
              </a:rPr>
              <a:t>COORDINATION MEETINGS</a:t>
            </a:r>
            <a:endParaRPr lang="en-US" sz="3600" dirty="0">
              <a:solidFill>
                <a:schemeClr val="tx1"/>
              </a:solidFill>
              <a:effectLst>
                <a:outerShdw blurRad="38100" dist="38100" dir="2700000" algn="tl">
                  <a:srgbClr val="000000">
                    <a:alpha val="43137"/>
                  </a:srgbClr>
                </a:outerShdw>
              </a:effectLst>
              <a:ea typeface="+mn-ea"/>
              <a:cs typeface="Arial" pitchFamily="34" charset="0"/>
            </a:endParaRPr>
          </a:p>
        </p:txBody>
      </p:sp>
      <p:sp>
        <p:nvSpPr>
          <p:cNvPr id="137219" name="Rectangle 3"/>
          <p:cNvSpPr>
            <a:spLocks noGrp="1" noChangeArrowheads="1"/>
          </p:cNvSpPr>
          <p:nvPr>
            <p:ph type="body" idx="1"/>
          </p:nvPr>
        </p:nvSpPr>
        <p:spPr/>
        <p:txBody>
          <a:bodyPr>
            <a:normAutofit lnSpcReduction="10000"/>
          </a:bodyPr>
          <a:lstStyle/>
          <a:p>
            <a:pPr eaLnBrk="1" hangingPunct="1">
              <a:buFont typeface="Wingdings" pitchFamily="2" charset="2"/>
              <a:buNone/>
              <a:defRPr/>
            </a:pPr>
            <a:r>
              <a:rPr lang="en-US" sz="2800" u="sng" dirty="0" smtClean="0">
                <a:solidFill>
                  <a:srgbClr val="FFC000"/>
                </a:solidFill>
                <a:latin typeface="Calibri" pitchFamily="34" charset="0"/>
              </a:rPr>
              <a:t>Staff Coordination Meetings Held to Date</a:t>
            </a:r>
          </a:p>
          <a:p>
            <a:pPr marL="137160" indent="0">
              <a:buNone/>
              <a:defRPr/>
            </a:pPr>
            <a:r>
              <a:rPr lang="en-US" sz="2600" dirty="0" smtClean="0"/>
              <a:t>October 20, 2016 – Staff Meeting between CVFPB, DWR, and DSC</a:t>
            </a:r>
          </a:p>
          <a:p>
            <a:pPr lvl="1">
              <a:defRPr/>
            </a:pPr>
            <a:r>
              <a:rPr lang="en-US" sz="2600" dirty="0"/>
              <a:t>Interagency MOU/MOA </a:t>
            </a:r>
          </a:p>
          <a:p>
            <a:pPr lvl="1"/>
            <a:r>
              <a:rPr lang="en-US" sz="2600" dirty="0"/>
              <a:t>Changes to discussion draft of the Delta Plan policies and recommendations</a:t>
            </a:r>
          </a:p>
          <a:p>
            <a:pPr marL="137160" indent="0">
              <a:buNone/>
              <a:defRPr/>
            </a:pPr>
            <a:r>
              <a:rPr lang="en-US" sz="2800" u="sng" dirty="0" smtClean="0">
                <a:solidFill>
                  <a:srgbClr val="FFC000"/>
                </a:solidFill>
              </a:rPr>
              <a:t>2x2 Coordination Meetings Held to Date</a:t>
            </a:r>
          </a:p>
          <a:p>
            <a:pPr marL="137160" indent="0">
              <a:buNone/>
              <a:defRPr/>
            </a:pPr>
            <a:r>
              <a:rPr lang="en-US" sz="2600" dirty="0" smtClean="0"/>
              <a:t>November </a:t>
            </a:r>
            <a:r>
              <a:rPr lang="en-US" sz="2600" dirty="0"/>
              <a:t>3, </a:t>
            </a:r>
            <a:r>
              <a:rPr lang="en-US" sz="2600" dirty="0" smtClean="0"/>
              <a:t>2016 </a:t>
            </a:r>
          </a:p>
          <a:p>
            <a:pPr marL="137160" indent="0">
              <a:buNone/>
              <a:defRPr/>
            </a:pPr>
            <a:r>
              <a:rPr lang="en-US" sz="2600" dirty="0" smtClean="0"/>
              <a:t>November </a:t>
            </a:r>
            <a:r>
              <a:rPr lang="en-US" sz="2600" dirty="0"/>
              <a:t>7, 2016</a:t>
            </a:r>
          </a:p>
          <a:p>
            <a:pPr>
              <a:spcBef>
                <a:spcPts val="1800"/>
              </a:spcBef>
              <a:buNone/>
              <a:defRPr/>
            </a:pPr>
            <a:r>
              <a:rPr lang="en-US" sz="2800" u="sng" dirty="0" smtClean="0">
                <a:solidFill>
                  <a:srgbClr val="FFC000"/>
                </a:solidFill>
              </a:rPr>
              <a:t>Next Meeting</a:t>
            </a:r>
            <a:endParaRPr lang="en-US" sz="2800" u="sng" dirty="0">
              <a:solidFill>
                <a:srgbClr val="FFC000"/>
              </a:solidFill>
            </a:endParaRPr>
          </a:p>
          <a:p>
            <a:pPr lvl="1">
              <a:defRPr/>
            </a:pPr>
            <a:r>
              <a:rPr lang="en-US" sz="2800" dirty="0" smtClean="0"/>
              <a:t>To Be </a:t>
            </a:r>
            <a:r>
              <a:rPr lang="en-US" sz="2800" dirty="0" smtClean="0"/>
              <a:t>Determined</a:t>
            </a:r>
            <a:endParaRPr lang="en-US" sz="2800" dirty="0"/>
          </a:p>
        </p:txBody>
      </p:sp>
      <p:sp>
        <p:nvSpPr>
          <p:cNvPr id="5" name="Slide Number Placeholder 4"/>
          <p:cNvSpPr>
            <a:spLocks noGrp="1"/>
          </p:cNvSpPr>
          <p:nvPr>
            <p:ph type="sldNum" sz="quarter" idx="4294967295"/>
          </p:nvPr>
        </p:nvSpPr>
        <p:spPr>
          <a:xfrm>
            <a:off x="8534400" y="6553200"/>
            <a:ext cx="457200" cy="304800"/>
          </a:xfrm>
          <a:prstGeom prst="rect">
            <a:avLst/>
          </a:prstGeom>
        </p:spPr>
        <p:txBody>
          <a:bodyPr/>
          <a:lstStyle/>
          <a:p>
            <a:fld id="{9F1FB2E3-2BB6-40B9-8235-D524E987E6E0}" type="slidenum">
              <a:rPr lang="en-US" smtClean="0"/>
              <a:pPr/>
              <a:t>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7219">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7219">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7219">
                                            <p:txEl>
                                              <p:pRg st="1" end="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7219">
                                            <p:txEl>
                                              <p:pRg st="2" end="2"/>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721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721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721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721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7219">
                                            <p:txEl>
                                              <p:pRg st="7" end="7"/>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3721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9"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pPr algn="ctr" eaLnBrk="1" hangingPunct="1">
              <a:buNone/>
              <a:defRPr/>
            </a:pPr>
            <a:r>
              <a:rPr lang="en-US" sz="17100" dirty="0" smtClean="0"/>
              <a:t>?</a:t>
            </a:r>
          </a:p>
          <a:p>
            <a:pPr eaLnBrk="1" hangingPunct="1">
              <a:spcBef>
                <a:spcPts val="0"/>
              </a:spcBef>
              <a:buNone/>
              <a:defRPr/>
            </a:pPr>
            <a:endParaRPr lang="en-US" sz="1400" dirty="0" smtClean="0"/>
          </a:p>
          <a:p>
            <a:pPr eaLnBrk="1" hangingPunct="1">
              <a:spcBef>
                <a:spcPts val="0"/>
              </a:spcBef>
              <a:buNone/>
              <a:defRPr/>
            </a:pPr>
            <a:endParaRPr lang="en-US" sz="1200" dirty="0" smtClean="0"/>
          </a:p>
          <a:p>
            <a:pPr eaLnBrk="1" hangingPunct="1">
              <a:spcBef>
                <a:spcPts val="0"/>
              </a:spcBef>
              <a:buNone/>
              <a:defRPr/>
            </a:pPr>
            <a:endParaRPr lang="en-US" sz="1200" dirty="0" smtClean="0"/>
          </a:p>
          <a:p>
            <a:pPr eaLnBrk="1" hangingPunct="1">
              <a:spcBef>
                <a:spcPts val="0"/>
              </a:spcBef>
              <a:buNone/>
              <a:defRPr/>
            </a:pPr>
            <a:endParaRPr lang="en-US" sz="1200" dirty="0"/>
          </a:p>
          <a:p>
            <a:pPr eaLnBrk="1" hangingPunct="1">
              <a:spcBef>
                <a:spcPts val="0"/>
              </a:spcBef>
              <a:buNone/>
              <a:defRPr/>
            </a:pPr>
            <a:endParaRPr lang="en-US" sz="1200" dirty="0" smtClean="0"/>
          </a:p>
          <a:p>
            <a:pPr eaLnBrk="1" hangingPunct="1">
              <a:spcBef>
                <a:spcPts val="0"/>
              </a:spcBef>
              <a:buNone/>
              <a:defRPr/>
            </a:pPr>
            <a:endParaRPr lang="en-US" sz="1200" dirty="0"/>
          </a:p>
          <a:p>
            <a:pPr eaLnBrk="1" hangingPunct="1">
              <a:spcBef>
                <a:spcPts val="0"/>
              </a:spcBef>
              <a:buNone/>
              <a:defRPr/>
            </a:pPr>
            <a:endParaRPr lang="en-US" sz="1200" dirty="0" smtClean="0"/>
          </a:p>
          <a:p>
            <a:pPr eaLnBrk="1" hangingPunct="1">
              <a:spcBef>
                <a:spcPts val="0"/>
              </a:spcBef>
              <a:buNone/>
              <a:defRPr/>
            </a:pPr>
            <a:endParaRPr lang="en-US" sz="1200" dirty="0"/>
          </a:p>
          <a:p>
            <a:pPr eaLnBrk="1" hangingPunct="1">
              <a:spcBef>
                <a:spcPts val="0"/>
              </a:spcBef>
              <a:buNone/>
              <a:defRPr/>
            </a:pPr>
            <a:endParaRPr lang="en-US" sz="1200" dirty="0" smtClean="0"/>
          </a:p>
          <a:p>
            <a:pPr eaLnBrk="1" hangingPunct="1">
              <a:spcBef>
                <a:spcPts val="0"/>
              </a:spcBef>
              <a:buNone/>
              <a:defRPr/>
            </a:pPr>
            <a:endParaRPr lang="en-US" sz="1200" dirty="0" smtClean="0"/>
          </a:p>
          <a:p>
            <a:pPr>
              <a:spcBef>
                <a:spcPts val="0"/>
              </a:spcBef>
              <a:buNone/>
              <a:defRPr/>
            </a:pPr>
            <a:r>
              <a:rPr lang="en-US" sz="1200" dirty="0" smtClean="0"/>
              <a:t>Presented by:	Andrea Buckley, </a:t>
            </a:r>
            <a:r>
              <a:rPr lang="en-US" sz="1200" dirty="0"/>
              <a:t>Environmental Services and Land Management Branch Chief</a:t>
            </a:r>
          </a:p>
          <a:p>
            <a:pPr eaLnBrk="1" hangingPunct="1">
              <a:spcBef>
                <a:spcPts val="0"/>
              </a:spcBef>
              <a:buNone/>
              <a:defRPr/>
            </a:pPr>
            <a:endParaRPr lang="en-US" sz="1200" dirty="0" smtClean="0"/>
          </a:p>
          <a:p>
            <a:pPr eaLnBrk="1" hangingPunct="1">
              <a:spcBef>
                <a:spcPts val="0"/>
              </a:spcBef>
              <a:buNone/>
              <a:defRPr/>
            </a:pPr>
            <a:r>
              <a:rPr lang="en-US" sz="1200" dirty="0" smtClean="0"/>
              <a:t>Prepared by:	Monica Reis, Senior Water Resources Engineer</a:t>
            </a:r>
          </a:p>
          <a:p>
            <a:pPr eaLnBrk="1" hangingPunct="1">
              <a:spcBef>
                <a:spcPts val="0"/>
              </a:spcBef>
              <a:buNone/>
              <a:defRPr/>
            </a:pPr>
            <a:endParaRPr lang="en-US" sz="1200" dirty="0" smtClean="0"/>
          </a:p>
        </p:txBody>
      </p:sp>
      <p:sp>
        <p:nvSpPr>
          <p:cNvPr id="5" name="Slide Number Placeholder 4"/>
          <p:cNvSpPr>
            <a:spLocks noGrp="1"/>
          </p:cNvSpPr>
          <p:nvPr>
            <p:ph type="sldNum" sz="quarter" idx="4294967295"/>
          </p:nvPr>
        </p:nvSpPr>
        <p:spPr>
          <a:xfrm>
            <a:off x="8534400" y="6553200"/>
            <a:ext cx="457200" cy="304800"/>
          </a:xfrm>
          <a:prstGeom prst="rect">
            <a:avLst/>
          </a:prstGeom>
        </p:spPr>
        <p:txBody>
          <a:bodyPr/>
          <a:lstStyle/>
          <a:p>
            <a:fld id="{9F1FB2E3-2BB6-40B9-8235-D524E987E6E0}" type="slidenum">
              <a:rPr lang="en-US" smtClean="0"/>
              <a:pPr/>
              <a:t>5</a:t>
            </a:fld>
            <a:endParaRPr lang="en-US"/>
          </a:p>
        </p:txBody>
      </p:sp>
    </p:spTree>
    <p:extLst>
      <p:ext uri="{BB962C8B-B14F-4D97-AF65-F5344CB8AC3E}">
        <p14:creationId xmlns:p14="http://schemas.microsoft.com/office/powerpoint/2010/main" val="22292439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Grp="1" noChangeArrowheads="1"/>
          </p:cNvSpPr>
          <p:nvPr>
            <p:ph type="ctrTitle"/>
          </p:nvPr>
        </p:nvSpPr>
        <p:spPr bwMode="auto">
          <a:prstGeom prst="rect">
            <a:avLst/>
          </a:prstGeom>
          <a:ln>
            <a:miter lim="800000"/>
            <a:headEnd/>
            <a:tailEnd/>
          </a:ln>
        </p:spPr>
        <p:txBody>
          <a:bodyPr/>
          <a:lstStyle/>
          <a:p>
            <a:pPr>
              <a:defRPr/>
            </a:pPr>
            <a:r>
              <a:rPr lang="en-US" sz="4000" b="1" dirty="0" smtClean="0">
                <a:solidFill>
                  <a:schemeClr val="tx1"/>
                </a:solidFill>
                <a:latin typeface="Calibri" pitchFamily="34" charset="0"/>
              </a:rPr>
              <a:t> </a:t>
            </a:r>
            <a:r>
              <a:rPr lang="en-US" dirty="0">
                <a:solidFill>
                  <a:schemeClr val="tx1"/>
                </a:solidFill>
                <a:latin typeface="Calibri" pitchFamily="34" charset="0"/>
              </a:rPr>
              <a:t/>
            </a:r>
            <a:br>
              <a:rPr lang="en-US" dirty="0">
                <a:solidFill>
                  <a:schemeClr val="tx1"/>
                </a:solidFill>
                <a:latin typeface="Calibri" pitchFamily="34" charset="0"/>
              </a:rPr>
            </a:br>
            <a:r>
              <a:rPr lang="en-US" dirty="0" smtClean="0">
                <a:solidFill>
                  <a:schemeClr val="tx1"/>
                </a:solidFill>
                <a:latin typeface="Calibri" pitchFamily="34" charset="0"/>
              </a:rPr>
              <a:t>Delta Flood Risk Management Assessment District Feasibility Study</a:t>
            </a:r>
            <a:r>
              <a:rPr lang="en-US" sz="4000" b="1" dirty="0" smtClean="0">
                <a:solidFill>
                  <a:schemeClr val="tx1"/>
                </a:solidFill>
                <a:latin typeface="Calibri" pitchFamily="34" charset="0"/>
              </a:rPr>
              <a:t/>
            </a:r>
            <a:br>
              <a:rPr lang="en-US" sz="4000" b="1" dirty="0" smtClean="0">
                <a:solidFill>
                  <a:schemeClr val="tx1"/>
                </a:solidFill>
                <a:latin typeface="Calibri" pitchFamily="34" charset="0"/>
              </a:rPr>
            </a:br>
            <a:r>
              <a:rPr lang="en-US" dirty="0" smtClean="0">
                <a:solidFill>
                  <a:schemeClr val="tx1"/>
                </a:solidFill>
                <a:latin typeface="Calibri" pitchFamily="34" charset="0"/>
              </a:rPr>
              <a:t/>
            </a:r>
            <a:br>
              <a:rPr lang="en-US" dirty="0" smtClean="0">
                <a:solidFill>
                  <a:schemeClr val="tx1"/>
                </a:solidFill>
                <a:latin typeface="Calibri" pitchFamily="34" charset="0"/>
              </a:rPr>
            </a:br>
            <a:r>
              <a:rPr lang="en-US" sz="3200" cap="none" dirty="0" smtClean="0">
                <a:solidFill>
                  <a:schemeClr val="tx1"/>
                </a:solidFill>
                <a:latin typeface="Calibri" pitchFamily="34" charset="0"/>
              </a:rPr>
              <a:t>November 18, 2016</a:t>
            </a:r>
            <a:endParaRPr lang="en-US" sz="3200" b="1" cap="none" dirty="0" smtClean="0">
              <a:solidFill>
                <a:schemeClr val="tx1"/>
              </a:solidFill>
              <a:latin typeface="Calibri" pitchFamily="34" charset="0"/>
              <a:cs typeface="Arial" pitchFamily="34" charset="0"/>
            </a:endParaRPr>
          </a:p>
        </p:txBody>
      </p:sp>
      <p:sp>
        <p:nvSpPr>
          <p:cNvPr id="2054" name="Rectangle 6"/>
          <p:cNvSpPr>
            <a:spLocks noGrp="1" noChangeArrowheads="1"/>
          </p:cNvSpPr>
          <p:nvPr>
            <p:ph type="subTitle" idx="4294967295"/>
          </p:nvPr>
        </p:nvSpPr>
        <p:spPr>
          <a:xfrm>
            <a:off x="304800" y="304800"/>
            <a:ext cx="7620000" cy="762000"/>
          </a:xfrm>
          <a:noFill/>
        </p:spPr>
        <p:txBody>
          <a:bodyPr>
            <a:normAutofit fontScale="85000" lnSpcReduction="10000"/>
          </a:bodyPr>
          <a:lstStyle/>
          <a:p>
            <a:pPr marL="0" indent="0" algn="ctr" eaLnBrk="1" hangingPunct="1">
              <a:spcAft>
                <a:spcPts val="0"/>
              </a:spcAft>
              <a:buFont typeface="Wingdings" pitchFamily="2" charset="2"/>
              <a:buNone/>
              <a:defRPr/>
            </a:pPr>
            <a:r>
              <a:rPr lang="en-US" sz="4000" b="1" dirty="0" smtClean="0">
                <a:effectLst>
                  <a:outerShdw blurRad="38100" dist="38100" dir="2700000" algn="tl">
                    <a:srgbClr val="000000">
                      <a:alpha val="43137"/>
                    </a:srgbClr>
                  </a:outerShdw>
                </a:effectLst>
                <a:latin typeface="Blue Highway" pitchFamily="2" charset="0"/>
                <a:cs typeface="Arial" pitchFamily="34" charset="0"/>
              </a:rPr>
              <a:t>DELTA PROTECTION COMMISSION</a:t>
            </a:r>
          </a:p>
        </p:txBody>
      </p:sp>
    </p:spTree>
    <p:extLst>
      <p:ext uri="{BB962C8B-B14F-4D97-AF65-F5344CB8AC3E}">
        <p14:creationId xmlns:p14="http://schemas.microsoft.com/office/powerpoint/2010/main" val="33710822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bwMode="auto">
          <a:xfrm>
            <a:off x="381000" y="304800"/>
            <a:ext cx="7467600" cy="762000"/>
          </a:xfrm>
          <a:ln>
            <a:miter lim="800000"/>
            <a:headEnd/>
            <a:tailEnd/>
          </a:ln>
        </p:spPr>
        <p:txBody>
          <a:bodyPr vert="horz" wrap="square" lIns="91440" tIns="45720" rIns="91440" bIns="45720" numCol="1" anchor="t" anchorCtr="0" compatLnSpc="1">
            <a:prstTxWarp prst="textNoShape">
              <a:avLst/>
            </a:prstTxWarp>
          </a:bodyPr>
          <a:lstStyle/>
          <a:p>
            <a:pPr>
              <a:defRPr/>
            </a:pPr>
            <a:r>
              <a:rPr lang="en-US" sz="3200" dirty="0" smtClean="0">
                <a:effectLst>
                  <a:outerShdw blurRad="38100" dist="38100" dir="2700000" algn="tl">
                    <a:srgbClr val="000000">
                      <a:alpha val="43137"/>
                    </a:srgbClr>
                  </a:outerShdw>
                </a:effectLst>
                <a:cs typeface="Arial" pitchFamily="34" charset="0"/>
              </a:rPr>
              <a:t>DELTA PROTECTION COMMISSION</a:t>
            </a:r>
            <a:endParaRPr lang="en-US" sz="3200" dirty="0">
              <a:effectLst>
                <a:outerShdw blurRad="38100" dist="38100" dir="2700000" algn="tl">
                  <a:srgbClr val="000000">
                    <a:alpha val="43137"/>
                  </a:srgbClr>
                </a:outerShdw>
              </a:effectLst>
              <a:cs typeface="Arial" pitchFamily="34" charset="0"/>
            </a:endParaRPr>
          </a:p>
        </p:txBody>
      </p:sp>
      <p:sp>
        <p:nvSpPr>
          <p:cNvPr id="137219" name="Rectangle 3"/>
          <p:cNvSpPr>
            <a:spLocks noGrp="1" noChangeArrowheads="1"/>
          </p:cNvSpPr>
          <p:nvPr>
            <p:ph type="body" idx="1"/>
          </p:nvPr>
        </p:nvSpPr>
        <p:spPr/>
        <p:txBody>
          <a:bodyPr>
            <a:normAutofit lnSpcReduction="10000"/>
          </a:bodyPr>
          <a:lstStyle/>
          <a:p>
            <a:pPr>
              <a:buNone/>
              <a:defRPr/>
            </a:pPr>
            <a:r>
              <a:rPr lang="en-US" sz="3200" u="sng" dirty="0" smtClean="0">
                <a:solidFill>
                  <a:srgbClr val="FFC000"/>
                </a:solidFill>
              </a:rPr>
              <a:t>Delta Flood Risk Management Assessment District Feasibility Study</a:t>
            </a:r>
            <a:endParaRPr lang="en-US" sz="3200" u="sng" dirty="0">
              <a:solidFill>
                <a:srgbClr val="FFC000"/>
              </a:solidFill>
            </a:endParaRPr>
          </a:p>
          <a:p>
            <a:pPr>
              <a:spcBef>
                <a:spcPts val="1800"/>
              </a:spcBef>
              <a:defRPr/>
            </a:pPr>
            <a:r>
              <a:rPr lang="en-US" sz="3200" dirty="0" smtClean="0"/>
              <a:t>Purpose </a:t>
            </a:r>
          </a:p>
          <a:p>
            <a:pPr lvl="1">
              <a:spcBef>
                <a:spcPts val="1800"/>
              </a:spcBef>
              <a:defRPr/>
            </a:pPr>
            <a:r>
              <a:rPr lang="en-US" sz="3200" dirty="0" smtClean="0"/>
              <a:t>To identify the most feasibly finance mechanisms that could be deployed to generate revenues to pay for maintenance, repair, rehabilitation, and improvements or other means of reducing flood risk within the Delta</a:t>
            </a:r>
          </a:p>
          <a:p>
            <a:pPr lvl="1">
              <a:spcBef>
                <a:spcPts val="1800"/>
              </a:spcBef>
              <a:defRPr/>
            </a:pPr>
            <a:r>
              <a:rPr lang="en-US" sz="3200" dirty="0" smtClean="0"/>
              <a:t>To identify beneficiaries of the Delta Levees</a:t>
            </a:r>
          </a:p>
          <a:p>
            <a:pPr>
              <a:spcBef>
                <a:spcPts val="1800"/>
              </a:spcBef>
              <a:defRPr/>
            </a:pPr>
            <a:endParaRPr lang="en-US" sz="3200" dirty="0" smtClean="0"/>
          </a:p>
          <a:p>
            <a:pPr marL="137160" indent="0">
              <a:buNone/>
            </a:pPr>
            <a:endParaRPr lang="en-US" sz="3200" dirty="0"/>
          </a:p>
        </p:txBody>
      </p:sp>
      <p:sp>
        <p:nvSpPr>
          <p:cNvPr id="5" name="Slide Number Placeholder 4"/>
          <p:cNvSpPr>
            <a:spLocks noGrp="1"/>
          </p:cNvSpPr>
          <p:nvPr>
            <p:ph type="sldNum" sz="quarter" idx="4294967295"/>
          </p:nvPr>
        </p:nvSpPr>
        <p:spPr>
          <a:xfrm>
            <a:off x="8534400" y="6553200"/>
            <a:ext cx="457200" cy="304800"/>
          </a:xfrm>
          <a:prstGeom prst="rect">
            <a:avLst/>
          </a:prstGeom>
        </p:spPr>
        <p:txBody>
          <a:bodyPr/>
          <a:lstStyle/>
          <a:p>
            <a:fld id="{9F1FB2E3-2BB6-40B9-8235-D524E987E6E0}" type="slidenum">
              <a:rPr lang="en-US" smtClean="0"/>
              <a:pPr/>
              <a:t>7</a:t>
            </a:fld>
            <a:endParaRPr lang="en-US"/>
          </a:p>
        </p:txBody>
      </p:sp>
    </p:spTree>
    <p:extLst>
      <p:ext uri="{BB962C8B-B14F-4D97-AF65-F5344CB8AC3E}">
        <p14:creationId xmlns:p14="http://schemas.microsoft.com/office/powerpoint/2010/main" val="457614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72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721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721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721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9"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bwMode="auto">
          <a:xfrm>
            <a:off x="381000" y="304800"/>
            <a:ext cx="7467600" cy="762000"/>
          </a:xfrm>
          <a:ln>
            <a:miter lim="800000"/>
            <a:headEnd/>
            <a:tailEnd/>
          </a:ln>
        </p:spPr>
        <p:txBody>
          <a:bodyPr vert="horz" wrap="square" lIns="91440" tIns="45720" rIns="91440" bIns="45720" numCol="1" anchor="t" anchorCtr="0" compatLnSpc="1">
            <a:prstTxWarp prst="textNoShape">
              <a:avLst/>
            </a:prstTxWarp>
          </a:bodyPr>
          <a:lstStyle/>
          <a:p>
            <a:pPr>
              <a:defRPr/>
            </a:pPr>
            <a:r>
              <a:rPr lang="en-US" sz="3200" dirty="0">
                <a:effectLst>
                  <a:outerShdw blurRad="38100" dist="38100" dir="2700000" algn="tl">
                    <a:srgbClr val="000000">
                      <a:alpha val="43137"/>
                    </a:srgbClr>
                  </a:outerShdw>
                </a:effectLst>
                <a:cs typeface="Arial" pitchFamily="34" charset="0"/>
              </a:rPr>
              <a:t>DELTA PROTECTION COMMISSION</a:t>
            </a:r>
          </a:p>
        </p:txBody>
      </p:sp>
      <p:sp>
        <p:nvSpPr>
          <p:cNvPr id="137219" name="Rectangle 3"/>
          <p:cNvSpPr>
            <a:spLocks noGrp="1" noChangeArrowheads="1"/>
          </p:cNvSpPr>
          <p:nvPr>
            <p:ph type="body" idx="1"/>
          </p:nvPr>
        </p:nvSpPr>
        <p:spPr/>
        <p:txBody>
          <a:bodyPr>
            <a:normAutofit/>
          </a:bodyPr>
          <a:lstStyle/>
          <a:p>
            <a:pPr>
              <a:buNone/>
              <a:defRPr/>
            </a:pPr>
            <a:r>
              <a:rPr lang="en-US" sz="3200" u="sng" dirty="0" smtClean="0">
                <a:solidFill>
                  <a:srgbClr val="FFC000"/>
                </a:solidFill>
              </a:rPr>
              <a:t>Delta Flood Risk Management Assessment District Feasibility Study</a:t>
            </a:r>
            <a:endParaRPr lang="en-US" sz="3200" u="sng" dirty="0">
              <a:solidFill>
                <a:srgbClr val="FFC000"/>
              </a:solidFill>
            </a:endParaRPr>
          </a:p>
          <a:p>
            <a:pPr>
              <a:spcBef>
                <a:spcPts val="1800"/>
              </a:spcBef>
              <a:defRPr/>
            </a:pPr>
            <a:r>
              <a:rPr lang="en-US" sz="3200" dirty="0"/>
              <a:t>Study Funding Source – Department  of Water Resources</a:t>
            </a:r>
          </a:p>
          <a:p>
            <a:pPr>
              <a:spcBef>
                <a:spcPts val="1800"/>
              </a:spcBef>
              <a:defRPr/>
            </a:pPr>
            <a:r>
              <a:rPr lang="en-US" sz="3200" dirty="0" smtClean="0"/>
              <a:t>High level study – Additional investigation of how to implement most feasible finance mechanisms needed</a:t>
            </a:r>
            <a:r>
              <a:rPr lang="en-US" sz="3200" b="1" dirty="0" smtClean="0"/>
              <a:t> </a:t>
            </a:r>
          </a:p>
          <a:p>
            <a:pPr marL="137160" indent="0">
              <a:buNone/>
            </a:pPr>
            <a:endParaRPr lang="en-US" sz="3200" dirty="0"/>
          </a:p>
        </p:txBody>
      </p:sp>
      <p:sp>
        <p:nvSpPr>
          <p:cNvPr id="5" name="Slide Number Placeholder 4"/>
          <p:cNvSpPr>
            <a:spLocks noGrp="1"/>
          </p:cNvSpPr>
          <p:nvPr>
            <p:ph type="sldNum" sz="quarter" idx="4294967295"/>
          </p:nvPr>
        </p:nvSpPr>
        <p:spPr>
          <a:xfrm>
            <a:off x="8534400" y="6553200"/>
            <a:ext cx="457200" cy="304800"/>
          </a:xfrm>
          <a:prstGeom prst="rect">
            <a:avLst/>
          </a:prstGeom>
        </p:spPr>
        <p:txBody>
          <a:bodyPr/>
          <a:lstStyle/>
          <a:p>
            <a:fld id="{9F1FB2E3-2BB6-40B9-8235-D524E987E6E0}" type="slidenum">
              <a:rPr lang="en-US" smtClean="0"/>
              <a:pPr/>
              <a:t>8</a:t>
            </a:fld>
            <a:endParaRPr lang="en-US"/>
          </a:p>
        </p:txBody>
      </p:sp>
    </p:spTree>
    <p:extLst>
      <p:ext uri="{BB962C8B-B14F-4D97-AF65-F5344CB8AC3E}">
        <p14:creationId xmlns:p14="http://schemas.microsoft.com/office/powerpoint/2010/main" val="858716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72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72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721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9"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bwMode="auto">
          <a:xfrm>
            <a:off x="381000" y="304800"/>
            <a:ext cx="7467600" cy="762000"/>
          </a:xfrm>
          <a:ln>
            <a:miter lim="800000"/>
            <a:headEnd/>
            <a:tailEnd/>
          </a:ln>
        </p:spPr>
        <p:txBody>
          <a:bodyPr vert="horz" wrap="square" lIns="91440" tIns="45720" rIns="91440" bIns="45720" numCol="1" anchor="t" anchorCtr="0" compatLnSpc="1">
            <a:prstTxWarp prst="textNoShape">
              <a:avLst/>
            </a:prstTxWarp>
          </a:bodyPr>
          <a:lstStyle/>
          <a:p>
            <a:pPr>
              <a:defRPr/>
            </a:pPr>
            <a:r>
              <a:rPr lang="en-US" sz="3200" dirty="0">
                <a:effectLst>
                  <a:outerShdw blurRad="38100" dist="38100" dir="2700000" algn="tl">
                    <a:srgbClr val="000000">
                      <a:alpha val="43137"/>
                    </a:srgbClr>
                  </a:outerShdw>
                </a:effectLst>
                <a:cs typeface="Arial" pitchFamily="34" charset="0"/>
              </a:rPr>
              <a:t>DELTA PROTECTION COMMISSION</a:t>
            </a:r>
          </a:p>
        </p:txBody>
      </p:sp>
      <p:sp>
        <p:nvSpPr>
          <p:cNvPr id="137219" name="Rectangle 3"/>
          <p:cNvSpPr>
            <a:spLocks noGrp="1" noChangeArrowheads="1"/>
          </p:cNvSpPr>
          <p:nvPr>
            <p:ph type="body" idx="1"/>
          </p:nvPr>
        </p:nvSpPr>
        <p:spPr/>
        <p:txBody>
          <a:bodyPr>
            <a:normAutofit/>
          </a:bodyPr>
          <a:lstStyle/>
          <a:p>
            <a:pPr>
              <a:buNone/>
              <a:defRPr/>
            </a:pPr>
            <a:r>
              <a:rPr lang="en-US" sz="3200" u="sng" dirty="0" smtClean="0">
                <a:solidFill>
                  <a:srgbClr val="FFC000"/>
                </a:solidFill>
              </a:rPr>
              <a:t>Delta Flood Risk Management Assessment District Feasibility Study</a:t>
            </a:r>
            <a:endParaRPr lang="en-US" sz="3200" u="sng" dirty="0">
              <a:solidFill>
                <a:srgbClr val="FFC000"/>
              </a:solidFill>
            </a:endParaRPr>
          </a:p>
          <a:p>
            <a:pPr>
              <a:spcBef>
                <a:spcPts val="1800"/>
              </a:spcBef>
              <a:defRPr/>
            </a:pPr>
            <a:r>
              <a:rPr lang="en-US" sz="3200" dirty="0" smtClean="0"/>
              <a:t>Progress To Date </a:t>
            </a:r>
          </a:p>
          <a:p>
            <a:pPr lvl="1">
              <a:spcBef>
                <a:spcPts val="1800"/>
              </a:spcBef>
              <a:defRPr/>
            </a:pPr>
            <a:r>
              <a:rPr lang="en-US" sz="3200" dirty="0" smtClean="0"/>
              <a:t>Four Working Group Workshops</a:t>
            </a:r>
          </a:p>
          <a:p>
            <a:pPr lvl="1">
              <a:spcBef>
                <a:spcPts val="1800"/>
              </a:spcBef>
              <a:defRPr/>
            </a:pPr>
            <a:r>
              <a:rPr lang="en-US" sz="3200" dirty="0" smtClean="0"/>
              <a:t>Draft Feasibility Study: Findings and Recommendations</a:t>
            </a:r>
          </a:p>
          <a:p>
            <a:pPr lvl="1">
              <a:spcBef>
                <a:spcPts val="1800"/>
              </a:spcBef>
              <a:defRPr/>
            </a:pPr>
            <a:r>
              <a:rPr lang="en-US" sz="3200" dirty="0" smtClean="0"/>
              <a:t>Developing “Discussion” Draft Feasibility Study </a:t>
            </a:r>
            <a:endParaRPr lang="en-US" sz="3200" dirty="0"/>
          </a:p>
          <a:p>
            <a:pPr marL="137160" indent="0">
              <a:buNone/>
            </a:pPr>
            <a:endParaRPr lang="en-US" sz="3200" dirty="0"/>
          </a:p>
        </p:txBody>
      </p:sp>
      <p:sp>
        <p:nvSpPr>
          <p:cNvPr id="5" name="Slide Number Placeholder 4"/>
          <p:cNvSpPr>
            <a:spLocks noGrp="1"/>
          </p:cNvSpPr>
          <p:nvPr>
            <p:ph type="sldNum" sz="quarter" idx="4294967295"/>
          </p:nvPr>
        </p:nvSpPr>
        <p:spPr>
          <a:xfrm>
            <a:off x="8534400" y="6553200"/>
            <a:ext cx="457200" cy="304800"/>
          </a:xfrm>
          <a:prstGeom prst="rect">
            <a:avLst/>
          </a:prstGeom>
        </p:spPr>
        <p:txBody>
          <a:bodyPr/>
          <a:lstStyle/>
          <a:p>
            <a:fld id="{9F1FB2E3-2BB6-40B9-8235-D524E987E6E0}" type="slidenum">
              <a:rPr lang="en-US" smtClean="0"/>
              <a:pPr/>
              <a:t>9</a:t>
            </a:fld>
            <a:endParaRPr lang="en-US"/>
          </a:p>
        </p:txBody>
      </p:sp>
    </p:spTree>
    <p:extLst>
      <p:ext uri="{BB962C8B-B14F-4D97-AF65-F5344CB8AC3E}">
        <p14:creationId xmlns:p14="http://schemas.microsoft.com/office/powerpoint/2010/main" val="1933820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72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721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721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7219">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721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9"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3528</TotalTime>
  <Words>1148</Words>
  <Application>Microsoft Office PowerPoint</Application>
  <PresentationFormat>On-screen Show (4:3)</PresentationFormat>
  <Paragraphs>123</Paragraphs>
  <Slides>12</Slides>
  <Notes>12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12</vt:i4>
      </vt:variant>
    </vt:vector>
  </HeadingPairs>
  <TitlesOfParts>
    <vt:vector size="22" baseType="lpstr">
      <vt:lpstr>Arial</vt:lpstr>
      <vt:lpstr>Blue Highway</vt:lpstr>
      <vt:lpstr>Book Antiqua</vt:lpstr>
      <vt:lpstr>Calibri</vt:lpstr>
      <vt:lpstr>Garamond</vt:lpstr>
      <vt:lpstr>Lucida Sans</vt:lpstr>
      <vt:lpstr>Wingdings</vt:lpstr>
      <vt:lpstr>Wingdings 2</vt:lpstr>
      <vt:lpstr>Wingdings 3</vt:lpstr>
      <vt:lpstr>Apex</vt:lpstr>
      <vt:lpstr>  Delta Plan and Delta Levee Investment Strategy Coordination  November 18, 2016</vt:lpstr>
      <vt:lpstr>DELTA PLAN UPDATE</vt:lpstr>
      <vt:lpstr>DSC/CVFPB COORDINATION TIMELINE</vt:lpstr>
      <vt:lpstr>COORDINATION MEETINGS</vt:lpstr>
      <vt:lpstr>QUESTIONS</vt:lpstr>
      <vt:lpstr>  Delta Flood Risk Management Assessment District Feasibility Study  November 18, 2016</vt:lpstr>
      <vt:lpstr>DELTA PROTECTION COMMISSION</vt:lpstr>
      <vt:lpstr>DELTA PROTECTION COMMISSION</vt:lpstr>
      <vt:lpstr>DELTA PROTECTION COMMISSION</vt:lpstr>
      <vt:lpstr>DELTA PROTECTION COMMISSION</vt:lpstr>
      <vt:lpstr>DELTA PROTECTION COMMISSION</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nmoricz</dc:creator>
  <cp:lastModifiedBy>A M</cp:lastModifiedBy>
  <cp:revision>93</cp:revision>
  <cp:lastPrinted>2016-11-18T04:28:47Z</cp:lastPrinted>
  <dcterms:created xsi:type="dcterms:W3CDTF">2010-03-04T17:56:25Z</dcterms:created>
  <dcterms:modified xsi:type="dcterms:W3CDTF">2016-11-18T04:43:51Z</dcterms:modified>
</cp:coreProperties>
</file>