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sldIdLst>
    <p:sldId id="258" r:id="rId2"/>
    <p:sldId id="284" r:id="rId3"/>
    <p:sldId id="260" r:id="rId4"/>
    <p:sldId id="278" r:id="rId5"/>
    <p:sldId id="285" r:id="rId6"/>
    <p:sldId id="286" r:id="rId7"/>
    <p:sldId id="288" r:id="rId8"/>
    <p:sldId id="283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opbell, Preston@DWR" initials="SP" lastIdx="1" clrIdx="0"/>
  <p:cmAuthor id="1" name="Scarborough, Robert@DWR" initials="SR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187F"/>
    <a:srgbClr val="004A82"/>
    <a:srgbClr val="82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88" autoAdjust="0"/>
  </p:normalViewPr>
  <p:slideViewPr>
    <p:cSldViewPr>
      <p:cViewPr varScale="1">
        <p:scale>
          <a:sx n="93" d="100"/>
          <a:sy n="93" d="100"/>
        </p:scale>
        <p:origin x="21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B1EA0-47C7-4CEE-8CB5-FFFCA7020C6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17715-CBF2-4C06-ADE0-FDEE1BDCE86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1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31FA-1AC6-447D-A7C7-C067298E6F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Previously had a 46-year level of protection</a:t>
            </a:r>
          </a:p>
        </p:txBody>
      </p:sp>
    </p:spTree>
    <p:extLst>
      <p:ext uri="{BB962C8B-B14F-4D97-AF65-F5344CB8AC3E}">
        <p14:creationId xmlns:p14="http://schemas.microsoft.com/office/powerpoint/2010/main" val="626321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7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5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BCFE-8DEC-415F-9950-CB51D84C6D8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0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31976" y="3337560"/>
            <a:ext cx="6480048" cy="2301240"/>
          </a:xfrm>
        </p:spPr>
        <p:txBody>
          <a:bodyPr rIns="45720" anchor="t"/>
          <a:lstStyle>
            <a:lvl1pPr algn="ctr">
              <a:defRPr lang="en-US" b="1" cap="all" baseline="0" dirty="0">
                <a:ln w="5000" cmpd="sng">
                  <a:noFill/>
                  <a:prstDash val="solid"/>
                </a:ln>
                <a:solidFill>
                  <a:srgbClr val="0E2138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31976" y="1544812"/>
            <a:ext cx="6480048" cy="664988"/>
          </a:xfrm>
        </p:spPr>
        <p:txBody>
          <a:bodyPr tIns="0" rIns="45720" bIns="0" anchor="b">
            <a:normAutofit/>
          </a:bodyPr>
          <a:lstStyle>
            <a:lvl1pPr marL="0" indent="0" algn="ctr">
              <a:buNone/>
              <a:defRPr sz="2000">
                <a:solidFill>
                  <a:srgbClr val="0E2138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E2138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754563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762000" cy="365125"/>
          </a:xfrm>
        </p:spPr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3886200" cy="4800600"/>
          </a:xfrm>
        </p:spPr>
        <p:txBody>
          <a:bodyPr/>
          <a:lstStyle>
            <a:lvl1pPr>
              <a:buClr>
                <a:srgbClr val="0E2138"/>
              </a:buClr>
              <a:defRPr sz="2600"/>
            </a:lvl1pPr>
            <a:lvl2pPr>
              <a:buClr>
                <a:srgbClr val="0E2138"/>
              </a:buClr>
              <a:defRPr sz="2200"/>
            </a:lvl2pPr>
            <a:lvl3pPr>
              <a:buClr>
                <a:srgbClr val="0E2138"/>
              </a:buClr>
              <a:defRPr sz="2000"/>
            </a:lvl3pPr>
            <a:lvl4pPr>
              <a:buClr>
                <a:srgbClr val="0E2138"/>
              </a:buClr>
              <a:defRPr sz="1800"/>
            </a:lvl4pPr>
            <a:lvl5pPr>
              <a:buClr>
                <a:srgbClr val="0E2138"/>
              </a:buClr>
              <a:defRPr sz="18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3962400" cy="4800600"/>
          </a:xfrm>
        </p:spPr>
        <p:txBody>
          <a:bodyPr/>
          <a:lstStyle>
            <a:lvl1pPr>
              <a:buClr>
                <a:srgbClr val="0E2138"/>
              </a:buClr>
              <a:defRPr sz="2600"/>
            </a:lvl1pPr>
            <a:lvl2pPr>
              <a:buClr>
                <a:srgbClr val="0E2138"/>
              </a:buClr>
              <a:defRPr sz="2200"/>
            </a:lvl2pPr>
            <a:lvl3pPr>
              <a:buClr>
                <a:srgbClr val="0E2138"/>
              </a:buClr>
              <a:defRPr sz="2000"/>
            </a:lvl3pPr>
            <a:lvl4pPr>
              <a:buClr>
                <a:srgbClr val="0E2138"/>
              </a:buClr>
              <a:defRPr sz="1800"/>
            </a:lvl4pPr>
            <a:lvl5pPr>
              <a:buClr>
                <a:srgbClr val="0E2138"/>
              </a:buCl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E2138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0E2138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371600"/>
            <a:ext cx="4114800" cy="3941763"/>
          </a:xfrm>
        </p:spPr>
        <p:txBody>
          <a:bodyPr/>
          <a:lstStyle>
            <a:lvl1pPr>
              <a:buClr>
                <a:srgbClr val="0E2138"/>
              </a:buClr>
              <a:defRPr sz="2400"/>
            </a:lvl1pPr>
            <a:lvl2pPr>
              <a:buClr>
                <a:srgbClr val="0E2138"/>
              </a:buClr>
              <a:defRPr sz="2000"/>
            </a:lvl2pPr>
            <a:lvl3pPr>
              <a:buClr>
                <a:srgbClr val="0E2138"/>
              </a:buClr>
              <a:defRPr sz="1800"/>
            </a:lvl3pPr>
            <a:lvl4pPr>
              <a:buClr>
                <a:srgbClr val="0E2138"/>
              </a:buClr>
              <a:defRPr sz="1600"/>
            </a:lvl4pPr>
            <a:lvl5pPr>
              <a:buClr>
                <a:srgbClr val="0E2138"/>
              </a:buCl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371600"/>
            <a:ext cx="4041775" cy="3941763"/>
          </a:xfrm>
        </p:spPr>
        <p:txBody>
          <a:bodyPr/>
          <a:lstStyle>
            <a:lvl1pPr>
              <a:buClr>
                <a:srgbClr val="0E2138"/>
              </a:buClr>
              <a:defRPr sz="2400"/>
            </a:lvl1pPr>
            <a:lvl2pPr>
              <a:buClr>
                <a:srgbClr val="0E2138"/>
              </a:buClr>
              <a:defRPr sz="2000"/>
            </a:lvl2pPr>
            <a:lvl3pPr>
              <a:buClr>
                <a:srgbClr val="0E2138"/>
              </a:buClr>
              <a:defRPr sz="1800"/>
            </a:lvl3pPr>
            <a:lvl4pPr>
              <a:buClr>
                <a:srgbClr val="0E2138"/>
              </a:buClr>
              <a:defRPr sz="1600"/>
            </a:lvl4pPr>
            <a:lvl5pPr>
              <a:buClr>
                <a:srgbClr val="0E2138"/>
              </a:buCl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-2514600" y="-4572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rgbClr val="0E2138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buClr>
                <a:srgbClr val="0E2138"/>
              </a:buClr>
              <a:defRPr sz="2800"/>
            </a:lvl1pPr>
            <a:lvl2pPr>
              <a:buClr>
                <a:srgbClr val="0E2138"/>
              </a:buClr>
              <a:defRPr sz="2400"/>
            </a:lvl2pPr>
            <a:lvl3pPr>
              <a:buClr>
                <a:srgbClr val="0E2138"/>
              </a:buClr>
              <a:defRPr sz="2200"/>
            </a:lvl3pPr>
            <a:lvl4pPr>
              <a:buClr>
                <a:srgbClr val="0E2138"/>
              </a:buClr>
              <a:defRPr sz="2000"/>
            </a:lvl4pPr>
            <a:lvl5pPr>
              <a:buClr>
                <a:srgbClr val="0E2138"/>
              </a:buCl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>
            <a:lvl1pPr>
              <a:defRPr sz="1100"/>
            </a:lvl1pPr>
          </a:lstStyle>
          <a:p>
            <a:fld id="{46E0BE4B-4AE9-4F51-9062-A16AABBD90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0E2138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BE4B-4AE9-4F51-9062-A16AABBD90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shade val="40000"/>
                <a:satMod val="150000"/>
                <a:alpha val="10000"/>
              </a:schemeClr>
            </a:gs>
            <a:gs pos="30000">
              <a:schemeClr val="bg2">
                <a:shade val="60000"/>
                <a:satMod val="150000"/>
                <a:alpha val="30000"/>
              </a:schemeClr>
            </a:gs>
            <a:gs pos="100000">
              <a:schemeClr val="bg2">
                <a:tint val="83000"/>
                <a:satMod val="200000"/>
                <a:alpha val="8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5105400"/>
            <a:ext cx="9144000" cy="17596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91400" y="0"/>
            <a:ext cx="17526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7696200" cy="4754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baseline="0">
                <a:solidFill>
                  <a:srgbClr val="0E213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baseline="0">
                <a:solidFill>
                  <a:schemeClr val="accent3"/>
                </a:solidFill>
              </a:defRPr>
            </a:lvl1pPr>
          </a:lstStyle>
          <a:p>
            <a:fld id="{7111FE6D-37E4-464A-8136-05CDD83775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76200"/>
            <a:ext cx="990600" cy="990600"/>
          </a:xfrm>
          <a:prstGeom prst="rect">
            <a:avLst/>
          </a:prstGeom>
          <a:effectLst>
            <a:outerShdw blurRad="76200" dist="50800" dir="5400000" sx="101000" sy="101000" algn="t" rotWithShape="0">
              <a:prstClr val="black">
                <a:alpha val="30000"/>
              </a:prstClr>
            </a:outerShdw>
          </a:effectLst>
        </p:spPr>
      </p:pic>
      <p:sp>
        <p:nvSpPr>
          <p:cNvPr id="11" name="Freeform 10"/>
          <p:cNvSpPr/>
          <p:nvPr userDrawn="1"/>
        </p:nvSpPr>
        <p:spPr>
          <a:xfrm>
            <a:off x="178025" y="137565"/>
            <a:ext cx="7986839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152400" y="6581001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Central Valley Flood Protection Board Meeting – Agenda Item No. 8D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rgbClr val="0E2138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rgbClr val="0E2138"/>
        </a:buClr>
        <a:buSzPct val="80000"/>
        <a:buFont typeface="Wingdings 2"/>
        <a:buChar char=""/>
        <a:defRPr kumimoji="0" sz="3000" kern="1200">
          <a:solidFill>
            <a:srgbClr val="0E2138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rgbClr val="0E2138"/>
        </a:buClr>
        <a:buSzPct val="90000"/>
        <a:buFont typeface="Wingdings 2"/>
        <a:buChar char=""/>
        <a:defRPr kumimoji="0" sz="2600" kern="1200">
          <a:solidFill>
            <a:srgbClr val="0E2138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rgbClr val="0E2138"/>
        </a:buClr>
        <a:buSzPct val="85000"/>
        <a:buFont typeface="Arial"/>
        <a:buChar char="○"/>
        <a:defRPr kumimoji="0" sz="2400" kern="1200">
          <a:solidFill>
            <a:srgbClr val="0E2138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rgbClr val="0E2138"/>
        </a:buClr>
        <a:buSzPct val="90000"/>
        <a:buFont typeface="Wingdings 2"/>
        <a:buChar char=""/>
        <a:defRPr kumimoji="0" sz="2000" kern="1200">
          <a:solidFill>
            <a:srgbClr val="0E2138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rgbClr val="0E2138"/>
        </a:buClr>
        <a:buSzPct val="100000"/>
        <a:buFont typeface="Arial"/>
        <a:buChar char="-"/>
        <a:defRPr kumimoji="0" sz="2000" kern="1200">
          <a:solidFill>
            <a:srgbClr val="0E2138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457200" y="1524000"/>
            <a:ext cx="8229600" cy="3733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000000"/>
                </a:solidFill>
              </a:rPr>
              <a:t>Informational Briefing</a:t>
            </a:r>
            <a:br>
              <a:rPr lang="en-US" sz="4000" b="1" dirty="0">
                <a:solidFill>
                  <a:srgbClr val="000000"/>
                </a:solidFill>
              </a:rPr>
            </a:br>
            <a:br>
              <a:rPr lang="en-US" sz="4000" dirty="0">
                <a:solidFill>
                  <a:srgbClr val="000000"/>
                </a:solidFill>
              </a:rPr>
            </a:br>
            <a:r>
              <a:rPr lang="en-US" sz="4400" dirty="0">
                <a:solidFill>
                  <a:srgbClr val="000000"/>
                </a:solidFill>
              </a:rPr>
              <a:t>Terminus Dam - Lake Kaweah Project</a:t>
            </a:r>
            <a:br>
              <a:rPr lang="en-US" sz="4400" b="1" cap="none" dirty="0">
                <a:solidFill>
                  <a:srgbClr val="000000"/>
                </a:solidFill>
              </a:rPr>
            </a:br>
            <a:br>
              <a:rPr lang="en-US" sz="4000" cap="none" dirty="0">
                <a:solidFill>
                  <a:srgbClr val="000000"/>
                </a:solidFill>
              </a:rPr>
            </a:br>
            <a:r>
              <a:rPr lang="en-US" sz="3200" cap="none" dirty="0">
                <a:solidFill>
                  <a:srgbClr val="000000"/>
                </a:solidFill>
              </a:rPr>
              <a:t>November 17, 2017</a:t>
            </a:r>
            <a:endParaRPr lang="en-US" sz="3200" b="1" cap="none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57150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latin typeface="+mj-lt"/>
              </a:rPr>
              <a:t>Presented by:</a:t>
            </a:r>
          </a:p>
          <a:p>
            <a:pPr algn="r"/>
            <a:r>
              <a:rPr lang="en-US" sz="1400" dirty="0">
                <a:latin typeface="+mj-lt"/>
              </a:rPr>
              <a:t>Remy Gill (DWR)</a:t>
            </a:r>
          </a:p>
          <a:p>
            <a:pPr algn="r"/>
            <a:r>
              <a:rPr lang="en-US" sz="1400" dirty="0">
                <a:latin typeface="+mj-lt"/>
              </a:rPr>
              <a:t>Katie Charan (USACE)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>
            <a:noAutofit/>
          </a:bodyPr>
          <a:lstStyle/>
          <a:p>
            <a:r>
              <a:rPr lang="en-US" dirty="0"/>
              <a:t>Project Sponsors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1125" indent="0">
              <a:spcBef>
                <a:spcPts val="600"/>
              </a:spcBef>
              <a:buNone/>
            </a:pP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</a:rPr>
              <a:t>Federal Sponsor:</a:t>
            </a:r>
          </a:p>
          <a:p>
            <a:pPr marL="2400300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United States Army Corps of Engineers (USACE)</a:t>
            </a:r>
          </a:p>
          <a:p>
            <a:pPr marL="2514600" lvl="1" indent="-228600">
              <a:spcBef>
                <a:spcPts val="600"/>
              </a:spcBef>
            </a:pPr>
            <a:r>
              <a:rPr lang="en-US" sz="2000" dirty="0">
                <a:solidFill>
                  <a:schemeClr val="accent1"/>
                </a:solidFill>
              </a:rPr>
              <a:t>Project Management by Sacramento District (USACE-SPK)</a:t>
            </a:r>
          </a:p>
          <a:p>
            <a:pPr marL="111125" indent="0">
              <a:spcBef>
                <a:spcPts val="3600"/>
              </a:spcBef>
              <a:buNone/>
            </a:pPr>
            <a:r>
              <a:rPr lang="en-US" sz="2000" u="sng" dirty="0">
                <a:solidFill>
                  <a:schemeClr val="accent6">
                    <a:lumMod val="50000"/>
                  </a:schemeClr>
                </a:solidFill>
              </a:rPr>
              <a:t>Non-federal Sponsors:</a:t>
            </a:r>
          </a:p>
          <a:p>
            <a:pPr marL="2400300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Central Valley Flood Protection Board (Board)</a:t>
            </a:r>
          </a:p>
          <a:p>
            <a:pPr marL="2514600" lvl="1" indent="-228600">
              <a:spcBef>
                <a:spcPts val="600"/>
              </a:spcBef>
            </a:pPr>
            <a:r>
              <a:rPr lang="en-US" sz="2000" dirty="0">
                <a:solidFill>
                  <a:schemeClr val="accent1"/>
                </a:solidFill>
              </a:rPr>
              <a:t>Project Management by Department of Water Resources (DWR) Flood Projects Office and Board Staff Coordination</a:t>
            </a:r>
          </a:p>
          <a:p>
            <a:pPr marL="2400300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Kaweah Delta Water Conservation District (KDWCD)</a:t>
            </a:r>
          </a:p>
          <a:p>
            <a:pPr marL="36576" indent="0">
              <a:buNone/>
            </a:pPr>
            <a:r>
              <a:rPr lang="en-US" sz="2800" dirty="0"/>
              <a:t> </a:t>
            </a:r>
          </a:p>
        </p:txBody>
      </p:sp>
      <p:pic>
        <p:nvPicPr>
          <p:cNvPr id="6" name="Picture 7" descr="612px-US-ArmyCorpsOfEngineers-Logo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1105615" cy="847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VFPB_logo_update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05" y="3490556"/>
            <a:ext cx="791290" cy="791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81" y="3886200"/>
            <a:ext cx="715686" cy="71568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ED44BA-AFE9-4246-943C-C140B2AA8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00" y="4854459"/>
            <a:ext cx="1682161" cy="6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Location</a:t>
            </a:r>
          </a:p>
        </p:txBody>
      </p:sp>
      <p:pic>
        <p:nvPicPr>
          <p:cNvPr id="23" name="Picture 2" descr="S:\USACE Projects\10 Terminus Dam, Lake Kaweah Project\15. Maps and Drawings\Kaweah River Watershed Map_basi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4957" b="15242"/>
          <a:stretch>
            <a:fillRect/>
          </a:stretch>
        </p:blipFill>
        <p:spPr bwMode="auto">
          <a:xfrm>
            <a:off x="23751" y="971238"/>
            <a:ext cx="6301839" cy="32766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cxnSp>
        <p:nvCxnSpPr>
          <p:cNvPr id="24" name="Straight Arrow Connector 23"/>
          <p:cNvCxnSpPr/>
          <p:nvPr/>
        </p:nvCxnSpPr>
        <p:spPr>
          <a:xfrm rot="16200000" flipV="1">
            <a:off x="3771900" y="3238500"/>
            <a:ext cx="228600" cy="1524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0" y="3429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Lake Kaweah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 b="23265"/>
          <a:stretch>
            <a:fillRect/>
          </a:stretch>
        </p:blipFill>
        <p:spPr bwMode="auto">
          <a:xfrm>
            <a:off x="5638800" y="2207793"/>
            <a:ext cx="3465847" cy="35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8152148" y="3359750"/>
            <a:ext cx="952499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Kaweah River</a:t>
            </a:r>
          </a:p>
          <a:p>
            <a:r>
              <a:rPr lang="en-US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Watershed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13071" y="4366194"/>
            <a:ext cx="228600" cy="121919"/>
          </a:xfrm>
          <a:prstGeom prst="rect">
            <a:avLst/>
          </a:prstGeom>
          <a:solidFill>
            <a:schemeClr val="tx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>
          <a:xfrm flipH="1">
            <a:off x="7427371" y="3660999"/>
            <a:ext cx="707934" cy="705195"/>
          </a:xfrm>
          <a:prstGeom prst="straightConnector1">
            <a:avLst/>
          </a:prstGeom>
          <a:ln w="44450">
            <a:solidFill>
              <a:srgbClr val="0070C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-35626" y="4366194"/>
            <a:ext cx="59878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Kaweah on Kaweah River in Tulare County</a:t>
            </a:r>
          </a:p>
          <a:p>
            <a:pPr marL="285750" indent="-285750">
              <a:spcBef>
                <a:spcPts val="18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Enlargement project increased flood protection to approximately 70-years by raising spillway 21 feet to an elevation of 715 feet</a:t>
            </a:r>
          </a:p>
          <a:p>
            <a:pPr marL="285750" indent="-285750">
              <a:spcBef>
                <a:spcPts val="18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Enlargement Project Increased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Kaweah’s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from 143,000 AF to 185,600 AF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>
            <a:noAutofit/>
          </a:bodyPr>
          <a:lstStyle/>
          <a:p>
            <a:r>
              <a:rPr lang="en-US" dirty="0"/>
              <a:t>Project 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906963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1962	: USACE constructs Terminus Dam, forms Lake 			Kaweah</a:t>
            </a:r>
          </a:p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1966, 1969, 1978, 1980, 1982, 1983, 1986:  Flooding 		downstream</a:t>
            </a:r>
          </a:p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1988-1996: Feasibility Study completed</a:t>
            </a:r>
          </a:p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1996: 	Congressional WRDA Authorization for project</a:t>
            </a:r>
          </a:p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1998:	 Reclamation Board intent to become Non-Fed 			Sponsor</a:t>
            </a:r>
          </a:p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2001: PCA Executed between the Local District,    			USACE, and the Reclamation Board</a:t>
            </a:r>
          </a:p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2001-2005: Lake Kaweah Enlargement Construction</a:t>
            </a:r>
          </a:p>
          <a:p>
            <a:pPr>
              <a:buClrTx/>
              <a:buFont typeface="Courier New" panose="02070309020205020404" pitchFamily="49" charset="0"/>
              <a:buChar char="o"/>
              <a:tabLst>
                <a:tab pos="1719263" algn="r"/>
              </a:tabLst>
              <a:defRPr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2007	: Congressional WRDA Authorization for 				reimbursement (to KDWCD from USACE)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endParaRPr lang="en-US" sz="2800" dirty="0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>
            <a:noAutofit/>
          </a:bodyPr>
          <a:lstStyle/>
          <a:p>
            <a:r>
              <a:rPr lang="en-US" dirty="0"/>
              <a:t>Project Highlights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4906963"/>
          </a:xfrm>
        </p:spPr>
        <p:txBody>
          <a:bodyPr>
            <a:normAutofit/>
          </a:bodyPr>
          <a:lstStyle/>
          <a:p>
            <a:pPr marL="13716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Spillway</a:t>
            </a:r>
          </a:p>
          <a:p>
            <a:pPr marL="13716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  <p:pic>
        <p:nvPicPr>
          <p:cNvPr id="4" name="Picture 7" descr="S:\USACE Projects\10 Terminus Dam, Lake Kaweah Project\16. Power Point\KDWCD\0 RecBd Manager Photos\19xx PreEnlar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286000"/>
            <a:ext cx="4288173" cy="2819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1752600"/>
            <a:ext cx="2030972" cy="546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Before…</a:t>
            </a:r>
          </a:p>
        </p:txBody>
      </p:sp>
      <p:pic>
        <p:nvPicPr>
          <p:cNvPr id="6" name="Picture 8" descr="S:\USACE Projects\10 Terminus Dam, Lake Kaweah Project\16. Power Point\KDWCD\!Alblum 2 Completed\2005-02-23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168400"/>
            <a:ext cx="4222262" cy="28148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2" descr="S:\USACE Projects\10 Terminus Dam, Lake Kaweah Project\14. Exhibits\KDWCD (ppt, pictuers, videos)\!Alblum 2 Completed\2005-06-16 013.JPG"/>
          <p:cNvPicPr>
            <a:picLocks noChangeAspect="1" noChangeArrowheads="1"/>
          </p:cNvPicPr>
          <p:nvPr/>
        </p:nvPicPr>
        <p:blipFill>
          <a:blip r:embed="rId5" cstate="print"/>
          <a:srcRect t="2677" b="6317"/>
          <a:stretch>
            <a:fillRect/>
          </a:stretch>
        </p:blipFill>
        <p:spPr bwMode="auto">
          <a:xfrm>
            <a:off x="4648200" y="3962399"/>
            <a:ext cx="4220852" cy="25608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05400" y="6344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Arial" pitchFamily="34" charset="0"/>
                <a:cs typeface="Arial" pitchFamily="34" charset="0"/>
              </a:rPr>
              <a:t>…After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36911" y="337601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Arial" pitchFamily="34" charset="0"/>
                <a:cs typeface="Arial" pitchFamily="34" charset="0"/>
              </a:rPr>
              <a:t>Empty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9568" y="593845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Arial" pitchFamily="34" charset="0"/>
                <a:cs typeface="Arial" pitchFamily="34" charset="0"/>
              </a:rPr>
              <a:t>Full</a:t>
            </a:r>
          </a:p>
        </p:txBody>
      </p:sp>
    </p:spTree>
    <p:extLst>
      <p:ext uri="{BB962C8B-B14F-4D97-AF65-F5344CB8AC3E}">
        <p14:creationId xmlns:p14="http://schemas.microsoft.com/office/powerpoint/2010/main" val="426994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>
            <a:noAutofit/>
          </a:bodyPr>
          <a:lstStyle/>
          <a:p>
            <a:r>
              <a:rPr lang="en-US" dirty="0" err="1"/>
              <a:t>Fusegate</a:t>
            </a:r>
            <a:r>
              <a:rPr lang="en-US" dirty="0"/>
              <a:t> Basics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4" descr="s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0635"/>
            <a:ext cx="2971800" cy="268044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s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21" y="1710635"/>
            <a:ext cx="2923870" cy="269813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021" y="1710635"/>
            <a:ext cx="2924624" cy="270061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57200" y="4472313"/>
            <a:ext cx="243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</a:rPr>
              <a:t>Normal Operating Pool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288535" y="4480576"/>
            <a:ext cx="2590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000000"/>
                </a:solidFill>
              </a:rPr>
              <a:t>Pool At Tipping Elevation</a:t>
            </a:r>
          </a:p>
          <a:p>
            <a:pPr>
              <a:spcBef>
                <a:spcPct val="50000"/>
              </a:spcBef>
            </a:pPr>
            <a:endParaRPr lang="en-US" altLang="en-US" sz="1600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289147" y="4452717"/>
            <a:ext cx="259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00"/>
                </a:solidFill>
              </a:rPr>
              <a:t>Fusegate</a:t>
            </a:r>
            <a:r>
              <a:rPr lang="en-US" altLang="en-US" sz="2000" b="1" dirty="0">
                <a:solidFill>
                  <a:srgbClr val="000000"/>
                </a:solidFill>
              </a:rPr>
              <a:t> Tipping</a:t>
            </a:r>
          </a:p>
        </p:txBody>
      </p:sp>
    </p:spTree>
    <p:extLst>
      <p:ext uri="{BB962C8B-B14F-4D97-AF65-F5344CB8AC3E}">
        <p14:creationId xmlns:p14="http://schemas.microsoft.com/office/powerpoint/2010/main" val="426994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8" b="16600"/>
          <a:stretch/>
        </p:blipFill>
        <p:spPr>
          <a:xfrm>
            <a:off x="127418" y="1295400"/>
            <a:ext cx="4851999" cy="3183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675615"/>
            <a:ext cx="307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Tulare Lakebed Mitigation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t="8109" r="5634" b="6145"/>
          <a:stretch/>
        </p:blipFill>
        <p:spPr>
          <a:xfrm>
            <a:off x="4979417" y="646331"/>
            <a:ext cx="3029846" cy="2776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9417" y="153144"/>
            <a:ext cx="307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Burrowing Owl Shorebird Site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71007"/>
            <a:ext cx="3682402" cy="3682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5600" y="341969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Best Western Dike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4" y="3789031"/>
            <a:ext cx="3311135" cy="2809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2" y="5648781"/>
            <a:ext cx="152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Demolition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Clearing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76200"/>
            <a:ext cx="4800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Reimbursement Activities </a:t>
            </a:r>
          </a:p>
        </p:txBody>
      </p:sp>
    </p:spTree>
    <p:extLst>
      <p:ext uri="{BB962C8B-B14F-4D97-AF65-F5344CB8AC3E}">
        <p14:creationId xmlns:p14="http://schemas.microsoft.com/office/powerpoint/2010/main" val="387929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 for Project Closeout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 Approve Project Cooperation Agreement (PCA) Amendment #1. To be signed by CVFPB and USACE (locals have </a:t>
            </a:r>
            <a:r>
              <a:rPr lang="en-US" sz="2400"/>
              <a:t>already signed).</a:t>
            </a:r>
          </a:p>
          <a:p>
            <a:pPr marL="454025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400"/>
              <a:t>Reimburse </a:t>
            </a:r>
            <a:r>
              <a:rPr lang="en-US" sz="2400" dirty="0"/>
              <a:t>funds to Kaweah Delta Water Conservation District for work completed prior to the execution of the PCA.</a:t>
            </a:r>
          </a:p>
          <a:p>
            <a:pPr marL="643065" lvl="1" indent="-230188">
              <a:spcBef>
                <a:spcPts val="2400"/>
              </a:spcBef>
            </a:pPr>
            <a:r>
              <a:rPr lang="en-US" sz="2000" dirty="0"/>
              <a:t>Reimburse funds by January 31, 2018</a:t>
            </a:r>
          </a:p>
          <a:p>
            <a:pPr marL="454025" indent="-342900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Perform Project Close Out by September 30, 2018</a:t>
            </a:r>
          </a:p>
        </p:txBody>
      </p:sp>
    </p:spTree>
    <p:extLst>
      <p:ext uri="{BB962C8B-B14F-4D97-AF65-F5344CB8AC3E}">
        <p14:creationId xmlns:p14="http://schemas.microsoft.com/office/powerpoint/2010/main" val="323947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3" descr="S:\USACE Projects\10 Terminus Dam, Lake Kaweah Project\16. Power Point\KDWCD (ppt, pictuers, videos)\0 RecBd Manager Photos\Terminus 2006-06-06 00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7924800" cy="5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oard Test Color">
      <a:dk1>
        <a:srgbClr val="17365D"/>
      </a:dk1>
      <a:lt1>
        <a:srgbClr val="FFF0CF"/>
      </a:lt1>
      <a:dk2>
        <a:srgbClr val="1F497D"/>
      </a:dk2>
      <a:lt2>
        <a:srgbClr val="DDC695"/>
      </a:lt2>
      <a:accent1>
        <a:srgbClr val="49557D"/>
      </a:accent1>
      <a:accent2>
        <a:srgbClr val="B89D62"/>
      </a:accent2>
      <a:accent3>
        <a:srgbClr val="FFF0CF"/>
      </a:accent3>
      <a:accent4>
        <a:srgbClr val="323E64"/>
      </a:accent4>
      <a:accent5>
        <a:srgbClr val="969DB4"/>
      </a:accent5>
      <a:accent6>
        <a:srgbClr val="947A40"/>
      </a:accent6>
      <a:hlink>
        <a:srgbClr val="DDC695"/>
      </a:hlink>
      <a:folHlink>
        <a:srgbClr val="795E2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1724</TotalTime>
  <Words>239</Words>
  <Application>Microsoft Office PowerPoint</Application>
  <PresentationFormat>On-screen Show (4:3)</PresentationFormat>
  <Paragraphs>59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Franklin Gothic Book</vt:lpstr>
      <vt:lpstr>Franklin Gothic Medium</vt:lpstr>
      <vt:lpstr>Wingdings 2</vt:lpstr>
      <vt:lpstr>Theme1</vt:lpstr>
      <vt:lpstr>Informational Briefing  Terminus Dam - Lake Kaweah Project  November 17, 2017</vt:lpstr>
      <vt:lpstr>Project Sponsors</vt:lpstr>
      <vt:lpstr>Project Location</vt:lpstr>
      <vt:lpstr>Project Background</vt:lpstr>
      <vt:lpstr>Project Highlights</vt:lpstr>
      <vt:lpstr>Fusegate Basics</vt:lpstr>
      <vt:lpstr>PowerPoint Presentation</vt:lpstr>
      <vt:lpstr>Next Steps for Project Closeout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Shopbell, Preston@CVFPB</cp:lastModifiedBy>
  <cp:revision>132</cp:revision>
  <dcterms:created xsi:type="dcterms:W3CDTF">2010-03-04T17:56:25Z</dcterms:created>
  <dcterms:modified xsi:type="dcterms:W3CDTF">2017-11-15T21:39:37Z</dcterms:modified>
</cp:coreProperties>
</file>