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8" r:id="rId2"/>
    <p:sldId id="317" r:id="rId3"/>
    <p:sldId id="306" r:id="rId4"/>
    <p:sldId id="281" r:id="rId5"/>
    <p:sldId id="318" r:id="rId6"/>
    <p:sldId id="307" r:id="rId7"/>
    <p:sldId id="310" r:id="rId8"/>
    <p:sldId id="316" r:id="rId9"/>
    <p:sldId id="315" r:id="rId10"/>
    <p:sldId id="319" r:id="rId11"/>
    <p:sldId id="321" r:id="rId12"/>
    <p:sldId id="322" r:id="rId13"/>
    <p:sldId id="313"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1B9"/>
    <a:srgbClr val="11FF7D"/>
    <a:srgbClr val="FF33CC"/>
    <a:srgbClr val="FF66CC"/>
    <a:srgbClr val="008E40"/>
    <a:srgbClr val="336600"/>
    <a:srgbClr val="FFFF75"/>
    <a:srgbClr val="9FE6FF"/>
    <a:srgbClr val="CC6600"/>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14" autoAdjust="0"/>
  </p:normalViewPr>
  <p:slideViewPr>
    <p:cSldViewPr>
      <p:cViewPr>
        <p:scale>
          <a:sx n="100" d="100"/>
          <a:sy n="100" d="100"/>
        </p:scale>
        <p:origin x="-1932" y="-34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E5400DD-9E1F-47BE-B9DD-7180311EF892}" type="datetimeFigureOut">
              <a:rPr lang="en-US" smtClean="0"/>
              <a:pPr/>
              <a:t>10/27/2016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F505D83-1514-4086-A668-3BE4368AB921}" type="slidenum">
              <a:rPr lang="en-US" smtClean="0"/>
              <a:pPr/>
              <a:t>‹#›</a:t>
            </a:fld>
            <a:endParaRPr lang="en-US"/>
          </a:p>
        </p:txBody>
      </p:sp>
    </p:spTree>
    <p:extLst>
      <p:ext uri="{BB962C8B-B14F-4D97-AF65-F5344CB8AC3E}">
        <p14:creationId xmlns:p14="http://schemas.microsoft.com/office/powerpoint/2010/main" val="106153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DB1EA0-47C7-4CEE-8CB5-FFFCA7020C63}" type="datetimeFigureOut">
              <a:rPr lang="en-US" smtClean="0"/>
              <a:pPr/>
              <a:t>10/27/2016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val="383700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Pointer – visible</a:t>
            </a:r>
          </a:p>
          <a:p>
            <a:pPr eaLnBrk="1" hangingPunct="1"/>
            <a:endParaRPr lang="en-US" dirty="0" smtClean="0"/>
          </a:p>
          <a:p>
            <a:pPr eaLnBrk="1" hangingPunct="1"/>
            <a:r>
              <a:rPr lang="en-US" dirty="0" smtClean="0"/>
              <a:t>Introduce </a:t>
            </a:r>
            <a:r>
              <a:rPr lang="en-US" dirty="0" err="1" smtClean="0"/>
              <a:t>Selva</a:t>
            </a:r>
            <a:r>
              <a:rPr lang="en-US" dirty="0" smtClean="0"/>
              <a:t> </a:t>
            </a:r>
            <a:r>
              <a:rPr lang="en-US" dirty="0" err="1" smtClean="0"/>
              <a:t>Selvamohan</a:t>
            </a:r>
            <a:endParaRPr lang="en-US" dirty="0" smtClean="0"/>
          </a:p>
          <a:p>
            <a:pPr eaLnBrk="1" hangingPunct="1"/>
            <a:endParaRPr lang="en-US" dirty="0" smtClean="0"/>
          </a:p>
          <a:p>
            <a:pPr eaLnBrk="1" hangingPunct="1"/>
            <a:r>
              <a:rPr lang="en-US" dirty="0" smtClean="0"/>
              <a:t>Steve Cheney or Mike </a:t>
            </a:r>
            <a:r>
              <a:rPr lang="en-US" dirty="0" err="1" smtClean="0"/>
              <a:t>Bruchner</a:t>
            </a:r>
            <a:r>
              <a:rPr lang="en-US" dirty="0" smtClean="0"/>
              <a:t> UPRR (Nebraska)</a:t>
            </a:r>
          </a:p>
          <a:p>
            <a:pPr eaLnBrk="1" hangingPunct="1"/>
            <a:r>
              <a:rPr lang="en-US" dirty="0" smtClean="0"/>
              <a:t>Branden </a:t>
            </a:r>
            <a:r>
              <a:rPr lang="en-US" dirty="0" err="1" smtClean="0"/>
              <a:t>Straham</a:t>
            </a:r>
            <a:r>
              <a:rPr lang="en-US" dirty="0" smtClean="0"/>
              <a:t>, UPRR</a:t>
            </a:r>
            <a:r>
              <a:rPr lang="en-US" baseline="0" dirty="0" smtClean="0"/>
              <a:t> Consultant (hydraulics)</a:t>
            </a:r>
          </a:p>
          <a:p>
            <a:pPr eaLnBrk="1" hangingPunct="1"/>
            <a:r>
              <a:rPr lang="en-US" baseline="0" dirty="0" smtClean="0"/>
              <a:t>John Schoonover, CH2M Hill  UPRR consultant</a:t>
            </a:r>
            <a:endParaRPr lang="en-US" dirty="0" smtClean="0"/>
          </a:p>
          <a:p>
            <a:pPr eaLnBrk="1" hangingPunct="1"/>
            <a:r>
              <a:rPr lang="en-US" dirty="0" smtClean="0"/>
              <a:t>Sean</a:t>
            </a:r>
            <a:r>
              <a:rPr lang="en-US" baseline="0" dirty="0" smtClean="0"/>
              <a:t> Minard LD1</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10</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11</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12</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2</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97631FA-1AC6-447D-A7C7-C067298E6FBB}" type="slidenum">
              <a:rPr lang="en-US" smtClean="0"/>
              <a:pPr/>
              <a:t>4</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7</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ready 200 year question</a:t>
            </a:r>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8</a:t>
            </a:fld>
            <a:endParaRPr lang="en-US"/>
          </a:p>
        </p:txBody>
      </p:sp>
    </p:spTree>
    <p:extLst>
      <p:ext uri="{BB962C8B-B14F-4D97-AF65-F5344CB8AC3E}">
        <p14:creationId xmlns:p14="http://schemas.microsoft.com/office/powerpoint/2010/main" val="377835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9</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z="1800" dirty="0" smtClean="0">
              <a:solidFill>
                <a:srgbClr val="C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21"/>
          <p:cNvSpPr txBox="1">
            <a:spLocks/>
          </p:cNvSpPr>
          <p:nvPr userDrawn="1"/>
        </p:nvSpPr>
        <p:spPr>
          <a:xfrm>
            <a:off x="228600" y="228600"/>
            <a:ext cx="8763000" cy="838200"/>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sp>
        <p:nvSpPr>
          <p:cNvPr id="8" name="Title 7"/>
          <p:cNvSpPr>
            <a:spLocks noGrp="1"/>
          </p:cNvSpPr>
          <p:nvPr>
            <p:ph type="ctrTitle"/>
          </p:nvPr>
        </p:nvSpPr>
        <p:spPr>
          <a:xfrm>
            <a:off x="457200" y="1600200"/>
            <a:ext cx="8229600" cy="44196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cxnSp>
        <p:nvCxnSpPr>
          <p:cNvPr id="10" name="Straight Connector 9"/>
          <p:cNvCxnSpPr/>
          <p:nvPr userDrawn="1"/>
        </p:nvCxnSpPr>
        <p:spPr>
          <a:xfrm>
            <a:off x="152400" y="13716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686800" cy="838200"/>
          </a:xfrm>
          <a:solidFill>
            <a:srgbClr val="03187F">
              <a:alpha val="70000"/>
            </a:srgbClr>
          </a:solidFill>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tx1">
                    <a:lumMod val="85000"/>
                  </a:schemeClr>
                </a:solidFill>
                <a:latin typeface="Calibri" pitchFamily="34" charset="0"/>
              </a:defRPr>
            </a:lvl2pPr>
            <a:lvl3pPr>
              <a:buClr>
                <a:srgbClr val="FF6600"/>
              </a:buClr>
              <a:buSzPct val="80000"/>
              <a:buFont typeface="Wingdings" pitchFamily="2" charset="2"/>
              <a:buChar char="§"/>
              <a:defRPr sz="2200">
                <a:solidFill>
                  <a:schemeClr val="tx1">
                    <a:lumMod val="75000"/>
                  </a:schemeClr>
                </a:solidFill>
                <a:latin typeface="Calibri" pitchFamily="34" charset="0"/>
              </a:defRPr>
            </a:lvl3pPr>
            <a:lvl4pPr>
              <a:buClr>
                <a:srgbClr val="FF0000"/>
              </a:buClr>
              <a:buSzPct val="80000"/>
              <a:buFont typeface="Wingdings" pitchFamily="2" charset="2"/>
              <a:buChar char="§"/>
              <a:defRPr sz="2200">
                <a:solidFill>
                  <a:schemeClr val="tx1">
                    <a:lumMod val="65000"/>
                  </a:schemeClr>
                </a:solidFill>
                <a:latin typeface="Calibri" pitchFamily="34" charset="0"/>
              </a:defRPr>
            </a:lvl4pPr>
            <a:lvl5pPr>
              <a:buClr>
                <a:srgbClr val="D00028"/>
              </a:buClr>
              <a:buSzPct val="80000"/>
              <a:buFont typeface="Wingdings" pitchFamily="2" charset="2"/>
              <a:buChar char="§"/>
              <a:defRPr sz="2200">
                <a:solidFill>
                  <a:schemeClr val="tx1">
                    <a:lumMod val="50000"/>
                  </a:schemeClr>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
        <p:nvSpPr>
          <p:cNvPr id="8" name="Date Placeholder 13"/>
          <p:cNvSpPr>
            <a:spLocks noGrp="1"/>
          </p:cNvSpPr>
          <p:nvPr>
            <p:ph type="dt" sz="half" idx="2"/>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2"/>
                </a:solidFill>
                <a:latin typeface="Calibri" pitchFamily="34" charset="0"/>
              </a:defRPr>
            </a:lvl2pPr>
            <a:lvl3pPr>
              <a:spcBef>
                <a:spcPts val="1200"/>
              </a:spcBef>
              <a:buClr>
                <a:srgbClr val="FF6600"/>
              </a:buClr>
              <a:buSzPct val="80000"/>
              <a:buFont typeface="Wingdings" pitchFamily="2" charset="2"/>
              <a:buChar char="§"/>
              <a:defRPr sz="2200">
                <a:solidFill>
                  <a:schemeClr val="accent4"/>
                </a:solidFill>
                <a:latin typeface="Calibri" pitchFamily="34" charset="0"/>
              </a:defRPr>
            </a:lvl3pPr>
            <a:lvl4pPr>
              <a:spcBef>
                <a:spcPts val="1200"/>
              </a:spcBef>
              <a:buClr>
                <a:srgbClr val="FF0000"/>
              </a:buClr>
              <a:buSzPct val="80000"/>
              <a:buFont typeface="Wingdings" pitchFamily="2" charset="2"/>
              <a:buChar char="§"/>
              <a:defRPr sz="2200">
                <a:solidFill>
                  <a:schemeClr val="accent5"/>
                </a:solidFill>
                <a:latin typeface="Calibri" pitchFamily="34" charset="0"/>
              </a:defRPr>
            </a:lvl4pPr>
            <a:lvl5pPr>
              <a:spcBef>
                <a:spcPts val="1200"/>
              </a:spcBef>
              <a:buClr>
                <a:srgbClr val="A50021"/>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
        <p:nvSpPr>
          <p:cNvPr id="9" name="Date Placeholder 13"/>
          <p:cNvSpPr>
            <a:spLocks noGrp="1"/>
          </p:cNvSpPr>
          <p:nvPr>
            <p:ph type="dt" sz="half" idx="10"/>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10"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228600" y="6553200"/>
            <a:ext cx="5029200" cy="304800"/>
          </a:xfrm>
          <a:prstGeom prst="rect">
            <a:avLst/>
          </a:prstGeom>
        </p:spPr>
        <p:txBody>
          <a:bodyPr/>
          <a:lstStyle/>
          <a:p>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28600" y="6553200"/>
            <a:ext cx="5029200" cy="304800"/>
          </a:xfrm>
          <a:prstGeom prst="rect">
            <a:avLst/>
          </a:prstGeom>
        </p:spPr>
        <p:txBody>
          <a:bodyPr/>
          <a:lstStyle/>
          <a:p>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553200"/>
            <a:ext cx="5029200" cy="304800"/>
          </a:xfrm>
          <a:prstGeom prst="rect">
            <a:avLst/>
          </a:prstGeom>
        </p:spPr>
        <p:txBody>
          <a:bodyPr/>
          <a:lstStyle/>
          <a:p>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Pages%20from%20Interim%20OM%20Manual%20South%20Sac%20June%202015.pdf" TargetMode="External"/><Relationship Id="rId2" Type="http://schemas.openxmlformats.org/officeDocument/2006/relationships/slideLayout" Target="../slideLayouts/slideLayout2.xml"/><Relationship Id="rId16" Type="http://schemas.openxmlformats.org/officeDocument/2006/relationships/hyperlink" Target="Support.pd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Item7A_SSS_BriefingSummary.pdf"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Col.%20Farrell%20to%20EO%20Gallagher%20-%20Notice%20of%20Project%20Completion.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28600" y="228599"/>
            <a:ext cx="8686800" cy="839549"/>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4770714"/>
          </a:xfrm>
          <a:prstGeom prst="rect">
            <a:avLst/>
          </a:prstGeom>
          <a:solidFill>
            <a:srgbClr val="03187F">
              <a:alpha val="70000"/>
            </a:srgbClr>
          </a:solidFill>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8" name="Freeform 7"/>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2484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5800" y="6400800"/>
            <a:ext cx="5334000" cy="307777"/>
          </a:xfrm>
          <a:prstGeom prst="rect">
            <a:avLst/>
          </a:prstGeom>
          <a:noFill/>
        </p:spPr>
        <p:txBody>
          <a:bodyPr wrap="square" rtlCol="0">
            <a:spAutoFit/>
          </a:bodyPr>
          <a:lstStyle/>
          <a:p>
            <a:r>
              <a:rPr lang="en-US" sz="1400" dirty="0" smtClean="0">
                <a:solidFill>
                  <a:schemeClr val="accent1"/>
                </a:solidFill>
                <a:latin typeface="Calibri" panose="020F0502020204030204" pitchFamily="34" charset="0"/>
              </a:rPr>
              <a:t>Central Valley Flood Protection Board Meeting – Agenda Item No. </a:t>
            </a:r>
            <a:r>
              <a:rPr lang="en-US" sz="1400" dirty="0" err="1" smtClean="0">
                <a:solidFill>
                  <a:schemeClr val="accent1"/>
                </a:solidFill>
                <a:latin typeface="Calibri" panose="020F0502020204030204" pitchFamily="34" charset="0"/>
              </a:rPr>
              <a:t>11A</a:t>
            </a:r>
            <a:endParaRPr lang="en-US" sz="1400" dirty="0">
              <a:solidFill>
                <a:schemeClr val="accent1"/>
              </a:solidFill>
              <a:latin typeface="Calibri" panose="020F0502020204030204" pitchFamily="34" charset="0"/>
            </a:endParaRPr>
          </a:p>
        </p:txBody>
      </p:sp>
      <p:sp>
        <p:nvSpPr>
          <p:cNvPr id="2" name="TextBox 1">
            <a:hlinkClick r:id="rId14" action="ppaction://hlinkfile"/>
          </p:cNvPr>
          <p:cNvSpPr txBox="1"/>
          <p:nvPr userDrawn="1"/>
        </p:nvSpPr>
        <p:spPr>
          <a:xfrm>
            <a:off x="5867400" y="6400800"/>
            <a:ext cx="685800" cy="276999"/>
          </a:xfrm>
          <a:prstGeom prst="rect">
            <a:avLst/>
          </a:prstGeom>
          <a:noFill/>
        </p:spPr>
        <p:txBody>
          <a:bodyPr wrap="square" rtlCol="0">
            <a:spAutoFit/>
          </a:bodyPr>
          <a:lstStyle/>
          <a:p>
            <a:pPr algn="ctr"/>
            <a:r>
              <a:rPr lang="en-US" sz="1200" dirty="0" smtClean="0">
                <a:latin typeface="Calibri" panose="020F0502020204030204" pitchFamily="34" charset="0"/>
              </a:rPr>
              <a:t>O&amp;M</a:t>
            </a:r>
            <a:endParaRPr lang="en-US" sz="1200" dirty="0">
              <a:latin typeface="Calibri" panose="020F0502020204030204" pitchFamily="34" charset="0"/>
            </a:endParaRPr>
          </a:p>
        </p:txBody>
      </p:sp>
      <p:sp>
        <p:nvSpPr>
          <p:cNvPr id="11" name="TextBox 10">
            <a:hlinkClick r:id="rId15" action="ppaction://hlinkfile"/>
          </p:cNvPr>
          <p:cNvSpPr txBox="1"/>
          <p:nvPr userDrawn="1"/>
        </p:nvSpPr>
        <p:spPr>
          <a:xfrm>
            <a:off x="6629400" y="6400800"/>
            <a:ext cx="685800" cy="276999"/>
          </a:xfrm>
          <a:prstGeom prst="rect">
            <a:avLst/>
          </a:prstGeom>
          <a:noFill/>
        </p:spPr>
        <p:txBody>
          <a:bodyPr wrap="square" rtlCol="0">
            <a:spAutoFit/>
          </a:bodyPr>
          <a:lstStyle/>
          <a:p>
            <a:pPr algn="ctr"/>
            <a:r>
              <a:rPr lang="en-US" sz="1200" dirty="0" smtClean="0">
                <a:latin typeface="Calibri" panose="020F0502020204030204" pitchFamily="34" charset="0"/>
              </a:rPr>
              <a:t>Briefing</a:t>
            </a:r>
            <a:endParaRPr lang="en-US" sz="1200" dirty="0">
              <a:latin typeface="Calibri" panose="020F0502020204030204" pitchFamily="34" charset="0"/>
            </a:endParaRPr>
          </a:p>
        </p:txBody>
      </p:sp>
      <p:sp>
        <p:nvSpPr>
          <p:cNvPr id="14" name="TextBox 13">
            <a:hlinkClick r:id="rId16" action="ppaction://hlinkfile"/>
          </p:cNvPr>
          <p:cNvSpPr txBox="1"/>
          <p:nvPr userDrawn="1"/>
        </p:nvSpPr>
        <p:spPr>
          <a:xfrm>
            <a:off x="7391400" y="6400800"/>
            <a:ext cx="685800" cy="276999"/>
          </a:xfrm>
          <a:prstGeom prst="rect">
            <a:avLst/>
          </a:prstGeom>
          <a:noFill/>
        </p:spPr>
        <p:txBody>
          <a:bodyPr wrap="square" rtlCol="0">
            <a:spAutoFit/>
          </a:bodyPr>
          <a:lstStyle/>
          <a:p>
            <a:pPr algn="ctr"/>
            <a:r>
              <a:rPr lang="en-US" sz="1200" dirty="0" smtClean="0">
                <a:latin typeface="Calibri" panose="020F0502020204030204" pitchFamily="34" charset="0"/>
              </a:rPr>
              <a:t>Support</a:t>
            </a:r>
            <a:endParaRPr lang="en-US" sz="1200" dirty="0">
              <a:latin typeface="Calibri" panose="020F0502020204030204" pitchFamily="34" charset="0"/>
            </a:endParaRPr>
          </a:p>
        </p:txBody>
      </p:sp>
      <p:sp>
        <p:nvSpPr>
          <p:cNvPr id="15" name="TextBox 14">
            <a:hlinkClick r:id="rId17" action="ppaction://hlinkfile"/>
          </p:cNvPr>
          <p:cNvSpPr txBox="1"/>
          <p:nvPr userDrawn="1"/>
        </p:nvSpPr>
        <p:spPr>
          <a:xfrm>
            <a:off x="8153400" y="6400800"/>
            <a:ext cx="685800" cy="276999"/>
          </a:xfrm>
          <a:prstGeom prst="rect">
            <a:avLst/>
          </a:prstGeom>
          <a:noFill/>
        </p:spPr>
        <p:txBody>
          <a:bodyPr wrap="square" rtlCol="0">
            <a:spAutoFit/>
          </a:bodyPr>
          <a:lstStyle/>
          <a:p>
            <a:pPr algn="ctr"/>
            <a:r>
              <a:rPr lang="en-US" sz="1200" dirty="0" smtClean="0">
                <a:latin typeface="Calibri" panose="020F0502020204030204" pitchFamily="34" charset="0"/>
              </a:rPr>
              <a:t>ER</a:t>
            </a:r>
            <a:endParaRPr lang="en-US" sz="1200" dirty="0">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PCA%20Extrac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LPCA%20Extract.pdf" TargetMode="External"/><Relationship Id="rId4" Type="http://schemas.openxmlformats.org/officeDocument/2006/relationships/hyperlink" Target="Attachment%20D%20-%20USACE%20Letter%20to%20the%20Board.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Water%20Code%20Section%201264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Water%20Code%20Section%2012670.1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28600" y="228600"/>
            <a:ext cx="8763000" cy="838200"/>
          </a:xfrm>
          <a:prstGeom prst="rect">
            <a:avLst/>
          </a:prstGeom>
          <a:noFill/>
          <a:ln>
            <a:miter lim="800000"/>
            <a:headEnd/>
            <a:tailEnd/>
          </a:ln>
        </p:spPr>
        <p:txBody>
          <a:bodyPr vert="horz" wrap="square" lIns="91440" tIns="45720" rIns="91440" bIns="45720" numCol="1" anchor="t" anchorCtr="0" compatLnSpc="1">
            <a:prstTxWarp prst="textNoShape">
              <a:avLst/>
            </a:prstTxWarp>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000" b="1" u="none"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Blue Highway" pitchFamily="2" charset="0"/>
                <a:ea typeface="+mj-ea"/>
                <a:cs typeface="+mj-cs"/>
              </a:defRPr>
            </a:lvl1pPr>
          </a:lstStyle>
          <a:p>
            <a:pPr>
              <a:defRPr/>
            </a:pPr>
            <a:r>
              <a:rPr lang="en-US" dirty="0" smtClean="0">
                <a:solidFill>
                  <a:schemeClr val="tx1"/>
                </a:solidFill>
                <a:latin typeface="Calibri" panose="020F0502020204030204" pitchFamily="34" charset="0"/>
                <a:cs typeface="Calibri" panose="020F0502020204030204" pitchFamily="34" charset="0"/>
              </a:rPr>
              <a:t>INTERIM </a:t>
            </a:r>
            <a:r>
              <a:rPr lang="en-US" dirty="0" err="1" smtClean="0">
                <a:solidFill>
                  <a:schemeClr val="tx1"/>
                </a:solidFill>
                <a:latin typeface="Calibri" panose="020F0502020204030204" pitchFamily="34" charset="0"/>
                <a:cs typeface="Calibri" panose="020F0502020204030204" pitchFamily="34" charset="0"/>
              </a:rPr>
              <a:t>oMRR&amp;R</a:t>
            </a:r>
            <a:r>
              <a:rPr lang="en-US" dirty="0" smtClean="0">
                <a:solidFill>
                  <a:schemeClr val="tx1"/>
                </a:solidFill>
                <a:latin typeface="Calibri" panose="020F0502020204030204" pitchFamily="34" charset="0"/>
                <a:cs typeface="Calibri" panose="020F0502020204030204" pitchFamily="34" charset="0"/>
              </a:rPr>
              <a:t> transfer </a:t>
            </a:r>
          </a:p>
        </p:txBody>
      </p:sp>
      <p:sp>
        <p:nvSpPr>
          <p:cNvPr id="2053" name="Rectangle 5"/>
          <p:cNvSpPr>
            <a:spLocks noGrp="1" noChangeArrowheads="1"/>
          </p:cNvSpPr>
          <p:nvPr>
            <p:ph type="ctrTitle"/>
          </p:nvPr>
        </p:nvSpPr>
        <p:spPr bwMode="auto">
          <a:xfrm>
            <a:off x="457200" y="1524000"/>
            <a:ext cx="8229600" cy="4572000"/>
          </a:xfrm>
          <a:prstGeom prst="rect">
            <a:avLst/>
          </a:prstGeom>
          <a:ln>
            <a:miter lim="800000"/>
            <a:headEnd/>
            <a:tailEnd/>
          </a:ln>
        </p:spPr>
        <p:txBody>
          <a:bodyPr>
            <a:normAutofit fontScale="90000"/>
          </a:bodyPr>
          <a:lstStyle/>
          <a:p>
            <a:pPr eaLnBrk="1" hangingPunct="1">
              <a:spcBef>
                <a:spcPts val="0"/>
              </a:spcBef>
              <a:defRPr/>
            </a:pPr>
            <a:r>
              <a:rPr lang="en-US" sz="3800" b="1" dirty="0" smtClean="0">
                <a:solidFill>
                  <a:schemeClr val="tx1"/>
                </a:solidFill>
                <a:latin typeface="Calibri" pitchFamily="34" charset="0"/>
              </a:rPr>
              <a:t>SOUTH SACRAMENTO COUNTY STREAMS, CA, san Joaquin River Basin, </a:t>
            </a:r>
            <a:r>
              <a:rPr lang="en-US" sz="3800" b="1" smtClean="0">
                <a:solidFill>
                  <a:schemeClr val="tx1"/>
                </a:solidFill>
                <a:latin typeface="Calibri" pitchFamily="34" charset="0"/>
              </a:rPr>
              <a:t>Flood control Project</a:t>
            </a:r>
            <a:r>
              <a:rPr lang="en-US" sz="3800" b="1" dirty="0" smtClean="0">
                <a:solidFill>
                  <a:schemeClr val="tx1"/>
                </a:solidFill>
                <a:latin typeface="Calibri" pitchFamily="34" charset="0"/>
              </a:rPr>
              <a:t/>
            </a:r>
            <a:br>
              <a:rPr lang="en-US" sz="3800" b="1" dirty="0" smtClean="0">
                <a:solidFill>
                  <a:schemeClr val="tx1"/>
                </a:solidFill>
                <a:latin typeface="Calibri" pitchFamily="34" charset="0"/>
              </a:rPr>
            </a:b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2900" cap="none" dirty="0" smtClean="0">
                <a:solidFill>
                  <a:schemeClr val="tx1"/>
                </a:solidFill>
                <a:latin typeface="Calibri" pitchFamily="34" charset="0"/>
              </a:rPr>
              <a:t> </a:t>
            </a:r>
            <a:br>
              <a:rPr lang="en-US" sz="2900" cap="none" dirty="0" smtClean="0">
                <a:solidFill>
                  <a:schemeClr val="tx1"/>
                </a:solidFill>
                <a:latin typeface="Calibri" pitchFamily="34" charset="0"/>
              </a:rPr>
            </a:br>
            <a:r>
              <a:rPr lang="en-US" sz="2900" cap="none" dirty="0" smtClean="0">
                <a:solidFill>
                  <a:schemeClr val="tx1"/>
                </a:solidFill>
                <a:latin typeface="Calibri" pitchFamily="34" charset="0"/>
              </a:rPr>
              <a:t/>
            </a:r>
            <a:br>
              <a:rPr lang="en-US" sz="2900" cap="none" dirty="0" smtClean="0">
                <a:solidFill>
                  <a:schemeClr val="tx1"/>
                </a:solidFill>
                <a:latin typeface="Calibri" pitchFamily="34" charset="0"/>
              </a:rPr>
            </a:br>
            <a:r>
              <a:rPr lang="en-US" sz="2900" cap="none" dirty="0">
                <a:solidFill>
                  <a:schemeClr val="tx1"/>
                </a:solidFill>
                <a:latin typeface="Calibri" pitchFamily="34" charset="0"/>
              </a:rPr>
              <a:t/>
            </a:r>
            <a:br>
              <a:rPr lang="en-US" sz="2900" cap="none" dirty="0">
                <a:solidFill>
                  <a:schemeClr val="tx1"/>
                </a:solidFill>
                <a:latin typeface="Calibri" pitchFamily="34" charset="0"/>
              </a:rPr>
            </a:br>
            <a:r>
              <a:rPr lang="en-US" sz="2900" cap="none" dirty="0" smtClean="0">
                <a:solidFill>
                  <a:schemeClr val="tx1"/>
                </a:solidFill>
                <a:latin typeface="Calibri" pitchFamily="34" charset="0"/>
              </a:rPr>
              <a:t/>
            </a:r>
            <a:br>
              <a:rPr lang="en-US" sz="2900" cap="none" dirty="0" smtClean="0">
                <a:solidFill>
                  <a:schemeClr val="tx1"/>
                </a:solidFill>
                <a:latin typeface="Calibri" pitchFamily="34" charset="0"/>
              </a:rPr>
            </a:br>
            <a:r>
              <a:rPr lang="en-US" sz="800" cap="none" dirty="0" smtClean="0">
                <a:solidFill>
                  <a:schemeClr val="tx1"/>
                </a:solidFill>
                <a:latin typeface="Calibri" pitchFamily="34" charset="0"/>
              </a:rPr>
              <a:t/>
            </a:r>
            <a:br>
              <a:rPr lang="en-US" sz="800" cap="none" dirty="0" smtClean="0">
                <a:solidFill>
                  <a:schemeClr val="tx1"/>
                </a:solidFill>
                <a:latin typeface="Calibri" pitchFamily="34" charset="0"/>
              </a:rPr>
            </a:br>
            <a:r>
              <a:rPr lang="en-US" sz="3200" cap="none" dirty="0" smtClean="0">
                <a:solidFill>
                  <a:schemeClr val="tx1"/>
                </a:solidFill>
                <a:latin typeface="Calibri" pitchFamily="34" charset="0"/>
              </a:rPr>
              <a:t>October 28, 2016</a:t>
            </a:r>
            <a:endParaRPr lang="en-US" sz="3200" b="1" cap="none" dirty="0" smtClean="0">
              <a:solidFill>
                <a:schemeClr val="tx1"/>
              </a:solidFill>
              <a:latin typeface="Calibri" pitchFamily="34" charset="0"/>
              <a:cs typeface="Arial" pitchFamily="34" charset="0"/>
            </a:endParaRPr>
          </a:p>
        </p:txBody>
      </p:sp>
      <p:pic>
        <p:nvPicPr>
          <p:cNvPr id="6" name="Picture 5"/>
          <p:cNvPicPr/>
          <p:nvPr/>
        </p:nvPicPr>
        <p:blipFill rotWithShape="1">
          <a:blip r:embed="rId3"/>
          <a:srcRect l="7953" t="28422" r="8546" b="6599"/>
          <a:stretch/>
        </p:blipFill>
        <p:spPr bwMode="auto">
          <a:xfrm>
            <a:off x="2701290" y="3280112"/>
            <a:ext cx="3851910" cy="220628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5105400" y="4953000"/>
            <a:ext cx="1295400" cy="338554"/>
          </a:xfrm>
          <a:prstGeom prst="rect">
            <a:avLst/>
          </a:prstGeom>
          <a:noFill/>
        </p:spPr>
        <p:txBody>
          <a:bodyPr wrap="square" rtlCol="0">
            <a:spAutoFit/>
          </a:bodyPr>
          <a:lstStyle/>
          <a:p>
            <a:r>
              <a:rPr lang="en-US" sz="800" dirty="0" smtClean="0">
                <a:solidFill>
                  <a:srgbClr val="FFFF00"/>
                </a:solidFill>
              </a:rPr>
              <a:t>Confluence of Morrison &amp; Elder Creek-Jan 1995</a:t>
            </a:r>
            <a:endParaRPr lang="en-US" sz="800" dirty="0">
              <a:solidFill>
                <a:srgbClr val="FFFF00"/>
              </a:solidFill>
            </a:endParaRPr>
          </a:p>
        </p:txBody>
      </p:sp>
      <p:pic>
        <p:nvPicPr>
          <p:cNvPr id="7" name="Picture 6" descr="N:\Admin\LPendlebury\Logos\2016\risk-reduction-logo09131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smtClean="0">
                <a:solidFill>
                  <a:schemeClr val="tx1"/>
                </a:solidFill>
                <a:latin typeface="Calibri" panose="020F0502020204030204" pitchFamily="34" charset="0"/>
                <a:cs typeface="Calibri" panose="020F0502020204030204" pitchFamily="34" charset="0"/>
              </a:rPr>
              <a:t>CEQA ACTION</a:t>
            </a:r>
          </a:p>
        </p:txBody>
      </p:sp>
      <p:sp>
        <p:nvSpPr>
          <p:cNvPr id="137219" name="Rectangle 3"/>
          <p:cNvSpPr>
            <a:spLocks noGrp="1" noChangeArrowheads="1"/>
          </p:cNvSpPr>
          <p:nvPr>
            <p:ph idx="1"/>
          </p:nvPr>
        </p:nvSpPr>
        <p:spPr/>
        <p:txBody>
          <a:bodyPr>
            <a:noAutofit/>
          </a:bodyPr>
          <a:lstStyle/>
          <a:p>
            <a:pPr marL="341313" indent="-230188">
              <a:spcBef>
                <a:spcPts val="2400"/>
              </a:spcBef>
            </a:pPr>
            <a:r>
              <a:rPr lang="en-US" sz="2000" dirty="0" smtClean="0"/>
              <a:t>This transfer of OMRR&amp;R responsibilities is a </a:t>
            </a:r>
            <a:r>
              <a:rPr lang="en-US" sz="2000" u="sng" dirty="0" smtClean="0"/>
              <a:t>ministerial action</a:t>
            </a:r>
            <a:r>
              <a:rPr lang="en-US" sz="2000" dirty="0" smtClean="0"/>
              <a:t> statutorily </a:t>
            </a:r>
            <a:r>
              <a:rPr lang="en-US" sz="2000" dirty="0"/>
              <a:t>exempt from CEQA under Guidelines section </a:t>
            </a:r>
            <a:r>
              <a:rPr lang="en-US" sz="2000" dirty="0" smtClean="0"/>
              <a:t>15268.</a:t>
            </a:r>
            <a:endParaRPr lang="en-US" sz="20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10</a:t>
            </a:fld>
            <a:endParaRPr lang="en-US"/>
          </a:p>
        </p:txBody>
      </p:sp>
      <p:pic>
        <p:nvPicPr>
          <p:cNvPr id="7" name="Picture 6"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1394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smtClean="0">
                <a:solidFill>
                  <a:schemeClr val="tx1"/>
                </a:solidFill>
                <a:latin typeface="Calibri" panose="020F0502020204030204" pitchFamily="34" charset="0"/>
                <a:cs typeface="Calibri" panose="020F0502020204030204" pitchFamily="34" charset="0"/>
              </a:rPr>
              <a:t>STAFF CONCLUSION</a:t>
            </a:r>
          </a:p>
        </p:txBody>
      </p:sp>
      <p:sp>
        <p:nvSpPr>
          <p:cNvPr id="137219" name="Rectangle 3"/>
          <p:cNvSpPr>
            <a:spLocks noGrp="1" noChangeArrowheads="1"/>
          </p:cNvSpPr>
          <p:nvPr>
            <p:ph idx="1"/>
          </p:nvPr>
        </p:nvSpPr>
        <p:spPr/>
        <p:txBody>
          <a:bodyPr>
            <a:noAutofit/>
          </a:bodyPr>
          <a:lstStyle/>
          <a:p>
            <a:pPr marL="341313" indent="-230188">
              <a:spcBef>
                <a:spcPts val="2400"/>
              </a:spcBef>
            </a:pPr>
            <a:r>
              <a:rPr lang="en-US" sz="2000" dirty="0"/>
              <a:t>Board </a:t>
            </a:r>
            <a:r>
              <a:rPr lang="en-US" sz="2000" dirty="0" smtClean="0"/>
              <a:t>staff </a:t>
            </a:r>
            <a:r>
              <a:rPr lang="en-US" sz="2000" dirty="0"/>
              <a:t>concludes that the interim OMRR&amp;R responsibilities for project elements completed under Contracts 1A, 1B1, 1B2, and 2A have been appropriately transferred by USACE to the Board pursuant to the PCA, and may now be transferred from the Board to SAFCA pursuant to the LPCA. </a:t>
            </a:r>
          </a:p>
        </p:txBody>
      </p:sp>
      <p:sp>
        <p:nvSpPr>
          <p:cNvPr id="5" name="Slide Number Placeholder 4"/>
          <p:cNvSpPr>
            <a:spLocks noGrp="1"/>
          </p:cNvSpPr>
          <p:nvPr>
            <p:ph type="sldNum" sz="quarter" idx="4"/>
          </p:nvPr>
        </p:nvSpPr>
        <p:spPr/>
        <p:txBody>
          <a:bodyPr/>
          <a:lstStyle/>
          <a:p>
            <a:fld id="{9F1FB2E3-2BB6-40B9-8235-D524E987E6E0}" type="slidenum">
              <a:rPr lang="en-US" smtClean="0"/>
              <a:pPr/>
              <a:t>11</a:t>
            </a:fld>
            <a:endParaRPr lang="en-US"/>
          </a:p>
        </p:txBody>
      </p:sp>
      <p:pic>
        <p:nvPicPr>
          <p:cNvPr id="7" name="Picture 6"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69182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sz="4000" dirty="0">
                <a:solidFill>
                  <a:schemeClr val="tx1"/>
                </a:solidFill>
                <a:latin typeface="Calibri" panose="020F0502020204030204" pitchFamily="34" charset="0"/>
                <a:cs typeface="Calibri" panose="020F0502020204030204" pitchFamily="34" charset="0"/>
              </a:rPr>
              <a:t>STAFF RECOMMENDATION</a:t>
            </a:r>
            <a:endParaRPr lang="en-US" sz="4000" b="1" dirty="0" smtClean="0">
              <a:solidFill>
                <a:schemeClr val="tx1"/>
              </a:solidFill>
              <a:latin typeface="Calibri" panose="020F0502020204030204" pitchFamily="34" charset="0"/>
              <a:cs typeface="Calibri" panose="020F0502020204030204" pitchFamily="34" charset="0"/>
            </a:endParaRPr>
          </a:p>
        </p:txBody>
      </p:sp>
      <p:sp>
        <p:nvSpPr>
          <p:cNvPr id="137219" name="Rectangle 3"/>
          <p:cNvSpPr>
            <a:spLocks noGrp="1" noChangeArrowheads="1"/>
          </p:cNvSpPr>
          <p:nvPr>
            <p:ph idx="1"/>
          </p:nvPr>
        </p:nvSpPr>
        <p:spPr/>
        <p:txBody>
          <a:bodyPr>
            <a:noAutofit/>
          </a:bodyPr>
          <a:lstStyle/>
          <a:p>
            <a:pPr marL="111125" indent="0">
              <a:spcBef>
                <a:spcPts val="0"/>
              </a:spcBef>
              <a:buNone/>
            </a:pPr>
            <a:r>
              <a:rPr lang="en-US" sz="2000" dirty="0"/>
              <a:t>Staff recommends that the Board adopt Resolution 2016-17, which</a:t>
            </a:r>
            <a:r>
              <a:rPr lang="en-US" sz="2000" dirty="0" smtClean="0"/>
              <a:t>:</a:t>
            </a:r>
          </a:p>
          <a:p>
            <a:pPr marL="341313" indent="-230188">
              <a:spcBef>
                <a:spcPts val="1200"/>
              </a:spcBef>
            </a:pPr>
            <a:r>
              <a:rPr lang="en-US" sz="2000" dirty="0"/>
              <a:t>accepts interim responsibilities for OMRR&amp;R from USACE;</a:t>
            </a:r>
          </a:p>
          <a:p>
            <a:pPr marL="341313" indent="-230188">
              <a:spcBef>
                <a:spcPts val="1200"/>
              </a:spcBef>
            </a:pPr>
            <a:r>
              <a:rPr lang="en-US" sz="2000" dirty="0"/>
              <a:t>determines that the proposed </a:t>
            </a:r>
            <a:r>
              <a:rPr lang="en-US" sz="2000" dirty="0" smtClean="0"/>
              <a:t>transfer </a:t>
            </a:r>
            <a:r>
              <a:rPr lang="en-US" sz="2000" dirty="0"/>
              <a:t>from the Board to SAFCA </a:t>
            </a:r>
            <a:r>
              <a:rPr lang="en-US" sz="2000" dirty="0" smtClean="0"/>
              <a:t>is a ministerial action statutorily </a:t>
            </a:r>
            <a:r>
              <a:rPr lang="en-US" sz="2000" dirty="0"/>
              <a:t>exempt from CEQA under </a:t>
            </a:r>
            <a:r>
              <a:rPr lang="en-US" sz="2000" dirty="0" smtClean="0"/>
              <a:t>Guidelines </a:t>
            </a:r>
            <a:r>
              <a:rPr lang="en-US" sz="2000" dirty="0"/>
              <a:t>section 15268; </a:t>
            </a:r>
          </a:p>
          <a:p>
            <a:pPr marL="341313" indent="-230188">
              <a:spcBef>
                <a:spcPts val="1200"/>
              </a:spcBef>
            </a:pPr>
            <a:r>
              <a:rPr lang="en-US" sz="2000" dirty="0"/>
              <a:t>transfers those responsibilities pursuant to LPCA, and as described in the Interim OMRR&amp;R Manual and as-built drawings, to SAFCA;</a:t>
            </a:r>
          </a:p>
          <a:p>
            <a:pPr marL="341313" indent="-230188">
              <a:spcBef>
                <a:spcPts val="1200"/>
              </a:spcBef>
            </a:pPr>
            <a:r>
              <a:rPr lang="en-US" sz="2000" dirty="0"/>
              <a:t>directs the Board’s Executive Officer to:</a:t>
            </a:r>
          </a:p>
          <a:p>
            <a:pPr marL="661353" lvl="1" indent="-230188">
              <a:spcBef>
                <a:spcPts val="1200"/>
              </a:spcBef>
            </a:pPr>
            <a:r>
              <a:rPr lang="en-US" sz="2000" dirty="0"/>
              <a:t>execute the draft letter to SAFCA in substantially the form provided, and </a:t>
            </a:r>
          </a:p>
          <a:p>
            <a:pPr marL="661353" lvl="1" indent="-230188">
              <a:spcBef>
                <a:spcPts val="1200"/>
              </a:spcBef>
            </a:pPr>
            <a:r>
              <a:rPr lang="en-US" sz="2000" dirty="0"/>
              <a:t>file a Notice of Exemption with the State Clearinghouse.</a:t>
            </a:r>
          </a:p>
          <a:p>
            <a:pPr marL="111125" indent="0">
              <a:spcBef>
                <a:spcPts val="0"/>
              </a:spcBef>
              <a:buNone/>
            </a:pPr>
            <a:endParaRPr lang="en-US" sz="20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12</a:t>
            </a:fld>
            <a:endParaRPr lang="en-US"/>
          </a:p>
        </p:txBody>
      </p:sp>
      <p:pic>
        <p:nvPicPr>
          <p:cNvPr id="7" name="Picture 6"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29320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07 South Sacramento County Streams Project\14. Exhibits and Photos\Photos\2013-10-09 Pre-final checklist site walk\2013-10-09_12-18-58_6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6553200" cy="36942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r>
              <a:rPr lang="en-US" dirty="0" smtClean="0">
                <a:solidFill>
                  <a:schemeClr val="tx1"/>
                </a:solidFill>
              </a:rPr>
              <a:t>QUESTIONS</a:t>
            </a:r>
            <a:endParaRPr lang="en-US" dirty="0">
              <a:solidFill>
                <a:schemeClr val="tx1"/>
              </a:solidFill>
            </a:endParaRPr>
          </a:p>
        </p:txBody>
      </p:sp>
      <p:sp>
        <p:nvSpPr>
          <p:cNvPr id="6" name="Content Placeholder 3"/>
          <p:cNvSpPr>
            <a:spLocks noGrp="1"/>
          </p:cNvSpPr>
          <p:nvPr>
            <p:ph idx="1"/>
          </p:nvPr>
        </p:nvSpPr>
        <p:spPr>
          <a:solidFill>
            <a:srgbClr val="03187F">
              <a:alpha val="60000"/>
            </a:srgbClr>
          </a:solidFill>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pPr marL="137160" indent="0">
              <a:buNone/>
              <a:tabLst>
                <a:tab pos="1485900" algn="l"/>
              </a:tabLst>
            </a:pPr>
            <a:r>
              <a:rPr lang="en-US" sz="1200" dirty="0"/>
              <a:t>Prepared </a:t>
            </a:r>
            <a:r>
              <a:rPr lang="en-US" sz="1200" dirty="0" smtClean="0"/>
              <a:t> &amp; Presented by:  	</a:t>
            </a:r>
            <a:r>
              <a:rPr lang="en-US" sz="1200" dirty="0"/>
              <a:t>Deb Biswas, </a:t>
            </a:r>
            <a:r>
              <a:rPr lang="en-US" sz="1200" dirty="0" smtClean="0"/>
              <a:t>PhD</a:t>
            </a:r>
            <a:r>
              <a:rPr lang="en-US" sz="1200" smtClean="0"/>
              <a:t>, PE, Engineer</a:t>
            </a:r>
            <a:r>
              <a:rPr lang="en-US" sz="1200" dirty="0"/>
              <a:t>, WR </a:t>
            </a:r>
          </a:p>
          <a:p>
            <a:pPr marL="137160" indent="0">
              <a:buNone/>
              <a:tabLst>
                <a:tab pos="1485900" algn="l"/>
              </a:tabLst>
            </a:pPr>
            <a:r>
              <a:rPr lang="en-US" sz="1200" dirty="0" smtClean="0"/>
              <a:t>Environmental </a:t>
            </a:r>
            <a:r>
              <a:rPr lang="en-US" sz="1200" dirty="0"/>
              <a:t>Review:	Ruth Darling, Senior Environmental Scientist</a:t>
            </a:r>
          </a:p>
          <a:p>
            <a:pPr marL="137160" indent="0">
              <a:buNone/>
              <a:tabLst>
                <a:tab pos="1485900" algn="l"/>
              </a:tabLst>
            </a:pPr>
            <a:r>
              <a:rPr lang="en-US" sz="1200" dirty="0"/>
              <a:t>Staff Report Review:	Eric Butler, PE, Supervising Engineer, PIC Branch Chief</a:t>
            </a:r>
          </a:p>
          <a:p>
            <a:pPr marL="137160" indent="0">
              <a:buNone/>
              <a:tabLst>
                <a:tab pos="1485900" algn="l"/>
              </a:tabLst>
            </a:pPr>
            <a:r>
              <a:rPr lang="en-US" sz="1200" dirty="0"/>
              <a:t>                                    </a:t>
            </a:r>
            <a:r>
              <a:rPr lang="en-US" sz="1200" dirty="0" smtClean="0"/>
              <a:t>	Mitra </a:t>
            </a:r>
            <a:r>
              <a:rPr lang="en-US" sz="1200" dirty="0"/>
              <a:t>Emami, PE, Acting Chief Engineer</a:t>
            </a:r>
          </a:p>
          <a:p>
            <a:pPr marL="137160" indent="0">
              <a:buNone/>
              <a:tabLst>
                <a:tab pos="1485900" algn="l"/>
              </a:tabLst>
            </a:pPr>
            <a:r>
              <a:rPr lang="en-US" sz="1200" dirty="0"/>
              <a:t>	</a:t>
            </a:r>
            <a:r>
              <a:rPr lang="en-US" sz="1200" dirty="0" smtClean="0"/>
              <a:t>Kanwarjit </a:t>
            </a:r>
            <a:r>
              <a:rPr lang="en-US" sz="1200" dirty="0"/>
              <a:t>Dua, Board Counsel</a:t>
            </a:r>
            <a:endParaRPr lang="en-US" sz="1200" dirty="0" smtClean="0"/>
          </a:p>
          <a:p>
            <a:pPr marL="137160" indent="0">
              <a:buNone/>
              <a:tabLst>
                <a:tab pos="1485900" algn="l"/>
              </a:tabLst>
            </a:pPr>
            <a:endParaRPr lang="en-US" sz="1200" dirty="0"/>
          </a:p>
          <a:p>
            <a:pPr marL="137160" indent="0">
              <a:buNone/>
              <a:tabLst>
                <a:tab pos="1485900" algn="l"/>
              </a:tabLst>
            </a:pPr>
            <a:r>
              <a:rPr lang="en-US" sz="1200" dirty="0" smtClean="0"/>
              <a:t>	</a:t>
            </a:r>
            <a:endParaRPr lang="en-US" sz="1200" dirty="0"/>
          </a:p>
        </p:txBody>
      </p:sp>
      <p:sp>
        <p:nvSpPr>
          <p:cNvPr id="4" name="Slide Number Placeholder 3"/>
          <p:cNvSpPr>
            <a:spLocks noGrp="1"/>
          </p:cNvSpPr>
          <p:nvPr>
            <p:ph type="sldNum" sz="quarter" idx="4"/>
          </p:nvPr>
        </p:nvSpPr>
        <p:spPr/>
        <p:txBody>
          <a:bodyPr/>
          <a:lstStyle/>
          <a:p>
            <a:fld id="{9F1FB2E3-2BB6-40B9-8235-D524E987E6E0}" type="slidenum">
              <a:rPr lang="en-US" smtClean="0"/>
              <a:pPr/>
              <a:t>13</a:t>
            </a:fld>
            <a:endParaRPr lang="en-US"/>
          </a:p>
        </p:txBody>
      </p:sp>
      <p:pic>
        <p:nvPicPr>
          <p:cNvPr id="8" name="Picture 7"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76043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smtClean="0">
                <a:solidFill>
                  <a:schemeClr val="tx1"/>
                </a:solidFill>
                <a:latin typeface="Calibri" panose="020F0502020204030204" pitchFamily="34" charset="0"/>
                <a:cs typeface="Calibri" panose="020F0502020204030204" pitchFamily="34" charset="0"/>
              </a:rPr>
              <a:t>REQUESTED ACTION</a:t>
            </a:r>
          </a:p>
        </p:txBody>
      </p:sp>
      <p:sp>
        <p:nvSpPr>
          <p:cNvPr id="137219" name="Rectangle 3"/>
          <p:cNvSpPr>
            <a:spLocks noGrp="1" noChangeArrowheads="1"/>
          </p:cNvSpPr>
          <p:nvPr>
            <p:ph idx="1"/>
          </p:nvPr>
        </p:nvSpPr>
        <p:spPr/>
        <p:txBody>
          <a:bodyPr>
            <a:noAutofit/>
          </a:bodyPr>
          <a:lstStyle/>
          <a:p>
            <a:pPr marL="111125" indent="0">
              <a:spcBef>
                <a:spcPts val="2400"/>
              </a:spcBef>
              <a:spcAft>
                <a:spcPts val="1200"/>
              </a:spcAft>
              <a:buNone/>
            </a:pPr>
            <a:r>
              <a:rPr lang="en-US" sz="2000" dirty="0">
                <a:latin typeface="Arial" panose="020B0604020202020204" pitchFamily="34" charset="0"/>
                <a:cs typeface="Arial" panose="020B0604020202020204" pitchFamily="34" charset="0"/>
              </a:rPr>
              <a:t>Consider </a:t>
            </a:r>
            <a:r>
              <a:rPr lang="en-US" sz="2000" dirty="0" smtClean="0">
                <a:latin typeface="Arial" panose="020B0604020202020204" pitchFamily="34" charset="0"/>
                <a:cs typeface="Arial" panose="020B0604020202020204" pitchFamily="34" charset="0"/>
              </a:rPr>
              <a:t>approval </a:t>
            </a:r>
            <a:r>
              <a:rPr lang="en-US" sz="2000" dirty="0">
                <a:latin typeface="Arial" panose="020B0604020202020204" pitchFamily="34" charset="0"/>
                <a:cs typeface="Arial" panose="020B0604020202020204" pitchFamily="34" charset="0"/>
              </a:rPr>
              <a:t>of Central Valley Flood Protection Board (Board) Resolution 2016-17 </a:t>
            </a:r>
            <a:r>
              <a:rPr lang="en-US" sz="2000" dirty="0" smtClean="0">
                <a:latin typeface="Arial" panose="020B0604020202020204" pitchFamily="34" charset="0"/>
                <a:cs typeface="Arial" panose="020B0604020202020204" pitchFamily="34" charset="0"/>
              </a:rPr>
              <a:t>which </a:t>
            </a:r>
            <a:r>
              <a:rPr lang="en-US" sz="2000" dirty="0"/>
              <a:t>in pertinent part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lvl="0"/>
            <a:r>
              <a:rPr lang="en-US" sz="2000" dirty="0" smtClean="0"/>
              <a:t>Accepts</a:t>
            </a:r>
            <a:r>
              <a:rPr lang="en-US" sz="2000" dirty="0"/>
              <a:t>, from the U.S. Army Corps of Engineers (USACE), interim responsibilities for operation, maintenance, repair, replacement, and rehabilitation (OMRR&amp;R) of the Project, constructed by USACE under a </a:t>
            </a:r>
            <a:r>
              <a:rPr lang="en-US" sz="2000" dirty="0">
                <a:ln>
                  <a:solidFill>
                    <a:schemeClr val="tx1">
                      <a:alpha val="0"/>
                    </a:schemeClr>
                  </a:solidFill>
                </a:ln>
                <a:solidFill>
                  <a:srgbClr val="FFFF00"/>
                </a:solidFill>
                <a:hlinkClick r:id="rId3" action="ppaction://hlinkfile"/>
              </a:rPr>
              <a:t>Project Cooperation Agreement </a:t>
            </a:r>
            <a:r>
              <a:rPr lang="en-US" sz="2000" dirty="0"/>
              <a:t>with the Reclamation Board (now the Central Valley Flood Protection Board (Board)) executed May 2005 (Attachment C), and pursuant to USACE Sacramento District letter (</a:t>
            </a:r>
            <a:r>
              <a:rPr lang="en-US" sz="2000" dirty="0">
                <a:hlinkClick r:id="rId4" action="ppaction://hlinkfile"/>
              </a:rPr>
              <a:t>Attachment D</a:t>
            </a:r>
            <a:r>
              <a:rPr lang="en-US" sz="2000" dirty="0"/>
              <a:t>) to the Board; and </a:t>
            </a:r>
            <a:endParaRPr lang="en-US" sz="2000" dirty="0" smtClean="0"/>
          </a:p>
          <a:p>
            <a:pPr marL="137160" lvl="0" indent="0">
              <a:buNone/>
            </a:pPr>
            <a:endParaRPr lang="en-US" sz="1200" dirty="0"/>
          </a:p>
          <a:p>
            <a:pPr lvl="0">
              <a:spcBef>
                <a:spcPts val="0"/>
              </a:spcBef>
            </a:pPr>
            <a:r>
              <a:rPr lang="en-US" sz="2000" dirty="0"/>
              <a:t>Transfers </a:t>
            </a:r>
            <a:r>
              <a:rPr lang="en-US" sz="2000" dirty="0" smtClean="0"/>
              <a:t>those </a:t>
            </a:r>
            <a:r>
              <a:rPr lang="en-US" sz="2000" dirty="0"/>
              <a:t>interim OMRR&amp;R responsibilities to SAFCA in accordance with the USACE </a:t>
            </a:r>
            <a:r>
              <a:rPr lang="en-US" sz="2000" dirty="0" smtClean="0"/>
              <a:t>OMRR&amp;R </a:t>
            </a:r>
            <a:r>
              <a:rPr lang="en-US" sz="2000" dirty="0"/>
              <a:t>Manual (Attachment </a:t>
            </a:r>
            <a:r>
              <a:rPr lang="en-US" sz="2000" dirty="0" err="1"/>
              <a:t>E1</a:t>
            </a:r>
            <a:r>
              <a:rPr lang="en-US" sz="2000" dirty="0"/>
              <a:t>) and project as-built drawings (Attachment </a:t>
            </a:r>
            <a:r>
              <a:rPr lang="en-US" sz="2000" dirty="0" err="1"/>
              <a:t>E2</a:t>
            </a:r>
            <a:r>
              <a:rPr lang="en-US" sz="2000" dirty="0"/>
              <a:t>), and pursuant to a </a:t>
            </a:r>
            <a:r>
              <a:rPr lang="en-US" sz="2000" dirty="0">
                <a:hlinkClick r:id="rId5" action="ppaction://hlinkfile"/>
              </a:rPr>
              <a:t>Local Project Cooperation Agreement</a:t>
            </a:r>
            <a:r>
              <a:rPr lang="en-US" sz="2000" dirty="0"/>
              <a:t> executed May 2005 (Attachment F) between the Board and </a:t>
            </a:r>
            <a:r>
              <a:rPr lang="en-US" sz="2000" dirty="0" smtClean="0"/>
              <a:t>SAFCA by a draft </a:t>
            </a:r>
            <a:r>
              <a:rPr lang="en-US" sz="2000" dirty="0"/>
              <a:t>Board letter </a:t>
            </a:r>
            <a:r>
              <a:rPr lang="en-US" sz="2000" dirty="0" smtClean="0"/>
              <a:t>(Attachment G).</a:t>
            </a:r>
            <a:endParaRPr lang="en-US" sz="2000"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2</a:t>
            </a:fld>
            <a:endParaRPr lang="en-US"/>
          </a:p>
        </p:txBody>
      </p:sp>
      <p:pic>
        <p:nvPicPr>
          <p:cNvPr id="7" name="Picture 6" descr="N:\Admin\LPendlebury\Logos\2016\risk-reduction-logo091316.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1819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smtClean="0">
                <a:solidFill>
                  <a:schemeClr val="tx1"/>
                </a:solidFill>
                <a:latin typeface="Calibri" panose="020F0502020204030204" pitchFamily="34" charset="0"/>
                <a:cs typeface="Calibri" panose="020F0502020204030204" pitchFamily="34" charset="0"/>
              </a:rPr>
              <a:t>PROJECT SPONSORS</a:t>
            </a:r>
          </a:p>
        </p:txBody>
      </p:sp>
      <p:sp>
        <p:nvSpPr>
          <p:cNvPr id="137219" name="Rectangle 3"/>
          <p:cNvSpPr>
            <a:spLocks noGrp="1" noChangeArrowheads="1"/>
          </p:cNvSpPr>
          <p:nvPr>
            <p:ph idx="1"/>
          </p:nvPr>
        </p:nvSpPr>
        <p:spPr/>
        <p:txBody>
          <a:bodyPr>
            <a:noAutofit/>
          </a:bodyPr>
          <a:lstStyle/>
          <a:p>
            <a:pPr marL="111125" indent="0">
              <a:spcBef>
                <a:spcPts val="600"/>
              </a:spcBef>
              <a:buNone/>
            </a:pPr>
            <a:r>
              <a:rPr lang="en-US" sz="2000" u="sng" dirty="0" smtClean="0">
                <a:solidFill>
                  <a:srgbClr val="FFFF00"/>
                </a:solidFill>
              </a:rPr>
              <a:t>Federal Sponsor:</a:t>
            </a:r>
          </a:p>
          <a:p>
            <a:pPr marL="2286000" indent="-228600">
              <a:spcBef>
                <a:spcPts val="600"/>
              </a:spcBef>
            </a:pPr>
            <a:r>
              <a:rPr lang="en-US" sz="2000" dirty="0" smtClean="0"/>
              <a:t>United States Army Corps of Engineers</a:t>
            </a:r>
          </a:p>
          <a:p>
            <a:pPr marL="2514600" lvl="1" indent="-228600">
              <a:spcBef>
                <a:spcPts val="600"/>
              </a:spcBef>
            </a:pPr>
            <a:r>
              <a:rPr lang="en-US" sz="2000" dirty="0" smtClean="0">
                <a:solidFill>
                  <a:schemeClr val="accent1"/>
                </a:solidFill>
              </a:rPr>
              <a:t>Project Management by Sacramento District</a:t>
            </a:r>
          </a:p>
          <a:p>
            <a:pPr marL="111125" indent="0">
              <a:spcBef>
                <a:spcPts val="3600"/>
              </a:spcBef>
              <a:buNone/>
            </a:pPr>
            <a:r>
              <a:rPr lang="en-US" sz="2000" u="sng" dirty="0" smtClean="0">
                <a:solidFill>
                  <a:srgbClr val="FFFF00"/>
                </a:solidFill>
              </a:rPr>
              <a:t>Non-Federal Sponsors:</a:t>
            </a:r>
          </a:p>
          <a:p>
            <a:pPr marL="2286000" indent="-228600">
              <a:spcBef>
                <a:spcPts val="1200"/>
              </a:spcBef>
            </a:pPr>
            <a:r>
              <a:rPr lang="en-US" sz="2000" dirty="0" smtClean="0"/>
              <a:t>Central Valley Flood Protection Board</a:t>
            </a:r>
            <a:endParaRPr lang="en-US" sz="2000" u="sng" dirty="0" smtClean="0">
              <a:solidFill>
                <a:srgbClr val="FFFF00"/>
              </a:solidFill>
            </a:endParaRPr>
          </a:p>
          <a:p>
            <a:pPr marL="2286000" lvl="1" indent="-2166938">
              <a:spcBef>
                <a:spcPts val="600"/>
              </a:spcBef>
              <a:buNone/>
            </a:pPr>
            <a:endParaRPr lang="en-US" sz="2000" u="sng" dirty="0" smtClean="0">
              <a:solidFill>
                <a:srgbClr val="FFFF00"/>
              </a:solidFill>
            </a:endParaRPr>
          </a:p>
          <a:p>
            <a:pPr marL="2286000" lvl="1" indent="-2166938">
              <a:spcBef>
                <a:spcPts val="600"/>
              </a:spcBef>
              <a:buNone/>
            </a:pPr>
            <a:r>
              <a:rPr lang="en-US" sz="2000" u="sng" dirty="0" smtClean="0">
                <a:solidFill>
                  <a:srgbClr val="FFFF00"/>
                </a:solidFill>
              </a:rPr>
              <a:t>Local Sponsor:</a:t>
            </a:r>
            <a:endParaRPr lang="en-US" sz="2000" u="sng" dirty="0">
              <a:solidFill>
                <a:srgbClr val="FFFF00"/>
              </a:solidFill>
            </a:endParaRPr>
          </a:p>
          <a:p>
            <a:pPr marL="2286000" indent="-228600">
              <a:spcBef>
                <a:spcPts val="2400"/>
              </a:spcBef>
            </a:pPr>
            <a:r>
              <a:rPr lang="en-US" sz="2000" dirty="0" smtClean="0"/>
              <a:t>Sacramento Area Flood Control Agency</a:t>
            </a:r>
            <a:endParaRPr lang="en-US" sz="2000" dirty="0" smtClean="0">
              <a:solidFill>
                <a:schemeClr val="accent1"/>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3</a:t>
            </a:fld>
            <a:endParaRPr lang="en-US"/>
          </a:p>
        </p:txBody>
      </p:sp>
      <p:pic>
        <p:nvPicPr>
          <p:cNvPr id="9" name="Picture 7" descr="612px-US-ArmyCorpsOfEngineers-Logo_svg.png"/>
          <p:cNvPicPr>
            <a:picLocks noChangeAspect="1"/>
          </p:cNvPicPr>
          <p:nvPr/>
        </p:nvPicPr>
        <p:blipFill>
          <a:blip r:embed="rId3" cstate="print"/>
          <a:srcRect/>
          <a:stretch>
            <a:fillRect/>
          </a:stretch>
        </p:blipFill>
        <p:spPr bwMode="auto">
          <a:xfrm>
            <a:off x="875585" y="1743640"/>
            <a:ext cx="1105615" cy="847160"/>
          </a:xfrm>
          <a:prstGeom prst="rect">
            <a:avLst/>
          </a:prstGeom>
          <a:ln>
            <a:noFill/>
          </a:ln>
          <a:effectLst>
            <a:outerShdw blurRad="292100" dist="139700" dir="2700000" algn="tl" rotWithShape="0">
              <a:srgbClr val="333333">
                <a:alpha val="65000"/>
              </a:srgbClr>
            </a:outerShdw>
          </a:effectLst>
        </p:spPr>
      </p:pic>
      <p:pic>
        <p:nvPicPr>
          <p:cNvPr id="10" name="Picture 4" descr="CVFPB_logo_update3"/>
          <p:cNvPicPr preferRelativeResize="0">
            <a:picLocks noChangeAspect="1" noChangeArrowheads="1"/>
          </p:cNvPicPr>
          <p:nvPr/>
        </p:nvPicPr>
        <p:blipFill>
          <a:blip r:embed="rId4" cstate="print"/>
          <a:srcRect/>
          <a:stretch>
            <a:fillRect/>
          </a:stretch>
        </p:blipFill>
        <p:spPr bwMode="auto">
          <a:xfrm>
            <a:off x="808910" y="3323510"/>
            <a:ext cx="791290" cy="791290"/>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273" y="5105400"/>
            <a:ext cx="8842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N:\Admin\LPendlebury\Logos\2016\risk-reduction-logo091316.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19864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b="1" dirty="0" smtClean="0">
                <a:solidFill>
                  <a:schemeClr val="tx1"/>
                </a:solidFill>
              </a:rPr>
              <a:t>PROJECT LOCATION</a:t>
            </a:r>
            <a:endParaRPr lang="en-US" b="1" dirty="0">
              <a:solidFill>
                <a:schemeClr val="tx1"/>
              </a:solidFill>
            </a:endParaRPr>
          </a:p>
        </p:txBody>
      </p:sp>
      <p:sp>
        <p:nvSpPr>
          <p:cNvPr id="7" name="Slide Number Placeholder 6"/>
          <p:cNvSpPr>
            <a:spLocks noGrp="1"/>
          </p:cNvSpPr>
          <p:nvPr>
            <p:ph type="sldNum" sz="quarter" idx="4"/>
          </p:nvPr>
        </p:nvSpPr>
        <p:spPr/>
        <p:txBody>
          <a:bodyPr/>
          <a:lstStyle/>
          <a:p>
            <a:fld id="{9F1FB2E3-2BB6-40B9-8235-D524E987E6E0}" type="slidenum">
              <a:rPr lang="en-US" smtClean="0"/>
              <a:pPr/>
              <a:t>4</a:t>
            </a:fld>
            <a:endParaRPr lang="en-US" dirty="0"/>
          </a:p>
        </p:txBody>
      </p:sp>
      <p:pic>
        <p:nvPicPr>
          <p:cNvPr id="9" name="Picture 2"/>
          <p:cNvPicPr>
            <a:picLocks noChangeAspect="1" noChangeArrowheads="1"/>
          </p:cNvPicPr>
          <p:nvPr/>
        </p:nvPicPr>
        <p:blipFill>
          <a:blip r:embed="rId3" cstate="print"/>
          <a:srcRect l="23750" t="37501" r="62813" b="10156"/>
          <a:stretch>
            <a:fillRect/>
          </a:stretch>
        </p:blipFill>
        <p:spPr bwMode="auto">
          <a:xfrm>
            <a:off x="441702" y="1143000"/>
            <a:ext cx="3124200" cy="4867940"/>
          </a:xfrm>
          <a:prstGeom prst="rect">
            <a:avLst/>
          </a:prstGeom>
          <a:noFill/>
          <a:ln w="9525">
            <a:solidFill>
              <a:schemeClr val="bg1"/>
            </a:solidFill>
            <a:miter lim="800000"/>
            <a:headEnd/>
            <a:tailEnd/>
          </a:ln>
        </p:spPr>
      </p:pic>
      <p:sp>
        <p:nvSpPr>
          <p:cNvPr id="10" name="Rectangle 9"/>
          <p:cNvSpPr/>
          <p:nvPr/>
        </p:nvSpPr>
        <p:spPr>
          <a:xfrm>
            <a:off x="1279902" y="3962400"/>
            <a:ext cx="1447800" cy="1447800"/>
          </a:xfrm>
          <a:prstGeom prst="rect">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279902" y="1066800"/>
            <a:ext cx="7513320" cy="5181600"/>
            <a:chOff x="1279902" y="1066800"/>
            <a:chExt cx="7513320" cy="5181600"/>
          </a:xfrm>
        </p:grpSpPr>
        <p:cxnSp>
          <p:nvCxnSpPr>
            <p:cNvPr id="11" name="Straight Connector 10"/>
            <p:cNvCxnSpPr/>
            <p:nvPr/>
          </p:nvCxnSpPr>
          <p:spPr>
            <a:xfrm flipV="1">
              <a:off x="1279902" y="1066800"/>
              <a:ext cx="2286000" cy="2895600"/>
            </a:xfrm>
            <a:prstGeom prst="line">
              <a:avLst/>
            </a:prstGeom>
            <a:ln w="317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79902" y="5410200"/>
              <a:ext cx="2286000" cy="838200"/>
            </a:xfrm>
            <a:prstGeom prst="line">
              <a:avLst/>
            </a:prstGeom>
            <a:ln w="317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C:\Users\sselvamo\Desktop\SSCSP Map of Completed and Future Work_2014.jpg"/>
            <p:cNvPicPr/>
            <p:nvPr/>
          </p:nvPicPr>
          <p:blipFill rotWithShape="1">
            <a:blip r:embed="rId4" cstate="print">
              <a:extLst>
                <a:ext uri="{28A0092B-C50C-407E-A947-70E740481C1C}">
                  <a14:useLocalDpi xmlns:a14="http://schemas.microsoft.com/office/drawing/2010/main" val="0"/>
                </a:ext>
              </a:extLst>
            </a:blip>
            <a:srcRect l="5897" t="21026" r="6154" b="20855"/>
            <a:stretch/>
          </p:blipFill>
          <p:spPr bwMode="auto">
            <a:xfrm>
              <a:off x="3565902" y="1066800"/>
              <a:ext cx="5227320" cy="5181600"/>
            </a:xfrm>
            <a:prstGeom prst="rect">
              <a:avLst/>
            </a:prstGeom>
            <a:noFill/>
            <a:ln w="31750">
              <a:noFill/>
            </a:ln>
            <a:extLst>
              <a:ext uri="{53640926-AAD7-44D8-BBD7-CCE9431645EC}">
                <a14:shadowObscured xmlns:a14="http://schemas.microsoft.com/office/drawing/2010/main"/>
              </a:ext>
            </a:extLst>
          </p:spPr>
        </p:pic>
      </p:grpSp>
      <p:sp>
        <p:nvSpPr>
          <p:cNvPr id="5" name="Freeform 4"/>
          <p:cNvSpPr/>
          <p:nvPr/>
        </p:nvSpPr>
        <p:spPr>
          <a:xfrm>
            <a:off x="6155703" y="1055802"/>
            <a:ext cx="2620652" cy="3525625"/>
          </a:xfrm>
          <a:custGeom>
            <a:avLst/>
            <a:gdLst>
              <a:gd name="connsiteX0" fmla="*/ 2620652 w 2620652"/>
              <a:gd name="connsiteY0" fmla="*/ 3525625 h 3525625"/>
              <a:gd name="connsiteX1" fmla="*/ 2498103 w 2620652"/>
              <a:gd name="connsiteY1" fmla="*/ 3101419 h 3525625"/>
              <a:gd name="connsiteX2" fmla="*/ 490194 w 2620652"/>
              <a:gd name="connsiteY2" fmla="*/ 763571 h 3525625"/>
              <a:gd name="connsiteX3" fmla="*/ 9427 w 2620652"/>
              <a:gd name="connsiteY3" fmla="*/ 84841 h 3525625"/>
              <a:gd name="connsiteX4" fmla="*/ 0 w 2620652"/>
              <a:gd name="connsiteY4" fmla="*/ 0 h 352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652" h="3525625">
                <a:moveTo>
                  <a:pt x="2620652" y="3525625"/>
                </a:moveTo>
                <a:lnTo>
                  <a:pt x="2498103" y="3101419"/>
                </a:lnTo>
                <a:lnTo>
                  <a:pt x="490194" y="763571"/>
                </a:lnTo>
                <a:lnTo>
                  <a:pt x="9427" y="84841"/>
                </a:lnTo>
                <a:lnTo>
                  <a:pt x="0" y="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582186" y="3063711"/>
            <a:ext cx="1206630" cy="3186260"/>
          </a:xfrm>
          <a:custGeom>
            <a:avLst/>
            <a:gdLst>
              <a:gd name="connsiteX0" fmla="*/ 0 w 1206630"/>
              <a:gd name="connsiteY0" fmla="*/ 0 h 3186260"/>
              <a:gd name="connsiteX1" fmla="*/ 122548 w 1206630"/>
              <a:gd name="connsiteY1" fmla="*/ 311085 h 3186260"/>
              <a:gd name="connsiteX2" fmla="*/ 282804 w 1206630"/>
              <a:gd name="connsiteY2" fmla="*/ 509048 h 3186260"/>
              <a:gd name="connsiteX3" fmla="*/ 518474 w 1206630"/>
              <a:gd name="connsiteY3" fmla="*/ 678730 h 3186260"/>
              <a:gd name="connsiteX4" fmla="*/ 725863 w 1206630"/>
              <a:gd name="connsiteY4" fmla="*/ 989815 h 3186260"/>
              <a:gd name="connsiteX5" fmla="*/ 876692 w 1206630"/>
              <a:gd name="connsiteY5" fmla="*/ 1442301 h 3186260"/>
              <a:gd name="connsiteX6" fmla="*/ 1102936 w 1206630"/>
              <a:gd name="connsiteY6" fmla="*/ 2450969 h 3186260"/>
              <a:gd name="connsiteX7" fmla="*/ 1206630 w 1206630"/>
              <a:gd name="connsiteY7" fmla="*/ 3186260 h 318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630" h="3186260">
                <a:moveTo>
                  <a:pt x="0" y="0"/>
                </a:moveTo>
                <a:lnTo>
                  <a:pt x="122548" y="311085"/>
                </a:lnTo>
                <a:lnTo>
                  <a:pt x="282804" y="509048"/>
                </a:lnTo>
                <a:lnTo>
                  <a:pt x="518474" y="678730"/>
                </a:lnTo>
                <a:lnTo>
                  <a:pt x="725863" y="989815"/>
                </a:lnTo>
                <a:lnTo>
                  <a:pt x="876692" y="1442301"/>
                </a:lnTo>
                <a:lnTo>
                  <a:pt x="1102936" y="2450969"/>
                </a:lnTo>
                <a:lnTo>
                  <a:pt x="1206630" y="3186260"/>
                </a:lnTo>
              </a:path>
            </a:pathLst>
          </a:custGeom>
          <a:noFill/>
          <a:ln w="63500">
            <a:solidFill>
              <a:srgbClr val="7030A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57600" y="4532411"/>
            <a:ext cx="1524000" cy="307777"/>
          </a:xfrm>
          <a:prstGeom prst="rect">
            <a:avLst/>
          </a:prstGeom>
          <a:solidFill>
            <a:srgbClr val="FFFF75">
              <a:alpha val="80000"/>
            </a:srgbClr>
          </a:solidFill>
        </p:spPr>
        <p:txBody>
          <a:bodyPr wrap="square" rtlCol="0">
            <a:spAutoFit/>
          </a:bodyPr>
          <a:lstStyle/>
          <a:p>
            <a:pPr algn="ctr"/>
            <a:r>
              <a:rPr lang="en-US" sz="1400" b="1" dirty="0" smtClean="0">
                <a:solidFill>
                  <a:schemeClr val="bg1"/>
                </a:solidFill>
                <a:latin typeface="Calibri" panose="020F0502020204030204" pitchFamily="34" charset="0"/>
              </a:rPr>
              <a:t>Transferred Work</a:t>
            </a:r>
            <a:endParaRPr lang="en-US" sz="1400" b="1" dirty="0">
              <a:solidFill>
                <a:schemeClr val="bg1"/>
              </a:solidFill>
              <a:latin typeface="Calibri" panose="020F0502020204030204" pitchFamily="34" charset="0"/>
            </a:endParaRPr>
          </a:p>
        </p:txBody>
      </p:sp>
      <p:sp>
        <p:nvSpPr>
          <p:cNvPr id="16" name="TextBox 15"/>
          <p:cNvSpPr txBox="1"/>
          <p:nvPr/>
        </p:nvSpPr>
        <p:spPr>
          <a:xfrm>
            <a:off x="3848493" y="3654623"/>
            <a:ext cx="674016" cy="307777"/>
          </a:xfrm>
          <a:prstGeom prst="rect">
            <a:avLst/>
          </a:prstGeom>
          <a:solidFill>
            <a:srgbClr val="7030A0">
              <a:alpha val="80000"/>
            </a:srgbClr>
          </a:solidFill>
        </p:spPr>
        <p:txBody>
          <a:bodyPr wrap="square" rtlCol="0">
            <a:spAutoFit/>
          </a:bodyPr>
          <a:lstStyle/>
          <a:p>
            <a:pPr algn="ctr"/>
            <a:r>
              <a:rPr lang="en-US" sz="1400" b="1" dirty="0" smtClean="0">
                <a:solidFill>
                  <a:schemeClr val="bg1"/>
                </a:solidFill>
                <a:latin typeface="Calibri" panose="020F0502020204030204" pitchFamily="34" charset="0"/>
              </a:rPr>
              <a:t>I-5</a:t>
            </a:r>
            <a:endParaRPr lang="en-US" sz="1400" b="1" dirty="0">
              <a:solidFill>
                <a:schemeClr val="bg1"/>
              </a:solidFill>
              <a:latin typeface="Calibri" panose="020F0502020204030204" pitchFamily="34" charset="0"/>
            </a:endParaRPr>
          </a:p>
        </p:txBody>
      </p:sp>
      <p:sp>
        <p:nvSpPr>
          <p:cNvPr id="17" name="TextBox 16"/>
          <p:cNvSpPr txBox="1"/>
          <p:nvPr/>
        </p:nvSpPr>
        <p:spPr>
          <a:xfrm>
            <a:off x="6932214" y="2360711"/>
            <a:ext cx="674016" cy="307777"/>
          </a:xfrm>
          <a:prstGeom prst="rect">
            <a:avLst/>
          </a:prstGeom>
          <a:solidFill>
            <a:srgbClr val="7030A0">
              <a:alpha val="80000"/>
            </a:srgbClr>
          </a:solidFill>
        </p:spPr>
        <p:txBody>
          <a:bodyPr wrap="square" rtlCol="0">
            <a:spAutoFit/>
          </a:bodyPr>
          <a:lstStyle/>
          <a:p>
            <a:pPr algn="ctr"/>
            <a:r>
              <a:rPr lang="en-US" sz="1400" b="1" dirty="0" smtClean="0">
                <a:solidFill>
                  <a:schemeClr val="bg1"/>
                </a:solidFill>
                <a:latin typeface="Calibri" panose="020F0502020204030204" pitchFamily="34" charset="0"/>
              </a:rPr>
              <a:t>SR 99</a:t>
            </a:r>
            <a:endParaRPr lang="en-US" sz="1400" b="1" dirty="0">
              <a:solidFill>
                <a:schemeClr val="bg1"/>
              </a:solidFill>
              <a:latin typeface="Calibri" panose="020F0502020204030204" pitchFamily="34" charset="0"/>
            </a:endParaRPr>
          </a:p>
        </p:txBody>
      </p:sp>
      <p:sp>
        <p:nvSpPr>
          <p:cNvPr id="19" name="TextBox 18"/>
          <p:cNvSpPr txBox="1"/>
          <p:nvPr/>
        </p:nvSpPr>
        <p:spPr>
          <a:xfrm>
            <a:off x="4888091" y="5872440"/>
            <a:ext cx="1758099" cy="276999"/>
          </a:xfrm>
          <a:prstGeom prst="rect">
            <a:avLst/>
          </a:prstGeom>
          <a:solidFill>
            <a:srgbClr val="00B050">
              <a:alpha val="60000"/>
            </a:srgbClr>
          </a:solidFill>
          <a:ln>
            <a:noFill/>
          </a:ln>
        </p:spPr>
        <p:txBody>
          <a:bodyPr wrap="square" rtlCol="0">
            <a:spAutoFit/>
          </a:bodyPr>
          <a:lstStyle>
            <a:defPPr>
              <a:defRPr lang="en-US"/>
            </a:defPPr>
            <a:lvl1pPr algn="ctr">
              <a:defRPr sz="1200" b="1">
                <a:solidFill>
                  <a:schemeClr val="tx1">
                    <a:lumMod val="95000"/>
                  </a:schemeClr>
                </a:solidFill>
                <a:latin typeface="Calibri" panose="020F0502020204030204" pitchFamily="34" charset="0"/>
              </a:defRPr>
            </a:lvl1pPr>
          </a:lstStyle>
          <a:p>
            <a:r>
              <a:rPr lang="en-US" dirty="0">
                <a:solidFill>
                  <a:schemeClr val="bg1"/>
                </a:solidFill>
              </a:rPr>
              <a:t>Beach-Stone Lake Basin</a:t>
            </a:r>
          </a:p>
        </p:txBody>
      </p:sp>
      <p:sp>
        <p:nvSpPr>
          <p:cNvPr id="20" name="TextBox 19"/>
          <p:cNvSpPr txBox="1"/>
          <p:nvPr/>
        </p:nvSpPr>
        <p:spPr>
          <a:xfrm rot="16886895">
            <a:off x="5688177" y="2962339"/>
            <a:ext cx="1115012" cy="246221"/>
          </a:xfrm>
          <a:prstGeom prst="rect">
            <a:avLst/>
          </a:prstGeom>
          <a:solidFill>
            <a:srgbClr val="0731B9">
              <a:alpha val="30000"/>
            </a:srgbClr>
          </a:solidFill>
        </p:spPr>
        <p:txBody>
          <a:bodyPr wrap="square" rtlCol="0">
            <a:spAutoFit/>
          </a:bodyPr>
          <a:lstStyle>
            <a:defPPr>
              <a:defRPr lang="en-US"/>
            </a:defPPr>
            <a:lvl1pPr algn="ctr">
              <a:defRPr sz="1000" b="1">
                <a:latin typeface="Calibri" panose="020F0502020204030204" pitchFamily="34" charset="0"/>
              </a:defRPr>
            </a:lvl1pPr>
          </a:lstStyle>
          <a:p>
            <a:r>
              <a:rPr lang="en-US" dirty="0">
                <a:solidFill>
                  <a:schemeClr val="bg1"/>
                </a:solidFill>
              </a:rPr>
              <a:t>Morrison Creek</a:t>
            </a:r>
          </a:p>
        </p:txBody>
      </p:sp>
      <p:sp>
        <p:nvSpPr>
          <p:cNvPr id="21" name="TextBox 20"/>
          <p:cNvSpPr txBox="1"/>
          <p:nvPr/>
        </p:nvSpPr>
        <p:spPr>
          <a:xfrm rot="20399093">
            <a:off x="6645497" y="2814044"/>
            <a:ext cx="862305" cy="246221"/>
          </a:xfrm>
          <a:prstGeom prst="rect">
            <a:avLst/>
          </a:prstGeom>
          <a:solidFill>
            <a:srgbClr val="0731B9">
              <a:alpha val="30000"/>
            </a:srgbClr>
          </a:solidFill>
        </p:spPr>
        <p:txBody>
          <a:bodyPr wrap="square" rtlCol="0">
            <a:spAutoFit/>
          </a:bodyPr>
          <a:lstStyle/>
          <a:p>
            <a:pPr algn="ctr"/>
            <a:r>
              <a:rPr lang="en-US" sz="1000" b="1" dirty="0" smtClean="0">
                <a:solidFill>
                  <a:schemeClr val="bg1"/>
                </a:solidFill>
                <a:latin typeface="Calibri" panose="020F0502020204030204" pitchFamily="34" charset="0"/>
              </a:rPr>
              <a:t>Florin Creek</a:t>
            </a:r>
            <a:endParaRPr lang="en-US" sz="1000" b="1" dirty="0">
              <a:solidFill>
                <a:schemeClr val="bg1"/>
              </a:solidFill>
              <a:latin typeface="Calibri" panose="020F0502020204030204" pitchFamily="34" charset="0"/>
            </a:endParaRPr>
          </a:p>
        </p:txBody>
      </p:sp>
      <p:sp>
        <p:nvSpPr>
          <p:cNvPr id="22" name="TextBox 21"/>
          <p:cNvSpPr txBox="1"/>
          <p:nvPr/>
        </p:nvSpPr>
        <p:spPr>
          <a:xfrm>
            <a:off x="6885988" y="3352800"/>
            <a:ext cx="810212" cy="246221"/>
          </a:xfrm>
          <a:prstGeom prst="rect">
            <a:avLst/>
          </a:prstGeom>
          <a:solidFill>
            <a:srgbClr val="0731B9">
              <a:alpha val="30000"/>
            </a:srgbClr>
          </a:solidFill>
        </p:spPr>
        <p:txBody>
          <a:bodyPr wrap="square" rtlCol="0">
            <a:spAutoFit/>
          </a:bodyPr>
          <a:lstStyle/>
          <a:p>
            <a:pPr algn="ctr"/>
            <a:r>
              <a:rPr lang="en-US" sz="1000" b="1" dirty="0" smtClean="0">
                <a:solidFill>
                  <a:schemeClr val="bg1"/>
                </a:solidFill>
                <a:latin typeface="Calibri" panose="020F0502020204030204" pitchFamily="34" charset="0"/>
              </a:rPr>
              <a:t>Elder Creek</a:t>
            </a:r>
            <a:endParaRPr lang="en-US" sz="1000" b="1" dirty="0">
              <a:solidFill>
                <a:schemeClr val="bg1"/>
              </a:solidFill>
              <a:latin typeface="Calibri" panose="020F0502020204030204" pitchFamily="34" charset="0"/>
            </a:endParaRPr>
          </a:p>
        </p:txBody>
      </p:sp>
      <p:sp>
        <p:nvSpPr>
          <p:cNvPr id="23" name="TextBox 22"/>
          <p:cNvSpPr txBox="1"/>
          <p:nvPr/>
        </p:nvSpPr>
        <p:spPr>
          <a:xfrm rot="1155226">
            <a:off x="6850638" y="4310146"/>
            <a:ext cx="1226562" cy="246221"/>
          </a:xfrm>
          <a:prstGeom prst="rect">
            <a:avLst/>
          </a:prstGeom>
          <a:solidFill>
            <a:srgbClr val="0731B9">
              <a:alpha val="30000"/>
            </a:srgbClr>
          </a:solidFill>
        </p:spPr>
        <p:txBody>
          <a:bodyPr wrap="square" rtlCol="0">
            <a:spAutoFit/>
          </a:bodyPr>
          <a:lstStyle/>
          <a:p>
            <a:pPr algn="ctr"/>
            <a:r>
              <a:rPr lang="en-US" sz="1000" b="1" dirty="0" smtClean="0">
                <a:solidFill>
                  <a:schemeClr val="bg1"/>
                </a:solidFill>
                <a:latin typeface="Calibri" panose="020F0502020204030204" pitchFamily="34" charset="0"/>
              </a:rPr>
              <a:t>Unionhouse Creek</a:t>
            </a:r>
            <a:endParaRPr lang="en-US" sz="1000" b="1" dirty="0">
              <a:solidFill>
                <a:schemeClr val="bg1"/>
              </a:solidFill>
              <a:latin typeface="Calibri" panose="020F0502020204030204" pitchFamily="34" charset="0"/>
            </a:endParaRPr>
          </a:p>
        </p:txBody>
      </p:sp>
      <p:sp>
        <p:nvSpPr>
          <p:cNvPr id="14" name="TextBox 13"/>
          <p:cNvSpPr txBox="1"/>
          <p:nvPr/>
        </p:nvSpPr>
        <p:spPr>
          <a:xfrm>
            <a:off x="5646882" y="1277005"/>
            <a:ext cx="1820717" cy="523220"/>
          </a:xfrm>
          <a:prstGeom prst="rect">
            <a:avLst/>
          </a:prstGeom>
          <a:solidFill>
            <a:schemeClr val="bg1">
              <a:alpha val="80000"/>
            </a:schemeClr>
          </a:solidFill>
        </p:spPr>
        <p:txBody>
          <a:bodyPr wrap="square" rtlCol="0">
            <a:spAutoFit/>
          </a:bodyPr>
          <a:lstStyle/>
          <a:p>
            <a:pPr algn="ctr"/>
            <a:r>
              <a:rPr lang="en-US" sz="1400" b="1" dirty="0" smtClean="0">
                <a:latin typeface="Calibri" panose="020F0502020204030204" pitchFamily="34" charset="0"/>
              </a:rPr>
              <a:t>Work </a:t>
            </a:r>
            <a:r>
              <a:rPr lang="en-US" sz="1400" b="1" dirty="0">
                <a:latin typeface="Calibri" panose="020F0502020204030204" pitchFamily="34" charset="0"/>
              </a:rPr>
              <a:t>r</a:t>
            </a:r>
            <a:r>
              <a:rPr lang="en-US" sz="1400" b="1" dirty="0" smtClean="0">
                <a:latin typeface="Calibri" panose="020F0502020204030204" pitchFamily="34" charset="0"/>
              </a:rPr>
              <a:t>emoved from early designs</a:t>
            </a:r>
            <a:endParaRPr lang="en-US" sz="1400" b="1" dirty="0">
              <a:latin typeface="Calibri" panose="020F0502020204030204" pitchFamily="34" charset="0"/>
            </a:endParaRPr>
          </a:p>
        </p:txBody>
      </p:sp>
      <p:sp>
        <p:nvSpPr>
          <p:cNvPr id="18" name="TextBox 17"/>
          <p:cNvSpPr txBox="1"/>
          <p:nvPr/>
        </p:nvSpPr>
        <p:spPr>
          <a:xfrm>
            <a:off x="4888091" y="3731567"/>
            <a:ext cx="1758099" cy="461665"/>
          </a:xfrm>
          <a:prstGeom prst="rect">
            <a:avLst/>
          </a:prstGeom>
          <a:solidFill>
            <a:srgbClr val="00B050">
              <a:alpha val="60000"/>
            </a:srgbClr>
          </a:solidFill>
          <a:ln>
            <a:noFill/>
          </a:ln>
        </p:spPr>
        <p:txBody>
          <a:bodyPr wrap="square" rtlCol="0">
            <a:spAutoFit/>
          </a:bodyPr>
          <a:lstStyle/>
          <a:p>
            <a:pPr algn="ctr"/>
            <a:r>
              <a:rPr lang="en-US" sz="1200" b="1" dirty="0" smtClean="0">
                <a:solidFill>
                  <a:schemeClr val="bg1"/>
                </a:solidFill>
                <a:latin typeface="Calibri" panose="020F0502020204030204" pitchFamily="34" charset="0"/>
              </a:rPr>
              <a:t>Morrison Creek Stream Group Basin</a:t>
            </a:r>
            <a:endParaRPr lang="en-US" sz="1200" b="1" dirty="0">
              <a:solidFill>
                <a:schemeClr val="bg1"/>
              </a:solidFill>
              <a:latin typeface="Calibri" panose="020F0502020204030204" pitchFamily="34" charset="0"/>
            </a:endParaRPr>
          </a:p>
        </p:txBody>
      </p:sp>
      <p:sp>
        <p:nvSpPr>
          <p:cNvPr id="28" name="TextBox 27"/>
          <p:cNvSpPr txBox="1"/>
          <p:nvPr/>
        </p:nvSpPr>
        <p:spPr>
          <a:xfrm>
            <a:off x="5410200" y="4800600"/>
            <a:ext cx="732952" cy="400110"/>
          </a:xfrm>
          <a:prstGeom prst="rect">
            <a:avLst/>
          </a:prstGeom>
          <a:solidFill>
            <a:srgbClr val="0731B9">
              <a:alpha val="30000"/>
            </a:srgbClr>
          </a:solidFill>
        </p:spPr>
        <p:txBody>
          <a:bodyPr wrap="square" rtlCol="0">
            <a:spAutoFit/>
          </a:bodyPr>
          <a:lstStyle/>
          <a:p>
            <a:pPr algn="ctr"/>
            <a:r>
              <a:rPr lang="en-US" sz="1000" b="1" dirty="0" smtClean="0">
                <a:solidFill>
                  <a:schemeClr val="bg1"/>
                </a:solidFill>
                <a:latin typeface="Calibri" panose="020F0502020204030204" pitchFamily="34" charset="0"/>
              </a:rPr>
              <a:t>WTP Ring Levee</a:t>
            </a:r>
            <a:endParaRPr lang="en-US" sz="1000" b="1" dirty="0">
              <a:solidFill>
                <a:schemeClr val="bg1"/>
              </a:solidFill>
              <a:latin typeface="Calibri" panose="020F0502020204030204" pitchFamily="34" charset="0"/>
            </a:endParaRPr>
          </a:p>
        </p:txBody>
      </p:sp>
      <p:pic>
        <p:nvPicPr>
          <p:cNvPr id="27" name="Picture 26" descr="N:\Admin\LPendlebury\Logos\2016\risk-reduction-logo09131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6" grpId="0" animBg="1"/>
      <p:bldP spid="17" grpId="0" animBg="1"/>
      <p:bldP spid="19" grpId="0" animBg="1"/>
      <p:bldP spid="20" grpId="0" animBg="1"/>
      <p:bldP spid="21" grpId="0" animBg="1"/>
      <p:bldP spid="22" grpId="0" animBg="1"/>
      <p:bldP spid="23" grpId="0" animBg="1"/>
      <p:bldP spid="14" grpId="0" animBg="1"/>
      <p:bldP spid="18"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dirty="0" smtClean="0">
                <a:solidFill>
                  <a:schemeClr val="tx1"/>
                </a:solidFill>
                <a:latin typeface="Calibri" panose="020F0502020204030204" pitchFamily="34" charset="0"/>
                <a:cs typeface="Calibri" panose="020F0502020204030204" pitchFamily="34" charset="0"/>
              </a:rPr>
              <a:t>BOARD’S AUTHORITY</a:t>
            </a:r>
            <a:endParaRPr lang="en-US" sz="4000" b="1" dirty="0" smtClean="0">
              <a:solidFill>
                <a:schemeClr val="tx1"/>
              </a:solidFill>
              <a:latin typeface="Calibri" panose="020F0502020204030204" pitchFamily="34" charset="0"/>
              <a:cs typeface="Calibri" panose="020F0502020204030204" pitchFamily="34" charset="0"/>
            </a:endParaRPr>
          </a:p>
        </p:txBody>
      </p:sp>
      <p:sp>
        <p:nvSpPr>
          <p:cNvPr id="137219" name="Rectangle 3"/>
          <p:cNvSpPr>
            <a:spLocks noGrp="1" noChangeArrowheads="1"/>
          </p:cNvSpPr>
          <p:nvPr>
            <p:ph idx="1"/>
          </p:nvPr>
        </p:nvSpPr>
        <p:spPr/>
        <p:txBody>
          <a:bodyPr>
            <a:noAutofit/>
          </a:bodyPr>
          <a:lstStyle/>
          <a:p>
            <a:pPr lvl="0">
              <a:spcBef>
                <a:spcPts val="1200"/>
              </a:spcBef>
            </a:pPr>
            <a:endParaRPr lang="en-US" sz="2000" dirty="0" smtClean="0"/>
          </a:p>
          <a:p>
            <a:pPr lvl="0">
              <a:spcBef>
                <a:spcPts val="1200"/>
              </a:spcBef>
            </a:pPr>
            <a:r>
              <a:rPr lang="en-US" sz="2000" dirty="0" smtClean="0"/>
              <a:t>Code </a:t>
            </a:r>
            <a:r>
              <a:rPr lang="en-US" sz="2000" dirty="0"/>
              <a:t>of Federal Regulations, Title 33, Chapter II, Part </a:t>
            </a:r>
            <a:r>
              <a:rPr lang="en-US" sz="2000" dirty="0" smtClean="0"/>
              <a:t>208</a:t>
            </a:r>
          </a:p>
          <a:p>
            <a:pPr lvl="0">
              <a:spcBef>
                <a:spcPts val="1200"/>
              </a:spcBef>
            </a:pPr>
            <a:r>
              <a:rPr lang="en-US" sz="2000" dirty="0"/>
              <a:t>California Water Code </a:t>
            </a:r>
            <a:r>
              <a:rPr lang="en-US" sz="2000" dirty="0">
                <a:hlinkClick r:id="rId3" action="ppaction://hlinkfile"/>
              </a:rPr>
              <a:t>§ 12642</a:t>
            </a:r>
            <a:r>
              <a:rPr lang="en-US" sz="2000" dirty="0"/>
              <a:t> and </a:t>
            </a:r>
            <a:r>
              <a:rPr lang="en-US" sz="2000" dirty="0">
                <a:hlinkClick r:id="rId4" action="ppaction://hlinkfile"/>
              </a:rPr>
              <a:t>§ </a:t>
            </a:r>
            <a:r>
              <a:rPr lang="en-US" sz="2000" dirty="0" smtClean="0">
                <a:hlinkClick r:id="rId4" action="ppaction://hlinkfile"/>
              </a:rPr>
              <a:t>12670.14(d)(1) and (d)(2) </a:t>
            </a:r>
            <a:endParaRPr lang="en-US" sz="2000" dirty="0"/>
          </a:p>
          <a:p>
            <a:pPr lvl="0">
              <a:spcBef>
                <a:spcPts val="1200"/>
              </a:spcBef>
            </a:pPr>
            <a:r>
              <a:rPr lang="en-US" sz="2000" dirty="0"/>
              <a:t>California Code of Regulations, Title 23, Division 1 (Title 23)</a:t>
            </a:r>
          </a:p>
          <a:p>
            <a:pPr lvl="0">
              <a:spcBef>
                <a:spcPts val="1200"/>
              </a:spcBef>
            </a:pPr>
            <a:endParaRPr lang="en-US" sz="2000" dirty="0" smtClean="0"/>
          </a:p>
        </p:txBody>
      </p:sp>
      <p:sp>
        <p:nvSpPr>
          <p:cNvPr id="5" name="Slide Number Placeholder 4"/>
          <p:cNvSpPr>
            <a:spLocks noGrp="1"/>
          </p:cNvSpPr>
          <p:nvPr>
            <p:ph type="sldNum" sz="quarter" idx="4"/>
          </p:nvPr>
        </p:nvSpPr>
        <p:spPr/>
        <p:txBody>
          <a:bodyPr/>
          <a:lstStyle/>
          <a:p>
            <a:fld id="{9F1FB2E3-2BB6-40B9-8235-D524E987E6E0}" type="slidenum">
              <a:rPr lang="en-US" smtClean="0"/>
              <a:pPr/>
              <a:t>5</a:t>
            </a:fld>
            <a:endParaRPr lang="en-US"/>
          </a:p>
        </p:txBody>
      </p:sp>
      <p:pic>
        <p:nvPicPr>
          <p:cNvPr id="7" name="Picture 6" descr="N:\Admin\LPendlebury\Logos\2016\risk-reduction-logo09131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427674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smtClean="0">
                <a:solidFill>
                  <a:schemeClr val="tx1"/>
                </a:solidFill>
                <a:latin typeface="Calibri" panose="020F0502020204030204" pitchFamily="34" charset="0"/>
                <a:cs typeface="Calibri" panose="020F0502020204030204" pitchFamily="34" charset="0"/>
              </a:rPr>
              <a:t>PROJECT BACKGROUND (1/3)</a:t>
            </a:r>
          </a:p>
        </p:txBody>
      </p:sp>
      <p:sp>
        <p:nvSpPr>
          <p:cNvPr id="137219" name="Rectangle 3"/>
          <p:cNvSpPr>
            <a:spLocks noGrp="1" noChangeArrowheads="1"/>
          </p:cNvSpPr>
          <p:nvPr>
            <p:ph idx="1"/>
          </p:nvPr>
        </p:nvSpPr>
        <p:spPr/>
        <p:txBody>
          <a:bodyPr>
            <a:noAutofit/>
          </a:bodyPr>
          <a:lstStyle/>
          <a:p>
            <a:pPr marL="341313" indent="-230188">
              <a:spcBef>
                <a:spcPts val="2400"/>
              </a:spcBef>
            </a:pPr>
            <a:endParaRPr lang="en-US" sz="2000" dirty="0" smtClean="0"/>
          </a:p>
          <a:p>
            <a:pPr marL="341313" indent="-230188">
              <a:spcBef>
                <a:spcPts val="2400"/>
              </a:spcBef>
            </a:pPr>
            <a:r>
              <a:rPr lang="en-US" sz="2000" dirty="0" smtClean="0"/>
              <a:t>South Sacramento experienced nine major </a:t>
            </a:r>
            <a:r>
              <a:rPr lang="en-US" sz="2000" dirty="0"/>
              <a:t>flood events </a:t>
            </a:r>
            <a:r>
              <a:rPr lang="en-US" sz="2000" dirty="0" smtClean="0"/>
              <a:t>between 1952-2011 (largest in 1986, 1995, and 1997). </a:t>
            </a:r>
          </a:p>
          <a:p>
            <a:pPr marL="341313" indent="-230188">
              <a:spcBef>
                <a:spcPts val="2400"/>
              </a:spcBef>
            </a:pPr>
            <a:r>
              <a:rPr lang="en-US" sz="2000" dirty="0" smtClean="0"/>
              <a:t>To initiate the project:</a:t>
            </a:r>
          </a:p>
          <a:p>
            <a:pPr marL="661353" lvl="1" indent="-230188">
              <a:spcBef>
                <a:spcPts val="2400"/>
              </a:spcBef>
            </a:pPr>
            <a:r>
              <a:rPr lang="en-US" sz="2000" dirty="0"/>
              <a:t>Final Feasibility report and EIS/EIR completed in </a:t>
            </a:r>
            <a:r>
              <a:rPr lang="en-US" sz="2000" dirty="0" smtClean="0"/>
              <a:t>1998</a:t>
            </a:r>
            <a:endParaRPr lang="en-US" sz="2000" dirty="0"/>
          </a:p>
          <a:p>
            <a:pPr marL="661353" lvl="1" indent="-230188">
              <a:spcBef>
                <a:spcPts val="2400"/>
              </a:spcBef>
            </a:pPr>
            <a:r>
              <a:rPr lang="en-US" sz="2000" dirty="0" smtClean="0"/>
              <a:t>Authorized </a:t>
            </a:r>
            <a:r>
              <a:rPr lang="en-US" sz="2000" dirty="0"/>
              <a:t>in Water Resources Development Act  of 1999 (</a:t>
            </a:r>
            <a:r>
              <a:rPr lang="en-US" sz="2000" dirty="0" smtClean="0"/>
              <a:t>PL </a:t>
            </a:r>
            <a:r>
              <a:rPr lang="en-US" sz="2000" dirty="0"/>
              <a:t>106-53</a:t>
            </a:r>
            <a:r>
              <a:rPr lang="en-US" sz="2000" dirty="0" smtClean="0"/>
              <a:t>)</a:t>
            </a:r>
          </a:p>
          <a:p>
            <a:pPr marL="661353" lvl="1" indent="-230188">
              <a:spcBef>
                <a:spcPts val="2400"/>
              </a:spcBef>
            </a:pPr>
            <a:r>
              <a:rPr lang="en-US" sz="2000" dirty="0" smtClean="0"/>
              <a:t>Limited Reevaluation Report (LRR), included revised hydrology, and Environmental Assessment  completed in 2004</a:t>
            </a:r>
          </a:p>
        </p:txBody>
      </p:sp>
      <p:sp>
        <p:nvSpPr>
          <p:cNvPr id="5" name="Slide Number Placeholder 4"/>
          <p:cNvSpPr>
            <a:spLocks noGrp="1"/>
          </p:cNvSpPr>
          <p:nvPr>
            <p:ph type="sldNum" sz="quarter" idx="4"/>
          </p:nvPr>
        </p:nvSpPr>
        <p:spPr/>
        <p:txBody>
          <a:bodyPr/>
          <a:lstStyle/>
          <a:p>
            <a:fld id="{9F1FB2E3-2BB6-40B9-8235-D524E987E6E0}" type="slidenum">
              <a:rPr lang="en-US" smtClean="0"/>
              <a:pPr/>
              <a:t>6</a:t>
            </a:fld>
            <a:endParaRPr lang="en-US"/>
          </a:p>
        </p:txBody>
      </p:sp>
      <p:pic>
        <p:nvPicPr>
          <p:cNvPr id="7" name="Picture 6"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168948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smtClean="0">
                <a:solidFill>
                  <a:schemeClr val="tx1"/>
                </a:solidFill>
                <a:latin typeface="Calibri" panose="020F0502020204030204" pitchFamily="34" charset="0"/>
                <a:cs typeface="Calibri" panose="020F0502020204030204" pitchFamily="34" charset="0"/>
              </a:rPr>
              <a:t>PROJECT BACKGROUND (2/3)</a:t>
            </a:r>
          </a:p>
        </p:txBody>
      </p:sp>
      <p:sp>
        <p:nvSpPr>
          <p:cNvPr id="137219" name="Rectangle 3"/>
          <p:cNvSpPr>
            <a:spLocks noGrp="1" noChangeArrowheads="1"/>
          </p:cNvSpPr>
          <p:nvPr>
            <p:ph idx="1"/>
          </p:nvPr>
        </p:nvSpPr>
        <p:spPr/>
        <p:txBody>
          <a:bodyPr>
            <a:noAutofit/>
          </a:bodyPr>
          <a:lstStyle/>
          <a:p>
            <a:pPr marL="111125" indent="0">
              <a:spcBef>
                <a:spcPts val="2400"/>
              </a:spcBef>
              <a:buNone/>
            </a:pPr>
            <a:r>
              <a:rPr lang="en-US" sz="2000" u="sng" dirty="0" smtClean="0">
                <a:solidFill>
                  <a:srgbClr val="FFFF00"/>
                </a:solidFill>
              </a:rPr>
              <a:t>Project Cooperation </a:t>
            </a:r>
            <a:r>
              <a:rPr lang="en-US" sz="2000" u="sng" dirty="0">
                <a:solidFill>
                  <a:srgbClr val="FFFF00"/>
                </a:solidFill>
              </a:rPr>
              <a:t>Agreement </a:t>
            </a:r>
            <a:r>
              <a:rPr lang="en-US" sz="2000" u="sng" dirty="0" smtClean="0">
                <a:solidFill>
                  <a:srgbClr val="FFFF00"/>
                </a:solidFill>
              </a:rPr>
              <a:t>(PCA):</a:t>
            </a:r>
            <a:endParaRPr lang="en-US" sz="2000" u="sng" dirty="0">
              <a:solidFill>
                <a:srgbClr val="FFFF00"/>
              </a:solidFill>
            </a:endParaRPr>
          </a:p>
          <a:p>
            <a:pPr marL="341313" indent="-230188">
              <a:spcBef>
                <a:spcPts val="800"/>
              </a:spcBef>
            </a:pPr>
            <a:r>
              <a:rPr lang="en-US" sz="2000" dirty="0" smtClean="0"/>
              <a:t>Agreement </a:t>
            </a:r>
            <a:r>
              <a:rPr lang="en-US" sz="2000" dirty="0"/>
              <a:t>between </a:t>
            </a:r>
            <a:r>
              <a:rPr lang="en-US" sz="2000" dirty="0" smtClean="0"/>
              <a:t>USACE and Board executed in May 2005</a:t>
            </a:r>
            <a:endParaRPr lang="en-US" sz="2000" dirty="0"/>
          </a:p>
          <a:p>
            <a:pPr marL="341313" indent="-230188">
              <a:spcBef>
                <a:spcPts val="800"/>
              </a:spcBef>
            </a:pPr>
            <a:r>
              <a:rPr lang="en-US" sz="2000" dirty="0" smtClean="0"/>
              <a:t>Established </a:t>
            </a:r>
            <a:r>
              <a:rPr lang="en-US" sz="2000" dirty="0"/>
              <a:t>65% Federal / 35% Non-Federal Cost </a:t>
            </a:r>
            <a:r>
              <a:rPr lang="en-US" sz="2000" dirty="0" smtClean="0"/>
              <a:t>Share</a:t>
            </a:r>
          </a:p>
          <a:p>
            <a:pPr marL="111125" indent="0">
              <a:spcBef>
                <a:spcPts val="2400"/>
              </a:spcBef>
              <a:buNone/>
            </a:pPr>
            <a:r>
              <a:rPr lang="en-US" sz="2000" u="sng" dirty="0" smtClean="0">
                <a:solidFill>
                  <a:srgbClr val="FFFF00"/>
                </a:solidFill>
              </a:rPr>
              <a:t>Local </a:t>
            </a:r>
            <a:r>
              <a:rPr lang="en-US" sz="2000" u="sng" dirty="0">
                <a:solidFill>
                  <a:srgbClr val="FFFF00"/>
                </a:solidFill>
              </a:rPr>
              <a:t>Project </a:t>
            </a:r>
            <a:r>
              <a:rPr lang="en-US" sz="2000" u="sng" dirty="0" smtClean="0">
                <a:solidFill>
                  <a:srgbClr val="FFFF00"/>
                </a:solidFill>
              </a:rPr>
              <a:t>Cooperation Agreement (LPCA):</a:t>
            </a:r>
            <a:endParaRPr lang="en-US" sz="2000" u="sng" dirty="0">
              <a:solidFill>
                <a:srgbClr val="FFFF00"/>
              </a:solidFill>
            </a:endParaRPr>
          </a:p>
          <a:p>
            <a:pPr marL="341313" indent="-230188">
              <a:spcBef>
                <a:spcPts val="800"/>
              </a:spcBef>
            </a:pPr>
            <a:r>
              <a:rPr lang="en-US" sz="2000" dirty="0" smtClean="0"/>
              <a:t>Agreement between Board and SAFCA executed in May 2005</a:t>
            </a:r>
            <a:endParaRPr lang="en-US" sz="2000" dirty="0"/>
          </a:p>
          <a:p>
            <a:pPr marL="341313" indent="-230188">
              <a:spcBef>
                <a:spcPts val="800"/>
              </a:spcBef>
            </a:pPr>
            <a:r>
              <a:rPr lang="en-US" sz="2000" dirty="0" smtClean="0"/>
              <a:t>Established </a:t>
            </a:r>
            <a:r>
              <a:rPr lang="en-US" sz="2000" dirty="0"/>
              <a:t>70% State / 30% Local Split of Non-Federal </a:t>
            </a:r>
            <a:r>
              <a:rPr lang="en-US" sz="2000" dirty="0" smtClean="0"/>
              <a:t>Cost Share</a:t>
            </a:r>
          </a:p>
          <a:p>
            <a:pPr marL="111125" indent="0">
              <a:spcBef>
                <a:spcPts val="2400"/>
              </a:spcBef>
              <a:buNone/>
            </a:pPr>
            <a:r>
              <a:rPr lang="en-US" sz="2000" u="sng" dirty="0" smtClean="0">
                <a:solidFill>
                  <a:srgbClr val="FFFF00"/>
                </a:solidFill>
              </a:rPr>
              <a:t>The </a:t>
            </a:r>
            <a:r>
              <a:rPr lang="en-US" sz="2000" u="sng" dirty="0">
                <a:solidFill>
                  <a:srgbClr val="FFFF00"/>
                </a:solidFill>
              </a:rPr>
              <a:t>authorized project purposes are:</a:t>
            </a:r>
          </a:p>
          <a:p>
            <a:r>
              <a:rPr lang="en-US" sz="2000" dirty="0" smtClean="0"/>
              <a:t>Flood </a:t>
            </a:r>
            <a:r>
              <a:rPr lang="en-US" sz="2000" dirty="0"/>
              <a:t>damage reduction</a:t>
            </a:r>
          </a:p>
          <a:p>
            <a:r>
              <a:rPr lang="en-US" sz="2000" dirty="0"/>
              <a:t>Ecosystem restoration</a:t>
            </a:r>
          </a:p>
          <a:p>
            <a:pPr marL="111125" indent="0">
              <a:spcBef>
                <a:spcPts val="800"/>
              </a:spcBef>
              <a:buNone/>
            </a:pPr>
            <a:endParaRPr lang="en-US" sz="2000" dirty="0" smtClean="0"/>
          </a:p>
          <a:p>
            <a:pPr marL="111125" indent="0">
              <a:spcBef>
                <a:spcPts val="800"/>
              </a:spcBef>
              <a:buNone/>
            </a:pPr>
            <a:endParaRPr lang="en-US" sz="2000" u="sng" dirty="0" smtClean="0">
              <a:solidFill>
                <a:srgbClr val="FFFF00"/>
              </a:solidFill>
            </a:endParaRPr>
          </a:p>
          <a:p>
            <a:pPr marL="341313" indent="-230188">
              <a:spcBef>
                <a:spcPts val="800"/>
              </a:spcBef>
            </a:pPr>
            <a:endParaRPr lang="en-US" sz="20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7</a:t>
            </a:fld>
            <a:endParaRPr lang="en-US"/>
          </a:p>
        </p:txBody>
      </p:sp>
      <p:pic>
        <p:nvPicPr>
          <p:cNvPr id="7" name="Picture 6"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39647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panose="020F0502020204030204" pitchFamily="34" charset="0"/>
              </a:rPr>
              <a:t>PROJECT BACKGROUND (3/3)</a:t>
            </a:r>
            <a:endParaRPr lang="en-US" sz="4000"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111125" indent="0">
              <a:spcBef>
                <a:spcPts val="2400"/>
              </a:spcBef>
              <a:buNone/>
            </a:pPr>
            <a:r>
              <a:rPr lang="en-US" sz="2000" u="sng" dirty="0" smtClean="0">
                <a:solidFill>
                  <a:srgbClr val="FFFF00"/>
                </a:solidFill>
              </a:rPr>
              <a:t>Project </a:t>
            </a:r>
            <a:r>
              <a:rPr lang="en-US" sz="2000" u="sng" dirty="0">
                <a:solidFill>
                  <a:srgbClr val="FFFF00"/>
                </a:solidFill>
              </a:rPr>
              <a:t>Design </a:t>
            </a:r>
            <a:r>
              <a:rPr lang="en-US" sz="2000" u="sng" dirty="0" smtClean="0">
                <a:solidFill>
                  <a:srgbClr val="FFFF00"/>
                </a:solidFill>
              </a:rPr>
              <a:t>Criteria:</a:t>
            </a:r>
            <a:endParaRPr lang="en-US" sz="2000" u="sng" dirty="0">
              <a:solidFill>
                <a:srgbClr val="FFFF00"/>
              </a:solidFill>
            </a:endParaRPr>
          </a:p>
          <a:p>
            <a:pPr marL="339725" indent="-203200">
              <a:spcBef>
                <a:spcPts val="1200"/>
              </a:spcBef>
            </a:pPr>
            <a:r>
              <a:rPr lang="en-US" sz="2000" dirty="0"/>
              <a:t>The project </a:t>
            </a:r>
            <a:r>
              <a:rPr lang="en-US" sz="2000" dirty="0" smtClean="0"/>
              <a:t>design criteria is based on the USACE’s Risk </a:t>
            </a:r>
            <a:r>
              <a:rPr lang="en-US" sz="2000" dirty="0"/>
              <a:t>&amp; Uncertainty (R&amp;U) </a:t>
            </a:r>
            <a:r>
              <a:rPr lang="en-US" sz="2000" dirty="0" smtClean="0"/>
              <a:t>analysis for a 100-year flood event</a:t>
            </a:r>
          </a:p>
          <a:p>
            <a:pPr marL="137160" indent="0">
              <a:buNone/>
            </a:pPr>
            <a:endParaRPr lang="en-US" sz="2000" dirty="0" smtClean="0"/>
          </a:p>
          <a:p>
            <a:pPr marL="137160" indent="0">
              <a:buNone/>
            </a:pPr>
            <a:endParaRPr lang="en-US" sz="2000" dirty="0"/>
          </a:p>
          <a:p>
            <a:pPr marL="137160" indent="0">
              <a:buNone/>
            </a:pPr>
            <a:endParaRPr lang="en-US" sz="2000" dirty="0" smtClean="0"/>
          </a:p>
        </p:txBody>
      </p:sp>
      <p:sp>
        <p:nvSpPr>
          <p:cNvPr id="4" name="Slide Number Placeholder 3"/>
          <p:cNvSpPr>
            <a:spLocks noGrp="1"/>
          </p:cNvSpPr>
          <p:nvPr>
            <p:ph type="sldNum" sz="quarter" idx="4"/>
          </p:nvPr>
        </p:nvSpPr>
        <p:spPr/>
        <p:txBody>
          <a:bodyPr/>
          <a:lstStyle/>
          <a:p>
            <a:fld id="{9F1FB2E3-2BB6-40B9-8235-D524E987E6E0}" type="slidenum">
              <a:rPr lang="en-US" smtClean="0"/>
              <a:pPr/>
              <a:t>8</a:t>
            </a:fld>
            <a:endParaRPr lang="en-US"/>
          </a:p>
        </p:txBody>
      </p:sp>
      <p:pic>
        <p:nvPicPr>
          <p:cNvPr id="6" name="Picture 5" descr="N:\Admin\LPendlebury\Logos\2016\risk-reduction-logo0913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32626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txBox="1">
            <a:spLocks noChangeArrowheads="1"/>
          </p:cNvSpPr>
          <p:nvPr/>
        </p:nvSpPr>
        <p:spPr>
          <a:xfrm>
            <a:off x="4429586" y="1219200"/>
            <a:ext cx="4562014" cy="4998660"/>
          </a:xfrm>
          <a:prstGeom prst="rect">
            <a:avLst/>
          </a:prstGeom>
          <a:solidFill>
            <a:srgbClr val="03187F">
              <a:alpha val="70000"/>
            </a:srgbClr>
          </a:solidFill>
        </p:spPr>
        <p:txBody>
          <a:bodyPr vert="horz">
            <a:noAutofit/>
          </a:bodyPr>
          <a:lstStyle>
            <a:lvl1pPr marL="548640" indent="-411480" algn="l" rtl="0" eaLnBrk="1" latinLnBrk="0" hangingPunct="1">
              <a:spcBef>
                <a:spcPct val="20000"/>
              </a:spcBef>
              <a:buClr>
                <a:srgbClr val="FFFF00"/>
              </a:buClr>
              <a:buSzPct val="80000"/>
              <a:buFont typeface="Wingdings" pitchFamily="2" charset="2"/>
              <a:buChar char="§"/>
              <a:defRPr kumimoji="0" sz="2200" kern="1200">
                <a:solidFill>
                  <a:schemeClr val="tx1"/>
                </a:solidFill>
                <a:latin typeface="Calibri" pitchFamily="34" charset="0"/>
                <a:ea typeface="+mn-ea"/>
                <a:cs typeface="+mn-cs"/>
              </a:defRPr>
            </a:lvl1pPr>
            <a:lvl2pPr marL="868680" indent="-283464" algn="l" rtl="0" eaLnBrk="1" latinLnBrk="0" hangingPunct="1">
              <a:spcBef>
                <a:spcPct val="20000"/>
              </a:spcBef>
              <a:buClr>
                <a:srgbClr val="FFC000"/>
              </a:buClr>
              <a:buSzPct val="80000"/>
              <a:buFont typeface="Wingdings" pitchFamily="2" charset="2"/>
              <a:buChar char="§"/>
              <a:defRPr kumimoji="0" sz="2200" kern="1200">
                <a:solidFill>
                  <a:schemeClr val="tx1">
                    <a:lumMod val="85000"/>
                  </a:schemeClr>
                </a:solidFill>
                <a:latin typeface="Calibri" pitchFamily="34" charset="0"/>
                <a:ea typeface="+mn-ea"/>
                <a:cs typeface="+mn-cs"/>
              </a:defRPr>
            </a:lvl2pPr>
            <a:lvl3pPr marL="1133856" indent="-228600" algn="l" rtl="0" eaLnBrk="1" latinLnBrk="0" hangingPunct="1">
              <a:spcBef>
                <a:spcPct val="20000"/>
              </a:spcBef>
              <a:buClr>
                <a:srgbClr val="FF6600"/>
              </a:buClr>
              <a:buSzPct val="80000"/>
              <a:buFont typeface="Wingdings" pitchFamily="2" charset="2"/>
              <a:buChar char="§"/>
              <a:defRPr kumimoji="0" sz="2200" kern="1200">
                <a:solidFill>
                  <a:schemeClr val="tx1">
                    <a:lumMod val="75000"/>
                  </a:schemeClr>
                </a:solidFill>
                <a:latin typeface="Calibri" pitchFamily="34" charset="0"/>
                <a:ea typeface="+mn-ea"/>
                <a:cs typeface="+mn-cs"/>
              </a:defRPr>
            </a:lvl3pPr>
            <a:lvl4pPr marL="1353312" indent="-182880" algn="l" rtl="0" eaLnBrk="1" latinLnBrk="0" hangingPunct="1">
              <a:spcBef>
                <a:spcPct val="20000"/>
              </a:spcBef>
              <a:buClr>
                <a:srgbClr val="FF0000"/>
              </a:buClr>
              <a:buSzPct val="80000"/>
              <a:buFont typeface="Wingdings" pitchFamily="2" charset="2"/>
              <a:buChar char="§"/>
              <a:defRPr kumimoji="0" sz="2200" kern="1200">
                <a:solidFill>
                  <a:schemeClr val="tx1">
                    <a:lumMod val="65000"/>
                  </a:schemeClr>
                </a:solidFill>
                <a:latin typeface="Calibri" pitchFamily="34" charset="0"/>
                <a:ea typeface="+mn-ea"/>
                <a:cs typeface="+mn-cs"/>
              </a:defRPr>
            </a:lvl4pPr>
            <a:lvl5pPr marL="1545336" indent="-182880" algn="l" rtl="0" eaLnBrk="1" latinLnBrk="0" hangingPunct="1">
              <a:spcBef>
                <a:spcPct val="20000"/>
              </a:spcBef>
              <a:buClr>
                <a:srgbClr val="D00028"/>
              </a:buClr>
              <a:buSzPct val="80000"/>
              <a:buFont typeface="Wingdings" pitchFamily="2" charset="2"/>
              <a:buChar char="§"/>
              <a:defRPr kumimoji="0" sz="2200" kern="1200">
                <a:solidFill>
                  <a:schemeClr val="tx1">
                    <a:lumMod val="50000"/>
                  </a:schemeClr>
                </a:solidFill>
                <a:latin typeface="Calibri" pitchFamily="34"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1313" indent="-230188">
              <a:spcBef>
                <a:spcPts val="2400"/>
              </a:spcBef>
            </a:pPr>
            <a:r>
              <a:rPr lang="en-US" sz="1800" dirty="0"/>
              <a:t>D</a:t>
            </a:r>
            <a:r>
              <a:rPr lang="en-US" sz="1800" dirty="0" smtClean="0"/>
              <a:t>ivided into Phases 1A, 1B1, 1B2 and 2A</a:t>
            </a:r>
          </a:p>
          <a:p>
            <a:pPr marL="341313" indent="-230188">
              <a:spcBef>
                <a:spcPts val="2400"/>
              </a:spcBef>
            </a:pPr>
            <a:endParaRPr lang="en-US" sz="1800" dirty="0">
              <a:solidFill>
                <a:schemeClr val="tx1"/>
              </a:solidFill>
            </a:endParaRPr>
          </a:p>
          <a:p>
            <a:pPr marL="341313" indent="-230188">
              <a:spcBef>
                <a:spcPts val="2400"/>
              </a:spcBef>
            </a:pPr>
            <a:endParaRPr lang="en-US" sz="1800" dirty="0" smtClean="0"/>
          </a:p>
          <a:p>
            <a:pPr marL="341313" indent="-230188">
              <a:spcBef>
                <a:spcPts val="2400"/>
              </a:spcBef>
            </a:pPr>
            <a:endParaRPr lang="en-US" sz="1800" dirty="0">
              <a:solidFill>
                <a:schemeClr val="tx1"/>
              </a:solidFill>
            </a:endParaRPr>
          </a:p>
          <a:p>
            <a:pPr marL="341313" indent="-230188">
              <a:spcBef>
                <a:spcPts val="4200"/>
              </a:spcBef>
            </a:pPr>
            <a:endParaRPr lang="en-US" sz="1800" dirty="0" smtClean="0">
              <a:solidFill>
                <a:schemeClr val="tx1"/>
              </a:solidFill>
            </a:endParaRPr>
          </a:p>
          <a:p>
            <a:pPr marL="341313" indent="-230188">
              <a:spcBef>
                <a:spcPts val="4200"/>
              </a:spcBef>
            </a:pPr>
            <a:endParaRPr lang="en-US" sz="1800" dirty="0" smtClean="0">
              <a:solidFill>
                <a:schemeClr val="tx1"/>
              </a:solidFill>
            </a:endParaRPr>
          </a:p>
          <a:p>
            <a:pPr marL="111125" indent="0">
              <a:spcBef>
                <a:spcPts val="4200"/>
              </a:spcBef>
              <a:buNone/>
            </a:pPr>
            <a:endParaRPr lang="en-US" sz="1800" dirty="0" smtClean="0">
              <a:solidFill>
                <a:schemeClr val="tx1"/>
              </a:solidFill>
            </a:endParaRPr>
          </a:p>
        </p:txBody>
      </p:sp>
      <p:sp>
        <p:nvSpPr>
          <p:cNvPr id="12"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400" dirty="0" smtClean="0">
                <a:solidFill>
                  <a:schemeClr val="tx1"/>
                </a:solidFill>
                <a:latin typeface="Calibri" panose="020F0502020204030204" pitchFamily="34" charset="0"/>
                <a:cs typeface="Calibri" panose="020F0502020204030204" pitchFamily="34" charset="0"/>
              </a:rPr>
              <a:t>TRANSFERRED WORK</a:t>
            </a:r>
            <a:endParaRPr lang="en-US" sz="3400" b="1" dirty="0" smtClean="0">
              <a:solidFill>
                <a:schemeClr val="tx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9</a:t>
            </a:fld>
            <a:endParaRPr lang="en-US"/>
          </a:p>
        </p:txBody>
      </p:sp>
      <p:sp>
        <p:nvSpPr>
          <p:cNvPr id="24" name="Freeform 23"/>
          <p:cNvSpPr/>
          <p:nvPr/>
        </p:nvSpPr>
        <p:spPr>
          <a:xfrm>
            <a:off x="4419600" y="2351467"/>
            <a:ext cx="4495800" cy="3539430"/>
          </a:xfrm>
          <a:custGeom>
            <a:avLst/>
            <a:gdLst>
              <a:gd name="connsiteX0" fmla="*/ 302321 w 1813887"/>
              <a:gd name="connsiteY0" fmla="*/ 0 h 5266944"/>
              <a:gd name="connsiteX1" fmla="*/ 1511566 w 1813887"/>
              <a:gd name="connsiteY1" fmla="*/ 0 h 5266944"/>
              <a:gd name="connsiteX2" fmla="*/ 1813887 w 1813887"/>
              <a:gd name="connsiteY2" fmla="*/ 302321 h 5266944"/>
              <a:gd name="connsiteX3" fmla="*/ 1813887 w 1813887"/>
              <a:gd name="connsiteY3" fmla="*/ 5266944 h 5266944"/>
              <a:gd name="connsiteX4" fmla="*/ 1813887 w 1813887"/>
              <a:gd name="connsiteY4" fmla="*/ 5266944 h 5266944"/>
              <a:gd name="connsiteX5" fmla="*/ 0 w 1813887"/>
              <a:gd name="connsiteY5" fmla="*/ 5266944 h 5266944"/>
              <a:gd name="connsiteX6" fmla="*/ 0 w 1813887"/>
              <a:gd name="connsiteY6" fmla="*/ 5266944 h 5266944"/>
              <a:gd name="connsiteX7" fmla="*/ 0 w 1813887"/>
              <a:gd name="connsiteY7" fmla="*/ 302321 h 5266944"/>
              <a:gd name="connsiteX8" fmla="*/ 302321 w 1813887"/>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3887" h="5266944">
                <a:moveTo>
                  <a:pt x="1813887" y="877844"/>
                </a:moveTo>
                <a:lnTo>
                  <a:pt x="1813887" y="4389100"/>
                </a:lnTo>
                <a:cubicBezTo>
                  <a:pt x="1813887" y="4873918"/>
                  <a:pt x="1767272" y="5266943"/>
                  <a:pt x="1709770" y="5266943"/>
                </a:cubicBezTo>
                <a:lnTo>
                  <a:pt x="0" y="5266943"/>
                </a:lnTo>
                <a:lnTo>
                  <a:pt x="0" y="5266943"/>
                </a:lnTo>
                <a:lnTo>
                  <a:pt x="0" y="1"/>
                </a:lnTo>
                <a:lnTo>
                  <a:pt x="0" y="1"/>
                </a:lnTo>
                <a:lnTo>
                  <a:pt x="1709770" y="1"/>
                </a:lnTo>
                <a:cubicBezTo>
                  <a:pt x="1767272" y="1"/>
                  <a:pt x="1813887" y="393026"/>
                  <a:pt x="1813887" y="877844"/>
                </a:cubicBezTo>
                <a:close/>
              </a:path>
            </a:pathLst>
          </a:custGeom>
          <a:solidFill>
            <a:srgbClr val="7030A0">
              <a:alpha val="80000"/>
            </a:srgbClr>
          </a:solidFill>
        </p:spPr>
        <p:txBody>
          <a:bodyPr wrap="square" rtlCol="0">
            <a:spAutoFit/>
          </a:bodyPr>
          <a:lstStyle/>
          <a:p>
            <a:pPr marL="346075" lvl="1" indent="-288925">
              <a:buFont typeface="Arial" panose="020B0604020202020204" pitchFamily="34" charset="0"/>
              <a:buChar char="•"/>
            </a:pPr>
            <a:r>
              <a:rPr lang="en-US" sz="1600" dirty="0">
                <a:latin typeface="Calibri" panose="020F0502020204030204" pitchFamily="34" charset="0"/>
              </a:rPr>
              <a:t>North Beach Lake Levee and Floodwall Improvements, West of Union Pacific Railroad (UPRR) to Sacramento River (Contract 1A, completed January 27, 2006</a:t>
            </a:r>
            <a:r>
              <a:rPr lang="en-US" sz="1600" dirty="0" smtClean="0">
                <a:latin typeface="Calibri" panose="020F0502020204030204" pitchFamily="34" charset="0"/>
              </a:rPr>
              <a:t>);</a:t>
            </a:r>
          </a:p>
          <a:p>
            <a:pPr marL="346075" lvl="1" indent="-288925">
              <a:buFont typeface="Arial" panose="020B0604020202020204" pitchFamily="34" charset="0"/>
              <a:buChar char="•"/>
            </a:pPr>
            <a:r>
              <a:rPr lang="en-US" sz="1600" dirty="0" smtClean="0">
                <a:latin typeface="Calibri" panose="020F0502020204030204" pitchFamily="34" charset="0"/>
              </a:rPr>
              <a:t>Morrison </a:t>
            </a:r>
            <a:r>
              <a:rPr lang="en-US" sz="1600" dirty="0">
                <a:latin typeface="Calibri" panose="020F0502020204030204" pitchFamily="34" charset="0"/>
              </a:rPr>
              <a:t>Creek Levee and Floodwall Improvements, East of UPRR to Franklin Boulevard (Contract 1B1, completed November 13, 2008</a:t>
            </a:r>
            <a:r>
              <a:rPr lang="en-US" sz="1600" dirty="0" smtClean="0">
                <a:latin typeface="Calibri" panose="020F0502020204030204" pitchFamily="34" charset="0"/>
              </a:rPr>
              <a:t>);</a:t>
            </a:r>
            <a:endParaRPr lang="en-US" sz="1600" dirty="0">
              <a:latin typeface="Calibri" panose="020F0502020204030204" pitchFamily="34" charset="0"/>
            </a:endParaRPr>
          </a:p>
          <a:p>
            <a:pPr marL="346075" lvl="1" indent="-288925">
              <a:buFont typeface="Arial" panose="020B0604020202020204" pitchFamily="34" charset="0"/>
              <a:buChar char="•"/>
            </a:pPr>
            <a:r>
              <a:rPr lang="en-US" sz="1600" dirty="0" smtClean="0">
                <a:latin typeface="Calibri" panose="020F0502020204030204" pitchFamily="34" charset="0"/>
              </a:rPr>
              <a:t>Unionhouse</a:t>
            </a:r>
            <a:r>
              <a:rPr lang="en-US" sz="1600" dirty="0">
                <a:latin typeface="Calibri" panose="020F0502020204030204" pitchFamily="34" charset="0"/>
              </a:rPr>
              <a:t>, Florin, and Elder Creeks Levee Improvements upstream to Franklin Boulevard (Contract 1B2, completed November 26, 2008</a:t>
            </a:r>
            <a:r>
              <a:rPr lang="en-US" sz="1600" dirty="0" smtClean="0">
                <a:latin typeface="Calibri" panose="020F0502020204030204" pitchFamily="34" charset="0"/>
              </a:rPr>
              <a:t>);</a:t>
            </a:r>
          </a:p>
          <a:p>
            <a:pPr marL="346075" lvl="1" indent="-288925">
              <a:buFont typeface="Arial" panose="020B0604020202020204" pitchFamily="34" charset="0"/>
              <a:buChar char="•"/>
            </a:pPr>
            <a:r>
              <a:rPr lang="en-US" sz="1600" dirty="0" smtClean="0">
                <a:latin typeface="Calibri" panose="020F0502020204030204" pitchFamily="34" charset="0"/>
              </a:rPr>
              <a:t>Morrison </a:t>
            </a:r>
            <a:r>
              <a:rPr lang="en-US" sz="1600" dirty="0">
                <a:latin typeface="Calibri" panose="020F0502020204030204" pitchFamily="34" charset="0"/>
              </a:rPr>
              <a:t>Creek left bank (east) floodwall along UPRR (Contract 2A, completed November 1, 2013).</a:t>
            </a:r>
          </a:p>
        </p:txBody>
      </p:sp>
      <p:sp>
        <p:nvSpPr>
          <p:cNvPr id="27" name="Rectangle 2"/>
          <p:cNvSpPr txBox="1">
            <a:spLocks noChangeArrowheads="1"/>
          </p:cNvSpPr>
          <p:nvPr/>
        </p:nvSpPr>
        <p:spPr bwMode="auto">
          <a:xfrm>
            <a:off x="4431064" y="1597891"/>
            <a:ext cx="4484336" cy="338554"/>
          </a:xfrm>
          <a:prstGeom prst="rect">
            <a:avLst/>
          </a:prstGeom>
          <a:solidFill>
            <a:srgbClr val="7030A0">
              <a:alpha val="80000"/>
            </a:srgbClr>
          </a:solidFill>
        </p:spPr>
        <p:txBody>
          <a:bodyPr wrap="square" rtlCol="0">
            <a:spAutoFit/>
          </a:bodyPr>
          <a:lstStyle>
            <a:defPPr>
              <a:defRPr lang="en-US"/>
            </a:defPPr>
            <a:lvl2pPr lvl="1">
              <a:defRPr sz="1600">
                <a:latin typeface="Calibri" panose="020F0502020204030204" pitchFamily="34" charset="0"/>
              </a:defRPr>
            </a:lvl2pPr>
          </a:lstStyle>
          <a:p>
            <a:r>
              <a:rPr lang="en-US" sz="1600" dirty="0" smtClean="0">
                <a:latin typeface="Calibri" panose="020F0502020204030204" pitchFamily="34" charset="0"/>
              </a:rPr>
              <a:t>  </a:t>
            </a:r>
            <a:r>
              <a:rPr lang="en-US" sz="1600" u="sng" dirty="0" smtClean="0">
                <a:latin typeface="Calibri" panose="020F0502020204030204" pitchFamily="34" charset="0"/>
              </a:rPr>
              <a:t>TRANSFERRED ELEMENTS</a:t>
            </a:r>
            <a:r>
              <a:rPr lang="en-US" sz="1600" dirty="0" smtClean="0">
                <a:latin typeface="Calibri" panose="020F0502020204030204" pitchFamily="34" charset="0"/>
              </a:rPr>
              <a:t>:</a:t>
            </a:r>
            <a:endParaRPr lang="en-US" sz="1600" dirty="0">
              <a:latin typeface="Calibri" panose="020F0502020204030204" pitchFamily="34" charset="0"/>
            </a:endParaRPr>
          </a:p>
        </p:txBody>
      </p:sp>
      <p:pic>
        <p:nvPicPr>
          <p:cNvPr id="1027" name="Picture 3" descr="Z:\07 South Sacramento County Streams Project\15. Maps and Drawings\Project 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9" t="1846" r="2870" b="27641"/>
          <a:stretch/>
        </p:blipFill>
        <p:spPr bwMode="auto">
          <a:xfrm>
            <a:off x="228600" y="1110712"/>
            <a:ext cx="4176793" cy="48357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1219200"/>
            <a:ext cx="2057400" cy="757383"/>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p:cNvSpPr txBox="1">
            <a:spLocks noChangeArrowheads="1"/>
          </p:cNvSpPr>
          <p:nvPr/>
        </p:nvSpPr>
        <p:spPr bwMode="auto">
          <a:xfrm>
            <a:off x="1828800" y="4142601"/>
            <a:ext cx="609600" cy="276999"/>
          </a:xfrm>
          <a:prstGeom prst="rect">
            <a:avLst/>
          </a:prstGeom>
          <a:solidFill>
            <a:srgbClr val="FF0000">
              <a:alpha val="70000"/>
            </a:srgbClr>
          </a:solidFill>
        </p:spPr>
        <p:txBody>
          <a:bodyPr wrap="square" rtlCol="0">
            <a:spAutoFit/>
          </a:bodyPr>
          <a:lstStyle>
            <a:defPPr>
              <a:defRPr lang="en-US"/>
            </a:defPPr>
            <a:lvl2pPr lvl="1">
              <a:defRPr sz="1600">
                <a:latin typeface="Calibri" panose="020F0502020204030204" pitchFamily="34" charset="0"/>
              </a:defRPr>
            </a:lvl2pPr>
          </a:lstStyle>
          <a:p>
            <a:pPr algn="ctr"/>
            <a:r>
              <a:rPr lang="en-US" sz="1200" b="1" dirty="0" smtClean="0">
                <a:solidFill>
                  <a:schemeClr val="bg1"/>
                </a:solidFill>
                <a:latin typeface="Calibri" panose="020F0502020204030204" pitchFamily="34" charset="0"/>
              </a:rPr>
              <a:t>SRCSD</a:t>
            </a:r>
            <a:endParaRPr lang="en-US" sz="1200" b="1" dirty="0">
              <a:solidFill>
                <a:schemeClr val="bg1"/>
              </a:solidFill>
              <a:latin typeface="Calibri" panose="020F0502020204030204" pitchFamily="34" charset="0"/>
            </a:endParaRPr>
          </a:p>
        </p:txBody>
      </p:sp>
      <p:sp>
        <p:nvSpPr>
          <p:cNvPr id="29" name="Rectangle 2"/>
          <p:cNvSpPr txBox="1">
            <a:spLocks noChangeArrowheads="1"/>
          </p:cNvSpPr>
          <p:nvPr/>
        </p:nvSpPr>
        <p:spPr bwMode="auto">
          <a:xfrm>
            <a:off x="609600" y="3758227"/>
            <a:ext cx="762000" cy="461665"/>
          </a:xfrm>
          <a:prstGeom prst="rect">
            <a:avLst/>
          </a:prstGeom>
          <a:solidFill>
            <a:srgbClr val="00B050">
              <a:alpha val="70000"/>
            </a:srgbClr>
          </a:solidFill>
        </p:spPr>
        <p:txBody>
          <a:bodyPr wrap="square" rtlCol="0">
            <a:spAutoFit/>
          </a:bodyPr>
          <a:lstStyle>
            <a:defPPr>
              <a:defRPr lang="en-US"/>
            </a:defPPr>
            <a:lvl2pPr lvl="1">
              <a:defRPr sz="1600">
                <a:latin typeface="Calibri" panose="020F0502020204030204" pitchFamily="34" charset="0"/>
              </a:defRPr>
            </a:lvl2pPr>
          </a:lstStyle>
          <a:p>
            <a:pPr algn="ctr"/>
            <a:r>
              <a:rPr lang="en-US" sz="1200" b="1" dirty="0" smtClean="0">
                <a:solidFill>
                  <a:schemeClr val="bg1"/>
                </a:solidFill>
                <a:latin typeface="Calibri" panose="020F0502020204030204" pitchFamily="34" charset="0"/>
              </a:rPr>
              <a:t>Phase 1A</a:t>
            </a:r>
            <a:endParaRPr lang="en-US" sz="1200" b="1" dirty="0">
              <a:solidFill>
                <a:schemeClr val="bg1"/>
              </a:solidFill>
              <a:latin typeface="Calibri" panose="020F0502020204030204" pitchFamily="34" charset="0"/>
            </a:endParaRPr>
          </a:p>
        </p:txBody>
      </p:sp>
      <p:sp>
        <p:nvSpPr>
          <p:cNvPr id="30" name="Rectangle 2"/>
          <p:cNvSpPr txBox="1">
            <a:spLocks noChangeArrowheads="1"/>
          </p:cNvSpPr>
          <p:nvPr/>
        </p:nvSpPr>
        <p:spPr bwMode="auto">
          <a:xfrm>
            <a:off x="1828800" y="2414081"/>
            <a:ext cx="869196" cy="276999"/>
          </a:xfrm>
          <a:prstGeom prst="rect">
            <a:avLst/>
          </a:prstGeom>
          <a:solidFill>
            <a:srgbClr val="FFC000">
              <a:alpha val="70000"/>
            </a:srgbClr>
          </a:solidFill>
        </p:spPr>
        <p:txBody>
          <a:bodyPr wrap="square" rtlCol="0">
            <a:spAutoFit/>
          </a:bodyPr>
          <a:lstStyle>
            <a:defPPr>
              <a:defRPr lang="en-US"/>
            </a:defPPr>
            <a:lvl2pPr lvl="1">
              <a:defRPr sz="1600">
                <a:latin typeface="Calibri" panose="020F0502020204030204" pitchFamily="34" charset="0"/>
              </a:defRPr>
            </a:lvl2pPr>
          </a:lstStyle>
          <a:p>
            <a:pPr algn="ctr"/>
            <a:r>
              <a:rPr lang="en-US" sz="1200" b="1" dirty="0" smtClean="0">
                <a:solidFill>
                  <a:schemeClr val="bg1"/>
                </a:solidFill>
                <a:latin typeface="Calibri" panose="020F0502020204030204" pitchFamily="34" charset="0"/>
              </a:rPr>
              <a:t>Phase 1B1</a:t>
            </a:r>
            <a:endParaRPr lang="en-US" sz="1200" b="1" dirty="0">
              <a:solidFill>
                <a:schemeClr val="bg1"/>
              </a:solidFill>
              <a:latin typeface="Calibri" panose="020F0502020204030204" pitchFamily="34" charset="0"/>
            </a:endParaRPr>
          </a:p>
        </p:txBody>
      </p:sp>
      <p:sp>
        <p:nvSpPr>
          <p:cNvPr id="31" name="Rectangle 2"/>
          <p:cNvSpPr txBox="1">
            <a:spLocks noChangeArrowheads="1"/>
          </p:cNvSpPr>
          <p:nvPr/>
        </p:nvSpPr>
        <p:spPr bwMode="auto">
          <a:xfrm>
            <a:off x="3048000" y="2943204"/>
            <a:ext cx="869196" cy="276999"/>
          </a:xfrm>
          <a:prstGeom prst="rect">
            <a:avLst/>
          </a:prstGeom>
          <a:solidFill>
            <a:srgbClr val="FF33CC">
              <a:alpha val="69804"/>
            </a:srgbClr>
          </a:solidFill>
        </p:spPr>
        <p:txBody>
          <a:bodyPr wrap="square" rtlCol="0">
            <a:spAutoFit/>
          </a:bodyPr>
          <a:lstStyle>
            <a:defPPr>
              <a:defRPr lang="en-US"/>
            </a:defPPr>
            <a:lvl2pPr lvl="1">
              <a:defRPr sz="1600">
                <a:latin typeface="Calibri" panose="020F0502020204030204" pitchFamily="34" charset="0"/>
              </a:defRPr>
            </a:lvl2pPr>
          </a:lstStyle>
          <a:p>
            <a:pPr algn="ctr"/>
            <a:r>
              <a:rPr lang="en-US" sz="1200" b="1" dirty="0" smtClean="0">
                <a:solidFill>
                  <a:schemeClr val="bg1"/>
                </a:solidFill>
                <a:latin typeface="Calibri" panose="020F0502020204030204" pitchFamily="34" charset="0"/>
              </a:rPr>
              <a:t>Phase 1B2</a:t>
            </a:r>
            <a:endParaRPr lang="en-US" sz="1200" b="1" dirty="0">
              <a:solidFill>
                <a:schemeClr val="bg1"/>
              </a:solidFill>
              <a:latin typeface="Calibri" panose="020F0502020204030204" pitchFamily="34" charset="0"/>
            </a:endParaRPr>
          </a:p>
        </p:txBody>
      </p:sp>
      <p:sp>
        <p:nvSpPr>
          <p:cNvPr id="32" name="Rectangle 2"/>
          <p:cNvSpPr txBox="1">
            <a:spLocks noChangeArrowheads="1"/>
          </p:cNvSpPr>
          <p:nvPr/>
        </p:nvSpPr>
        <p:spPr bwMode="auto">
          <a:xfrm>
            <a:off x="1479550" y="3195328"/>
            <a:ext cx="869196" cy="276999"/>
          </a:xfrm>
          <a:prstGeom prst="rect">
            <a:avLst/>
          </a:prstGeom>
          <a:solidFill>
            <a:srgbClr val="0070C0">
              <a:alpha val="70000"/>
            </a:srgbClr>
          </a:solidFill>
        </p:spPr>
        <p:txBody>
          <a:bodyPr wrap="square" rtlCol="0">
            <a:spAutoFit/>
          </a:bodyPr>
          <a:lstStyle>
            <a:defPPr>
              <a:defRPr lang="en-US"/>
            </a:defPPr>
            <a:lvl2pPr lvl="1">
              <a:defRPr sz="1600">
                <a:latin typeface="Calibri" panose="020F0502020204030204" pitchFamily="34" charset="0"/>
              </a:defRPr>
            </a:lvl2pPr>
          </a:lstStyle>
          <a:p>
            <a:pPr algn="ctr"/>
            <a:r>
              <a:rPr lang="en-US" sz="1200" b="1" dirty="0" smtClean="0">
                <a:solidFill>
                  <a:schemeClr val="bg1"/>
                </a:solidFill>
                <a:latin typeface="Calibri" panose="020F0502020204030204" pitchFamily="34" charset="0"/>
              </a:rPr>
              <a:t>Phase 2A</a:t>
            </a:r>
            <a:endParaRPr lang="en-US" sz="1200" b="1" dirty="0">
              <a:solidFill>
                <a:schemeClr val="bg1"/>
              </a:solidFill>
              <a:latin typeface="Calibri" panose="020F0502020204030204" pitchFamily="34" charset="0"/>
            </a:endParaRPr>
          </a:p>
        </p:txBody>
      </p:sp>
      <p:cxnSp>
        <p:nvCxnSpPr>
          <p:cNvPr id="8" name="Straight Arrow Connector 7"/>
          <p:cNvCxnSpPr/>
          <p:nvPr/>
        </p:nvCxnSpPr>
        <p:spPr>
          <a:xfrm flipH="1" flipV="1">
            <a:off x="2971800" y="2691080"/>
            <a:ext cx="76200" cy="252124"/>
          </a:xfrm>
          <a:prstGeom prst="straightConnector1">
            <a:avLst/>
          </a:prstGeom>
          <a:ln w="254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895600" y="3195328"/>
            <a:ext cx="152400" cy="462272"/>
          </a:xfrm>
          <a:prstGeom prst="straightConnector1">
            <a:avLst/>
          </a:prstGeom>
          <a:ln w="254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39598" y="3333828"/>
            <a:ext cx="327402" cy="1384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2"/>
          <p:cNvSpPr txBox="1">
            <a:spLocks noChangeArrowheads="1"/>
          </p:cNvSpPr>
          <p:nvPr/>
        </p:nvSpPr>
        <p:spPr bwMode="auto">
          <a:xfrm>
            <a:off x="3317307" y="2278136"/>
            <a:ext cx="869196" cy="276999"/>
          </a:xfrm>
          <a:prstGeom prst="rect">
            <a:avLst/>
          </a:prstGeom>
          <a:solidFill>
            <a:srgbClr val="FFFF00">
              <a:alpha val="70000"/>
            </a:srgbClr>
          </a:solidFill>
        </p:spPr>
        <p:txBody>
          <a:bodyPr wrap="square" rtlCol="0">
            <a:spAutoFit/>
          </a:bodyPr>
          <a:lstStyle>
            <a:defPPr>
              <a:defRPr lang="en-US"/>
            </a:defPPr>
            <a:lvl2pPr lvl="1">
              <a:defRPr sz="1600">
                <a:latin typeface="Calibri" panose="020F0502020204030204" pitchFamily="34" charset="0"/>
              </a:defRPr>
            </a:lvl2pPr>
          </a:lstStyle>
          <a:p>
            <a:pPr algn="ctr"/>
            <a:r>
              <a:rPr lang="en-US" sz="1200" b="1" dirty="0" smtClean="0">
                <a:solidFill>
                  <a:schemeClr val="bg1"/>
                </a:solidFill>
                <a:latin typeface="Calibri" panose="020F0502020204030204" pitchFamily="34" charset="0"/>
              </a:rPr>
              <a:t>Phase 2D1</a:t>
            </a:r>
            <a:endParaRPr lang="en-US" sz="1200" b="1" dirty="0">
              <a:solidFill>
                <a:schemeClr val="bg1"/>
              </a:solidFill>
              <a:latin typeface="Calibri" panose="020F0502020204030204" pitchFamily="34" charset="0"/>
            </a:endParaRPr>
          </a:p>
        </p:txBody>
      </p:sp>
      <p:pic>
        <p:nvPicPr>
          <p:cNvPr id="19" name="Picture 18" descr="N:\Admin\LPendlebury\Logos\2016\risk-reduction-logo09131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4311" y="65087"/>
            <a:ext cx="1165225" cy="1165225"/>
          </a:xfrm>
          <a:prstGeom prst="rect">
            <a:avLst/>
          </a:prstGeom>
          <a:noFill/>
          <a:ln>
            <a:noFill/>
          </a:ln>
        </p:spPr>
      </p:pic>
    </p:spTree>
    <p:extLst>
      <p:ext uri="{BB962C8B-B14F-4D97-AF65-F5344CB8AC3E}">
        <p14:creationId xmlns:p14="http://schemas.microsoft.com/office/powerpoint/2010/main" val="27907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2" grpId="0" animBg="1"/>
      <p:bldP spid="29" grpId="0" animBg="1"/>
      <p:bldP spid="30" grpId="0" animBg="1"/>
      <p:bldP spid="31" grpId="0" animBg="1"/>
      <p:bldP spid="32" grpId="0" animBg="1"/>
      <p:bldP spid="3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FFFF"/>
      </a:hlink>
      <a:folHlink>
        <a:srgbClr val="FFFF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14504</TotalTime>
  <Words>812</Words>
  <Application>Microsoft Office PowerPoint</Application>
  <PresentationFormat>On-screen Show (4:3)</PresentationFormat>
  <Paragraphs>140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SOUTH SACRAMENTO COUNTY STREAMS, CA, san Joaquin River Basin, Flood control Project        October 28, 2016</vt:lpstr>
      <vt:lpstr>REQUESTED ACTION</vt:lpstr>
      <vt:lpstr>PROJECT SPONSORS</vt:lpstr>
      <vt:lpstr>PROJECT LOCATION</vt:lpstr>
      <vt:lpstr>BOARD’S AUTHORITY</vt:lpstr>
      <vt:lpstr>PROJECT BACKGROUND (1/3)</vt:lpstr>
      <vt:lpstr>PROJECT BACKGROUND (2/3)</vt:lpstr>
      <vt:lpstr>PROJECT BACKGROUND (3/3)</vt:lpstr>
      <vt:lpstr>TRANSFERRED WORK</vt:lpstr>
      <vt:lpstr>CEQA ACTION</vt:lpstr>
      <vt:lpstr>STAFF CONCLUSION</vt:lpstr>
      <vt:lpstr>STAFF RECOMMENDATION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Baines, Kathryn@CVFlood</cp:lastModifiedBy>
  <cp:revision>1873</cp:revision>
  <cp:lastPrinted>2015-12-14T19:43:11Z</cp:lastPrinted>
  <dcterms:created xsi:type="dcterms:W3CDTF">2010-03-04T17:56:25Z</dcterms:created>
  <dcterms:modified xsi:type="dcterms:W3CDTF">2016-10-27T20:40:38Z</dcterms:modified>
</cp:coreProperties>
</file>