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59" r:id="rId4"/>
    <p:sldId id="266" r:id="rId5"/>
    <p:sldId id="271" r:id="rId6"/>
    <p:sldId id="273" r:id="rId7"/>
    <p:sldId id="27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78151" autoAdjust="0"/>
  </p:normalViewPr>
  <p:slideViewPr>
    <p:cSldViewPr>
      <p:cViewPr varScale="1">
        <p:scale>
          <a:sx n="129" d="100"/>
          <a:sy n="129" d="100"/>
        </p:scale>
        <p:origin x="100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24485-BF75-400C-8E3C-2DF5155FD1A1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97750-C35D-4A21-9FE3-42CBCC1AF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currently 4 RDs</a:t>
            </a:r>
            <a:r>
              <a:rPr lang="en-US" baseline="0" dirty="0" smtClean="0"/>
              <a:t> in the O&amp;M Manual, and the revised version would simply include one RD (2101).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7750-C35D-4A21-9FE3-42CBCC1AFD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52400"/>
            <a:ext cx="21526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305550" cy="5973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C4A530-4884-49D6-95F2-431FFA2AC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979BFC-E642-4483-8F3F-4F656DA3A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2428DD-8144-4228-AE34-BBAF9BB1F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16FE32-BD56-4200-8A95-F50B3A111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7055EA-F439-467A-AC3D-B225AB3D3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1A63BF-82D0-4EA4-8359-422F6924F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5A1D65-3D08-459D-9983-AA727F8D0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88B298-03F1-446A-909B-31DB2E351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739920-20B2-4025-92B5-CA5A608C9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EAE7A-1B6E-4A1A-A7B4-6CFB2747A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70D556-7194-4801-A8BB-BEDFE4383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7" name="Picture 33" descr="FloodFighter1"/>
          <p:cNvPicPr>
            <a:picLocks noChangeAspect="1" noChangeArrowheads="1"/>
          </p:cNvPicPr>
          <p:nvPr/>
        </p:nvPicPr>
        <p:blipFill>
          <a:blip r:embed="rId13" cstate="print"/>
          <a:srcRect r="3774"/>
          <a:stretch>
            <a:fillRect/>
          </a:stretch>
        </p:blipFill>
        <p:spPr bwMode="auto">
          <a:xfrm>
            <a:off x="5257800" y="1484377"/>
            <a:ext cx="3886200" cy="2478023"/>
          </a:xfrm>
          <a:prstGeom prst="rect">
            <a:avLst/>
          </a:prstGeom>
          <a:noFill/>
        </p:spPr>
      </p:pic>
      <p:pic>
        <p:nvPicPr>
          <p:cNvPr id="1053" name="Picture 29" descr="FloodFighter4"/>
          <p:cNvPicPr>
            <a:picLocks noChangeAspect="1" noChangeArrowheads="1"/>
          </p:cNvPicPr>
          <p:nvPr/>
        </p:nvPicPr>
        <p:blipFill>
          <a:blip r:embed="rId14" cstate="print"/>
          <a:srcRect t="4167" r="4789"/>
          <a:stretch>
            <a:fillRect/>
          </a:stretch>
        </p:blipFill>
        <p:spPr bwMode="auto">
          <a:xfrm>
            <a:off x="3922015" y="3352800"/>
            <a:ext cx="5221985" cy="3505201"/>
          </a:xfrm>
          <a:prstGeom prst="rect">
            <a:avLst/>
          </a:prstGeom>
          <a:noFill/>
        </p:spPr>
      </p:pic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-623" y="-3175"/>
            <a:ext cx="9144000" cy="6861175"/>
            <a:chOff x="-677" y="-2"/>
            <a:chExt cx="5760" cy="4322"/>
          </a:xfrm>
        </p:grpSpPr>
        <p:grpSp>
          <p:nvGrpSpPr>
            <p:cNvPr id="1051" name="Group 27"/>
            <p:cNvGrpSpPr>
              <a:grpSpLocks/>
            </p:cNvGrpSpPr>
            <p:nvPr userDrawn="1"/>
          </p:nvGrpSpPr>
          <p:grpSpPr bwMode="auto">
            <a:xfrm>
              <a:off x="-677" y="-2"/>
              <a:ext cx="5760" cy="4322"/>
              <a:chOff x="-677" y="-2"/>
              <a:chExt cx="5760" cy="4322"/>
            </a:xfrm>
          </p:grpSpPr>
          <p:pic>
            <p:nvPicPr>
              <p:cNvPr id="1047" name="Picture 23" descr="ppt_camo_bkgrnd-03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-677" y="-2"/>
                <a:ext cx="5760" cy="4322"/>
              </a:xfrm>
              <a:prstGeom prst="rect">
                <a:avLst/>
              </a:prstGeom>
              <a:noFill/>
            </p:spPr>
          </p:pic>
          <p:pic>
            <p:nvPicPr>
              <p:cNvPr id="1045" name="Picture 21" descr="white_curve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1819" y="990"/>
                <a:ext cx="3258" cy="3330"/>
              </a:xfrm>
              <a:prstGeom prst="rect">
                <a:avLst/>
              </a:prstGeom>
              <a:noFill/>
            </p:spPr>
          </p:pic>
        </p:grpSp>
        <p:pic>
          <p:nvPicPr>
            <p:cNvPr id="1032" name="Picture 8" descr="USACE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-549" y="3249"/>
              <a:ext cx="864" cy="591"/>
            </a:xfrm>
            <a:prstGeom prst="rect">
              <a:avLst/>
            </a:prstGeom>
            <a:noFill/>
          </p:spPr>
        </p:pic>
      </p:grp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5334000" y="3352800"/>
            <a:ext cx="381000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36525" y="6096000"/>
            <a:ext cx="35972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/>
              <a:t>US Army Corps of Engineers</a:t>
            </a:r>
          </a:p>
          <a:p>
            <a:r>
              <a:rPr lang="en-US" sz="1200" b="1"/>
              <a:t>Sacramento District</a:t>
            </a:r>
          </a:p>
          <a:p>
            <a:r>
              <a:rPr lang="en-US" b="1"/>
              <a:t>BUILDING STRONG</a:t>
            </a:r>
            <a:r>
              <a:rPr lang="en-US" sz="1400" b="1" baseline="-25000"/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1E90295-470C-4B3F-B615-3EA14C4AB11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USACE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4175" y="5715000"/>
            <a:ext cx="758825" cy="519113"/>
          </a:xfrm>
          <a:prstGeom prst="rect">
            <a:avLst/>
          </a:prstGeom>
          <a:noFill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0" y="6416675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/>
            <a:r>
              <a:rPr lang="en-US" sz="1400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457200" y="6324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7772400" cy="147002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Three Amigos Project Update</a:t>
            </a:r>
            <a:endParaRPr lang="en-US" sz="40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2209800"/>
            <a:ext cx="350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Paige Caldwell</a:t>
            </a:r>
          </a:p>
          <a:p>
            <a:pPr>
              <a:spcBef>
                <a:spcPct val="50000"/>
              </a:spcBef>
            </a:pPr>
            <a:r>
              <a:rPr lang="en-US" sz="1400" dirty="0" smtClean="0"/>
              <a:t>August 26, 2016</a:t>
            </a:r>
          </a:p>
          <a:p>
            <a:pPr>
              <a:spcBef>
                <a:spcPct val="50000"/>
              </a:spcBef>
            </a:pPr>
            <a:r>
              <a:rPr lang="en-US" sz="1400" dirty="0" smtClean="0"/>
              <a:t>USACE Sacramento District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the 1997 flood event, the choice was made to pursue a non-structural alternative (NSA) in lieu of repairs at RDs 2099, 2100, and 2102.</a:t>
            </a:r>
          </a:p>
          <a:p>
            <a:r>
              <a:rPr lang="en-US" sz="2200" dirty="0" smtClean="0"/>
              <a:t>In 1998, USACE completed a hydraulic impact report of the NSA, and confirmed these findings in December 2014.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2001, USACE completed flowage easement acquisition for 2 of 4 properties.  Two property owners refused.</a:t>
            </a:r>
          </a:p>
          <a:p>
            <a:r>
              <a:rPr lang="en-US" sz="2200" dirty="0" smtClean="0"/>
              <a:t>Ring levee design as required in the USACE/USFWS MOA was completed and presented to USFWS, however, the Service has requested that USACE not construct the ring levee.</a:t>
            </a:r>
          </a:p>
          <a:p>
            <a:r>
              <a:rPr lang="en-US" sz="2200" dirty="0" smtClean="0"/>
              <a:t>USACE completed NEPA documentation in 1998</a:t>
            </a:r>
            <a:endParaRPr lang="en-US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 sz="2500" dirty="0" smtClean="0"/>
              <a:t>Acquisition of one of the two outstanding flowage easement purchases is complete; currently awaiting signatures of final flowage easement purchase.</a:t>
            </a:r>
          </a:p>
          <a:p>
            <a:r>
              <a:rPr lang="en-US" sz="2500" dirty="0" smtClean="0"/>
              <a:t>Ring levee reconciliation memo from USFWS has been received.</a:t>
            </a:r>
          </a:p>
          <a:p>
            <a:r>
              <a:rPr lang="en-US" sz="2500" dirty="0" smtClean="0"/>
              <a:t>Draft O&amp;M manual based on the changed conditions is complete; circulating for comments now</a:t>
            </a:r>
            <a:r>
              <a:rPr lang="en-US" sz="2500" dirty="0" smtClean="0"/>
              <a:t>.  Plan to meet with CVFPB staff next week to discuss.</a:t>
            </a:r>
            <a:endParaRPr lang="en-US" sz="2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sz="3000" dirty="0" smtClean="0"/>
              <a:t>Finalize final flowage easement purchase</a:t>
            </a:r>
          </a:p>
          <a:p>
            <a:r>
              <a:rPr lang="en-US" sz="3000" dirty="0" smtClean="0"/>
              <a:t>Finalize language for CVFPB’s O&amp;M manual and meet with CVFPB staff to discuss</a:t>
            </a:r>
          </a:p>
          <a:p>
            <a:r>
              <a:rPr lang="en-US" sz="3000" dirty="0" smtClean="0"/>
              <a:t>Transfer O&amp;M Manual </a:t>
            </a:r>
            <a:r>
              <a:rPr lang="en-US" sz="3000" dirty="0" smtClean="0"/>
              <a:t>update to CVFPB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000" dirty="0" smtClean="0"/>
          </a:p>
        </p:txBody>
      </p:sp>
      <p:pic>
        <p:nvPicPr>
          <p:cNvPr id="1026" name="Picture 2" descr="C:\Users\L2PMCRTL\Desktop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4991100" cy="6479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L2PMCRTL\Desktop\Cap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99"/>
            <a:ext cx="9144000" cy="6056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Master">
  <a:themeElements>
    <a:clrScheme name="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10752</TotalTime>
  <Words>227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</vt:lpstr>
      <vt:lpstr>Wingdings 3</vt:lpstr>
      <vt:lpstr>Title Master</vt:lpstr>
      <vt:lpstr>Slide Master</vt:lpstr>
      <vt:lpstr> Three Amigos Project Update</vt:lpstr>
      <vt:lpstr>Background</vt:lpstr>
      <vt:lpstr>Current Activities</vt:lpstr>
      <vt:lpstr>Future Actions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b6imemb6</dc:creator>
  <cp:lastModifiedBy>L2COEEPC</cp:lastModifiedBy>
  <cp:revision>66</cp:revision>
  <dcterms:created xsi:type="dcterms:W3CDTF">2009-05-21T17:19:18Z</dcterms:created>
  <dcterms:modified xsi:type="dcterms:W3CDTF">2016-08-26T13:49:08Z</dcterms:modified>
</cp:coreProperties>
</file>