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332" r:id="rId3"/>
    <p:sldId id="336" r:id="rId4"/>
    <p:sldId id="316" r:id="rId5"/>
    <p:sldId id="302" r:id="rId6"/>
    <p:sldId id="333" r:id="rId7"/>
    <p:sldId id="27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D37"/>
    <a:srgbClr val="218F4B"/>
    <a:srgbClr val="CC3399"/>
    <a:srgbClr val="705500"/>
    <a:srgbClr val="9FDAFF"/>
    <a:srgbClr val="004A82"/>
    <a:srgbClr val="D8B628"/>
    <a:srgbClr val="FFFF99"/>
    <a:srgbClr val="CCE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4" autoAdjust="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635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8/26/2016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8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17715-CBF2-4C06-ADE0-FDEE1BDCE86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3501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631FA-1AC6-447D-A7C7-C067298E6FB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9011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8543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9298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8543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8543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40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5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 dirty="0">
                <a:latin typeface="Calibri" pitchFamily="34" charset="0"/>
              </a:rPr>
              <a:t/>
            </a:r>
            <a:br>
              <a:rPr lang="en-US" altLang="en-US" sz="4000" b="1" dirty="0">
                <a:latin typeface="Calibri" pitchFamily="34" charset="0"/>
              </a:rPr>
            </a:br>
            <a:endParaRPr lang="en-US" altLang="en-US" sz="4000" b="1" dirty="0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 dirty="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5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57200" y="2209800"/>
            <a:ext cx="8229600" cy="3886200"/>
          </a:xfrm>
          <a:prstGeom prst="rect">
            <a:avLst/>
          </a:prstGeom>
          <a:solidFill>
            <a:srgbClr val="03187F">
              <a:alpha val="50000"/>
            </a:srgbClr>
          </a:solidFill>
          <a:ln>
            <a:miter lim="800000"/>
            <a:headEnd/>
            <a:tailEnd/>
          </a:ln>
        </p:spPr>
        <p:txBody>
          <a:bodyPr vert="horz" lIns="182880" tIns="0" rIns="45720" bIns="0" anchor="ctr">
            <a:normAutofit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AGENDA ITEM </a:t>
            </a:r>
            <a:r>
              <a:rPr lang="en-US" sz="3800" b="1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11B</a:t>
            </a:r>
            <a:r>
              <a:rPr kumimoji="0" lang="en-US" sz="3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3800" b="1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Update on the Conservation Strategy Advisory Committee</a:t>
            </a:r>
            <a:endParaRPr kumimoji="0" lang="en-US" sz="3800" b="1" i="0" u="none" strike="noStrike" kern="1200" cap="none" spc="0" normalizeH="0" baseline="0" noProof="0" dirty="0" smtClean="0">
              <a:ln w="6350">
                <a:noFill/>
              </a:ln>
              <a:solidFill>
                <a:srgbClr val="FFFF00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Presenter:  </a:t>
            </a:r>
            <a:r>
              <a:rPr lang="en-US" sz="3200" noProof="0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Andrea Buckley,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Acting Environmental Services and Land Management Branch Chief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63104"/>
            <a:ext cx="7620000" cy="769441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" pitchFamily="2" charset="0"/>
              </a:rPr>
              <a:t>CVFPB MEETING –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" pitchFamily="2" charset="0"/>
              </a:rPr>
              <a:t>August 26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" pitchFamily="2" charset="0"/>
              </a:rPr>
              <a:t>,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" pitchFamily="2" charset="0"/>
              </a:rPr>
              <a:t>2016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ue Highwa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 AND SCOPE</a:t>
            </a:r>
            <a:endParaRPr lang="en-US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 eaLnBrk="1" hangingPunct="1">
              <a:spcBef>
                <a:spcPts val="2800"/>
              </a:spcBef>
              <a:buClr>
                <a:srgbClr val="FFFF00"/>
              </a:buClr>
              <a:buNone/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en-US" sz="3200" dirty="0" smtClean="0">
                <a:solidFill>
                  <a:srgbClr val="FFFF00"/>
                </a:solidFill>
              </a:rPr>
              <a:t>Purpose</a:t>
            </a:r>
          </a:p>
          <a:p>
            <a:pPr lvl="2">
              <a:spcBef>
                <a:spcPts val="2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Provide expertise to the Board on how  the Conservation Strategy and its measurable objectives relate to the 2017 Central Valley Flood Protection Plan Update</a:t>
            </a:r>
          </a:p>
          <a:p>
            <a:pPr marL="137160" indent="0" eaLnBrk="1" hangingPunct="1">
              <a:spcBef>
                <a:spcPts val="2800"/>
              </a:spcBef>
              <a:buClr>
                <a:srgbClr val="FFFF00"/>
              </a:buClr>
              <a:buNone/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en-US" sz="3200" dirty="0" smtClean="0">
                <a:solidFill>
                  <a:srgbClr val="FFFF00"/>
                </a:solidFill>
              </a:rPr>
              <a:t>Deliverable</a:t>
            </a:r>
          </a:p>
          <a:p>
            <a:pPr lvl="2">
              <a:spcBef>
                <a:spcPts val="2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The Advisory Committee’s final report would serve as a guidance document for the Board as it considers the 2017 CVFPP Update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869363" y="1050925"/>
            <a:ext cx="228600" cy="22860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96336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JULY </a:t>
            </a:r>
            <a:r>
              <a:rPr lang="en-US" dirty="0" smtClean="0">
                <a:solidFill>
                  <a:schemeClr val="tx1"/>
                </a:solidFill>
              </a:rPr>
              <a:t>21, </a:t>
            </a:r>
            <a:r>
              <a:rPr lang="en-US" dirty="0">
                <a:solidFill>
                  <a:schemeClr val="tx1"/>
                </a:solidFill>
              </a:rPr>
              <a:t>2016 MEETING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/>
              <a:t>Full Committee Meeting </a:t>
            </a:r>
          </a:p>
          <a:p>
            <a:pPr lvl="1"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2 weeks of review of the Draft Recommendations</a:t>
            </a:r>
          </a:p>
          <a:p>
            <a:pPr lvl="1"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Requests from members for additional time to comment</a:t>
            </a:r>
          </a:p>
          <a:p>
            <a:pPr lvl="1"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Comment deadline extended to August 1, 2016 to allow comments on the modified Draft Recommendation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JULY 21, 2016 MEETING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585216" lvl="1" indent="0">
              <a:buClr>
                <a:schemeClr val="tx1"/>
              </a:buClr>
              <a:buSzPct val="70000"/>
              <a:buNone/>
              <a:defRPr/>
            </a:pPr>
            <a:r>
              <a:rPr lang="en-US" sz="3500" dirty="0">
                <a:solidFill>
                  <a:schemeClr val="tx1"/>
                </a:solidFill>
              </a:rPr>
              <a:t>Additional Comments on the Draft – Received by August 1, </a:t>
            </a:r>
            <a:r>
              <a:rPr lang="en-US" sz="3500" dirty="0" smtClean="0">
                <a:solidFill>
                  <a:schemeClr val="tx1"/>
                </a:solidFill>
              </a:rPr>
              <a:t>2016 deadline</a:t>
            </a:r>
          </a:p>
          <a:p>
            <a:pPr marL="137160" indent="0">
              <a:buNone/>
            </a:pP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500" dirty="0" smtClean="0">
                <a:solidFill>
                  <a:schemeClr val="tx1"/>
                </a:solidFill>
              </a:rPr>
              <a:t>DWR </a:t>
            </a:r>
            <a:r>
              <a:rPr lang="en-US" sz="2500" dirty="0">
                <a:solidFill>
                  <a:schemeClr val="tx1"/>
                </a:solidFill>
              </a:rPr>
              <a:t>Flood Maintenance Office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500" dirty="0" smtClean="0">
                <a:solidFill>
                  <a:schemeClr val="tx1"/>
                </a:solidFill>
              </a:rPr>
              <a:t>Yolo </a:t>
            </a:r>
            <a:r>
              <a:rPr lang="en-US" sz="2500" dirty="0">
                <a:solidFill>
                  <a:schemeClr val="tx1"/>
                </a:solidFill>
              </a:rPr>
              <a:t>County Resource Conservation District (additional comments)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500" dirty="0" smtClean="0">
                <a:solidFill>
                  <a:schemeClr val="tx1"/>
                </a:solidFill>
              </a:rPr>
              <a:t>Betty </a:t>
            </a:r>
            <a:r>
              <a:rPr lang="en-US" sz="2500" dirty="0">
                <a:solidFill>
                  <a:schemeClr val="tx1"/>
                </a:solidFill>
              </a:rPr>
              <a:t>Andrews (ESA) (drafting committee member)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500" dirty="0" smtClean="0">
                <a:solidFill>
                  <a:schemeClr val="tx1"/>
                </a:solidFill>
              </a:rPr>
              <a:t>Upper </a:t>
            </a:r>
            <a:r>
              <a:rPr lang="en-US" sz="2500" dirty="0">
                <a:solidFill>
                  <a:schemeClr val="tx1"/>
                </a:solidFill>
              </a:rPr>
              <a:t>San </a:t>
            </a:r>
            <a:r>
              <a:rPr lang="en-US" sz="2500" dirty="0" smtClean="0">
                <a:solidFill>
                  <a:schemeClr val="tx1"/>
                </a:solidFill>
              </a:rPr>
              <a:t>Joaquin </a:t>
            </a:r>
            <a:r>
              <a:rPr lang="en-US" sz="2500" dirty="0">
                <a:solidFill>
                  <a:schemeClr val="tx1"/>
                </a:solidFill>
              </a:rPr>
              <a:t>Regional Flood Management Plan Stakeholders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500" dirty="0" smtClean="0">
                <a:solidFill>
                  <a:schemeClr val="tx1"/>
                </a:solidFill>
              </a:rPr>
              <a:t>Solano </a:t>
            </a:r>
            <a:r>
              <a:rPr lang="en-US" sz="2500" dirty="0">
                <a:solidFill>
                  <a:schemeClr val="tx1"/>
                </a:solidFill>
              </a:rPr>
              <a:t>County Water Agency, in collaboration with RD 2068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500" dirty="0" smtClean="0">
                <a:solidFill>
                  <a:schemeClr val="tx1"/>
                </a:solidFill>
              </a:rPr>
              <a:t>Mid </a:t>
            </a:r>
            <a:r>
              <a:rPr lang="en-US" sz="2500" dirty="0" smtClean="0">
                <a:solidFill>
                  <a:schemeClr val="tx1"/>
                </a:solidFill>
              </a:rPr>
              <a:t>&amp; Upper </a:t>
            </a:r>
            <a:r>
              <a:rPr lang="en-US" sz="2500" dirty="0">
                <a:solidFill>
                  <a:schemeClr val="tx1"/>
                </a:solidFill>
              </a:rPr>
              <a:t>Sacramento River Regional Flood Management Plan Stakeholders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500" dirty="0" smtClean="0">
                <a:solidFill>
                  <a:schemeClr val="tx1"/>
                </a:solidFill>
              </a:rPr>
              <a:t>National </a:t>
            </a:r>
            <a:r>
              <a:rPr lang="en-US" sz="2500" dirty="0">
                <a:solidFill>
                  <a:schemeClr val="tx1"/>
                </a:solidFill>
              </a:rPr>
              <a:t>Oceanic and Atmospheric Administration (NOAA) Fisheries </a:t>
            </a:r>
          </a:p>
          <a:p>
            <a:pPr marL="585216" lvl="1" indent="0">
              <a:buClr>
                <a:schemeClr val="tx1"/>
              </a:buClr>
              <a:buSzPct val="70000"/>
              <a:buNone/>
              <a:defRPr/>
            </a:pP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96336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DRAFT RECOMMENDATION PROGRESS</a:t>
            </a:r>
            <a:endParaRPr lang="en-US" sz="4400" b="1" dirty="0" smtClean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/>
              <a:t>Drafting Committee met with Flood Control Association and Farm Bureau representatives </a:t>
            </a:r>
            <a:endParaRPr lang="en-US" sz="3200" dirty="0"/>
          </a:p>
          <a:p>
            <a:pPr lvl="1"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August 11, 2016 </a:t>
            </a:r>
          </a:p>
          <a:p>
            <a:pPr lvl="1"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August 25, 2016</a:t>
            </a:r>
          </a:p>
          <a:p>
            <a:pPr>
              <a:defRPr/>
            </a:pPr>
            <a:r>
              <a:rPr lang="en-US" sz="3200" dirty="0" smtClean="0"/>
              <a:t>Next Advisory Committee Meeting: </a:t>
            </a:r>
          </a:p>
          <a:p>
            <a:pPr marL="585216" lvl="1" indent="0">
              <a:buNone/>
              <a:defRPr/>
            </a:pPr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4000" b="1" dirty="0" smtClean="0">
                <a:solidFill>
                  <a:schemeClr val="tx1"/>
                </a:solidFill>
              </a:rPr>
              <a:t>September 12, 2016 (1- 4pm)</a:t>
            </a:r>
          </a:p>
          <a:p>
            <a:pPr marL="585216" lvl="1" indent="0">
              <a:buNone/>
              <a:defRPr/>
            </a:pPr>
            <a:r>
              <a:rPr lang="en-US" sz="4000" b="1" dirty="0">
                <a:solidFill>
                  <a:schemeClr val="tx1"/>
                </a:solidFill>
              </a:rPr>
              <a:t>	</a:t>
            </a:r>
            <a:r>
              <a:rPr lang="en-US" sz="4000" b="1" dirty="0" smtClean="0">
                <a:solidFill>
                  <a:schemeClr val="tx1"/>
                </a:solidFill>
              </a:rPr>
              <a:t>	Joint Operation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96336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NEXT STEPS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sz="3600" dirty="0" smtClean="0"/>
          </a:p>
          <a:p>
            <a:pPr>
              <a:defRPr/>
            </a:pPr>
            <a:r>
              <a:rPr lang="en-US" sz="3600" dirty="0" smtClean="0"/>
              <a:t>Advance Copy of the Recommendation Document Distributed to Board Members – Late September</a:t>
            </a:r>
          </a:p>
          <a:p>
            <a:pPr marL="137160" indent="0">
              <a:buNone/>
              <a:defRPr/>
            </a:pPr>
            <a:endParaRPr lang="en-US" sz="3600" dirty="0" smtClean="0"/>
          </a:p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Presentation </a:t>
            </a:r>
            <a:r>
              <a:rPr lang="en-US" sz="3600" dirty="0" smtClean="0"/>
              <a:t>at the </a:t>
            </a:r>
            <a:r>
              <a:rPr lang="en-US" sz="3600" dirty="0" smtClean="0">
                <a:solidFill>
                  <a:schemeClr val="tx1"/>
                </a:solidFill>
              </a:rPr>
              <a:t>October 28, 2016 Board Meeting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37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QUESTIONS?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181600"/>
          </a:xfrm>
        </p:spPr>
        <p:txBody>
          <a:bodyPr>
            <a:normAutofit/>
          </a:bodyPr>
          <a:lstStyle/>
          <a:p>
            <a:pPr algn="ctr" eaLnBrk="1" hangingPunct="1">
              <a:buNone/>
              <a:defRPr/>
            </a:pPr>
            <a:endParaRPr lang="en-US" sz="171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200" dirty="0" smtClean="0"/>
              <a:t>		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9" name="Picture 11" descr="C:\Documents and Settings\glemon\Local Settings\Temporary Internet Files\Content.IE5\XU40AG5S\MC90043379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3622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12478</TotalTime>
  <Words>275</Words>
  <Application>Microsoft Office PowerPoint</Application>
  <PresentationFormat>On-screen Show (4:3)</PresentationFormat>
  <Paragraphs>63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PowerPoint Presentation</vt:lpstr>
      <vt:lpstr>OBJECTIVE AND SCOPE</vt:lpstr>
      <vt:lpstr>JULY 21, 2016 MEETING</vt:lpstr>
      <vt:lpstr>JULY 21, 2016 MEETING</vt:lpstr>
      <vt:lpstr>DRAFT RECOMMENDATION PROGRESS</vt:lpstr>
      <vt:lpstr>NEXT STEPS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ABuckley</dc:creator>
  <cp:lastModifiedBy>Guest1</cp:lastModifiedBy>
  <cp:revision>1249</cp:revision>
  <dcterms:created xsi:type="dcterms:W3CDTF">2010-03-04T17:56:25Z</dcterms:created>
  <dcterms:modified xsi:type="dcterms:W3CDTF">2016-08-26T20:23:10Z</dcterms:modified>
</cp:coreProperties>
</file>