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8" r:id="rId2"/>
    <p:sldId id="279" r:id="rId3"/>
    <p:sldId id="314" r:id="rId4"/>
    <p:sldId id="316" r:id="rId5"/>
    <p:sldId id="284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utler, Eric@DWR" initials="ERB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E33"/>
    <a:srgbClr val="11FF7D"/>
    <a:srgbClr val="336600"/>
    <a:srgbClr val="996633"/>
    <a:srgbClr val="A80000"/>
    <a:srgbClr val="FFCF37"/>
    <a:srgbClr val="00F66F"/>
    <a:srgbClr val="F1850F"/>
    <a:srgbClr val="CC6600"/>
    <a:srgbClr val="B2DE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78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400DD-9E1F-47BE-B9DD-7180311EF892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505D83-1514-4086-A668-3BE4368AB9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39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FDB1EA0-47C7-4CEE-8CB5-FFFCA7020C63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A1BCFE-8DEC-415F-9950-CB51D84C6D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002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B17715-CBF2-4C06-ADE0-FDEE1BDCE861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Pointer – visible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SBFCA there for questions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889D32-BA3A-41C3-AF09-9DB13E4F4B5B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And</a:t>
            </a:r>
            <a:r>
              <a:rPr lang="en-US" baseline="0" dirty="0" smtClean="0"/>
              <a:t> an analyst to </a:t>
            </a:r>
            <a:r>
              <a:rPr lang="en-US" baseline="0" dirty="0" err="1" smtClean="0"/>
              <a:t>assisst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889D32-BA3A-41C3-AF09-9DB13E4F4B5B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889D32-BA3A-41C3-AF09-9DB13E4F4B5B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1BCFE-8DEC-415F-9950-CB51D84C6D8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706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286000"/>
            <a:ext cx="8229600" cy="3733800"/>
          </a:xfrm>
        </p:spPr>
        <p:txBody>
          <a:bodyPr vert="horz" lIns="45720" tIns="0" rIns="45720" bIns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0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Title Placeholder 21"/>
          <p:cNvSpPr txBox="1">
            <a:spLocks/>
          </p:cNvSpPr>
          <p:nvPr userDrawn="1"/>
        </p:nvSpPr>
        <p:spPr>
          <a:xfrm>
            <a:off x="304800" y="274638"/>
            <a:ext cx="7620000" cy="792162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5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Blue Highway" pitchFamily="2" charset="0"/>
              <a:ea typeface="+mj-ea"/>
              <a:cs typeface="+mj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600200"/>
            <a:ext cx="88392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152400" y="6629400"/>
            <a:ext cx="8763000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04800" y="304800"/>
            <a:ext cx="7620000" cy="838200"/>
          </a:xfrm>
          <a:prstGeom prst="rect">
            <a:avLst/>
          </a:prstGeom>
          <a:solidFill>
            <a:schemeClr val="accent2">
              <a:lumMod val="50000"/>
              <a:alpha val="5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4000" b="1">
                <a:latin typeface="Calibri" pitchFamily="34" charset="0"/>
              </a:rPr>
              <a:t/>
            </a:r>
            <a:br>
              <a:rPr lang="en-US" altLang="en-US" sz="4000" b="1">
                <a:latin typeface="Calibri" pitchFamily="34" charset="0"/>
              </a:rPr>
            </a:br>
            <a:endParaRPr lang="en-US" altLang="en-US" sz="4000" b="1">
              <a:latin typeface="Calibri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81000" y="2362200"/>
            <a:ext cx="8305800" cy="3429000"/>
          </a:xfrm>
          <a:prstGeom prst="rect">
            <a:avLst/>
          </a:prstGeom>
          <a:solidFill>
            <a:schemeClr val="accent2">
              <a:lumMod val="50000"/>
              <a:alpha val="5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800" dirty="0">
              <a:latin typeface="Calibri" pitchFamily="34" charset="0"/>
            </a:endParaRPr>
          </a:p>
        </p:txBody>
      </p:sp>
      <p:sp>
        <p:nvSpPr>
          <p:cNvPr id="5" name="Freeform 5"/>
          <p:cNvSpPr>
            <a:spLocks noChangeArrowheads="1"/>
          </p:cNvSpPr>
          <p:nvPr/>
        </p:nvSpPr>
        <p:spPr bwMode="auto">
          <a:xfrm>
            <a:off x="228600" y="2286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333399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81000" y="2133600"/>
            <a:ext cx="8321675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28600" y="6553200"/>
            <a:ext cx="525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200" i="1" dirty="0">
                <a:latin typeface="Garamond" pitchFamily="18" charset="0"/>
              </a:rPr>
              <a:t>Central Valley Flood Protection Board Meeting – Agenda Item No. </a:t>
            </a:r>
            <a:r>
              <a:rPr lang="en-US" altLang="en-US" sz="1200" i="1" dirty="0" smtClean="0">
                <a:latin typeface="Garamond" pitchFamily="18" charset="0"/>
              </a:rPr>
              <a:t>8</a:t>
            </a:r>
            <a:endParaRPr lang="en-US" altLang="en-US" sz="1200" i="1" dirty="0">
              <a:latin typeface="Garamond" pitchFamily="18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67818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  <a:defRPr/>
            </a:pPr>
            <a:fld id="{1FB973E5-D437-4106-8FBC-D84C508B6EC8}" type="slidenum">
              <a:rPr lang="en-US" altLang="en-US" sz="1200">
                <a:latin typeface="Garamond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‹#›</a:t>
            </a:fld>
            <a:endParaRPr lang="en-US" altLang="en-US" sz="1200">
              <a:latin typeface="Garamond" pitchFamily="18" charset="0"/>
            </a:endParaRPr>
          </a:p>
        </p:txBody>
      </p:sp>
      <p:pic>
        <p:nvPicPr>
          <p:cNvPr id="9" name="Picture 10" descr="CVFPB_logo_update3"/>
          <p:cNvPicPr preferRelativeResize="0"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152400"/>
            <a:ext cx="1023938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>
          <a:xfrm>
            <a:off x="7086600" y="6583680"/>
            <a:ext cx="9144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00B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MOU</a:t>
            </a:r>
            <a:endParaRPr lang="en-US" sz="1400" b="1" dirty="0">
              <a:ln w="11430"/>
              <a:solidFill>
                <a:srgbClr val="00B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6583680" y="6583680"/>
            <a:ext cx="4572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SR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7909560" y="6583680"/>
            <a:ext cx="7620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LD1</a:t>
            </a:r>
            <a:endParaRPr lang="en-US" sz="1400" b="1" dirty="0">
              <a:ln w="11430"/>
              <a:solidFill>
                <a:srgbClr val="FF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FFFF00"/>
              </a:buClr>
              <a:buSzPct val="80000"/>
              <a:buFont typeface="Wingdings" pitchFamily="2" charset="2"/>
              <a:buChar char="§"/>
              <a:defRPr sz="2200">
                <a:latin typeface="Calibri" pitchFamily="34" charset="0"/>
              </a:defRPr>
            </a:lvl1pPr>
            <a:lvl2pPr>
              <a:buClr>
                <a:srgbClr val="FFC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tx1">
                    <a:lumMod val="85000"/>
                  </a:schemeClr>
                </a:solidFill>
                <a:latin typeface="Calibri" pitchFamily="34" charset="0"/>
              </a:defRPr>
            </a:lvl2pPr>
            <a:lvl3pPr>
              <a:buClr>
                <a:srgbClr val="FF66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tx1">
                    <a:lumMod val="75000"/>
                  </a:schemeClr>
                </a:solidFill>
                <a:latin typeface="Calibri" pitchFamily="34" charset="0"/>
              </a:defRPr>
            </a:lvl3pPr>
            <a:lvl4pPr>
              <a:buClr>
                <a:srgbClr val="FF0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tx1">
                    <a:lumMod val="65000"/>
                  </a:schemeClr>
                </a:solidFill>
                <a:latin typeface="Calibri" pitchFamily="34" charset="0"/>
              </a:defRPr>
            </a:lvl4pPr>
            <a:lvl5pPr>
              <a:buClr>
                <a:srgbClr val="D00028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tx1">
                    <a:lumMod val="50000"/>
                  </a:schemeClr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8" name="Date Placeholder 13"/>
          <p:cNvSpPr>
            <a:spLocks noGrp="1"/>
          </p:cNvSpPr>
          <p:nvPr>
            <p:ph type="dt" sz="half" idx="2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67200" cy="5105400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buClr>
                <a:srgbClr val="FFFF00"/>
              </a:buClr>
              <a:buSzPct val="80000"/>
              <a:buFont typeface="Wingdings" pitchFamily="2" charset="2"/>
              <a:buChar char="§"/>
              <a:defRPr sz="2200">
                <a:latin typeface="Calibri" pitchFamily="34" charset="0"/>
              </a:defRPr>
            </a:lvl1pPr>
            <a:lvl2pPr>
              <a:spcBef>
                <a:spcPts val="1200"/>
              </a:spcBef>
              <a:buClr>
                <a:srgbClr val="FFC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2"/>
                </a:solidFill>
                <a:latin typeface="Calibri" pitchFamily="34" charset="0"/>
              </a:defRPr>
            </a:lvl2pPr>
            <a:lvl3pPr>
              <a:spcBef>
                <a:spcPts val="1200"/>
              </a:spcBef>
              <a:buClr>
                <a:srgbClr val="FF66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4"/>
                </a:solidFill>
                <a:latin typeface="Calibri" pitchFamily="34" charset="0"/>
              </a:defRPr>
            </a:lvl3pPr>
            <a:lvl4pPr>
              <a:spcBef>
                <a:spcPts val="1200"/>
              </a:spcBef>
              <a:buClr>
                <a:srgbClr val="FF0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5"/>
                </a:solidFill>
                <a:latin typeface="Calibri" pitchFamily="34" charset="0"/>
              </a:defRPr>
            </a:lvl4pPr>
            <a:lvl5pPr>
              <a:spcBef>
                <a:spcPts val="1200"/>
              </a:spcBef>
              <a:buClr>
                <a:srgbClr val="A50021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6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267200" cy="5105401"/>
          </a:xfrm>
          <a:solidFill>
            <a:srgbClr val="03187F">
              <a:alpha val="50000"/>
            </a:srgbClr>
          </a:solidFill>
        </p:spPr>
        <p:txBody>
          <a:bodyPr vert="horz">
            <a:normAutofit/>
          </a:bodyPr>
          <a:lstStyle>
            <a:lvl1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None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</a:lstStyle>
          <a:p>
            <a:pPr lvl="0" eaLnBrk="1" latinLnBrk="0" hangingPunct="1"/>
            <a:endParaRPr kumimoji="0" lang="en-US" dirty="0"/>
          </a:p>
        </p:txBody>
      </p:sp>
      <p:sp>
        <p:nvSpPr>
          <p:cNvPr id="9" name="Date Placeholder 1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2017%20Plan%20Adoption_BriefingSummary_July2016.pdf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4800" y="274638"/>
            <a:ext cx="7620000" cy="792162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28600" y="1295400"/>
            <a:ext cx="8686800" cy="5181600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pic>
        <p:nvPicPr>
          <p:cNvPr id="7" name="Picture 6" descr="CVFPB_logo_update3"/>
          <p:cNvPicPr preferRelativeResize="0">
            <a:picLocks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152400"/>
            <a:ext cx="1023938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reeform 7"/>
          <p:cNvSpPr/>
          <p:nvPr userDrawn="1"/>
        </p:nvSpPr>
        <p:spPr>
          <a:xfrm>
            <a:off x="178025" y="137565"/>
            <a:ext cx="7986839" cy="930584"/>
          </a:xfrm>
          <a:custGeom>
            <a:avLst/>
            <a:gdLst>
              <a:gd name="connsiteX0" fmla="*/ 0 w 7986839"/>
              <a:gd name="connsiteY0" fmla="*/ 930584 h 930584"/>
              <a:gd name="connsiteX1" fmla="*/ 0 w 7986839"/>
              <a:gd name="connsiteY1" fmla="*/ 0 h 930584"/>
              <a:gd name="connsiteX2" fmla="*/ 7986839 w 7986839"/>
              <a:gd name="connsiteY2" fmla="*/ 0 h 930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86839" h="930584">
                <a:moveTo>
                  <a:pt x="0" y="930584"/>
                </a:moveTo>
                <a:lnTo>
                  <a:pt x="0" y="0"/>
                </a:lnTo>
                <a:lnTo>
                  <a:pt x="7986839" y="0"/>
                </a:lnTo>
              </a:path>
            </a:pathLst>
          </a:cu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6553200"/>
            <a:ext cx="88392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152400" y="6581001"/>
            <a:ext cx="533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Central Valley Flood Protection Board Meeting – Agenda Item No. 11A</a:t>
            </a:r>
            <a:endParaRPr lang="en-US" sz="12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tangle 10">
            <a:hlinkClick r:id="rId15" action="ppaction://hlinkfile"/>
          </p:cNvPr>
          <p:cNvSpPr/>
          <p:nvPr userDrawn="1"/>
        </p:nvSpPr>
        <p:spPr>
          <a:xfrm>
            <a:off x="7543800" y="6553200"/>
            <a:ext cx="7620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anose="020F0502020204030204" pitchFamily="34" charset="0"/>
              </a:rPr>
              <a:t>Briefing</a:t>
            </a:r>
            <a:endParaRPr lang="en-US" sz="1400" b="1" dirty="0">
              <a:ln w="11430"/>
              <a:solidFill>
                <a:schemeClr val="accent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latinLnBrk="0" hangingPunct="1">
        <a:spcBef>
          <a:spcPct val="0"/>
        </a:spcBef>
        <a:buNone/>
        <a:defRPr kumimoji="0" sz="4500" b="1" u="none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Blue Highway" pitchFamily="2" charset="0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304800" y="2209800"/>
            <a:ext cx="8534400" cy="3810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2017 CENTRAL VALLEY FLOOD PROTECTION PLAN (CVFPP) UPDATE</a:t>
            </a:r>
            <a:b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3600" cap="none" dirty="0" smtClean="0">
                <a:solidFill>
                  <a:schemeClr val="tx1"/>
                </a:solidFill>
                <a:latin typeface="Calibri" pitchFamily="34" charset="0"/>
              </a:rPr>
              <a:t>&amp; </a:t>
            </a:r>
            <a:br>
              <a:rPr lang="en-US" sz="3600" cap="none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3600" cap="none" dirty="0" smtClean="0">
                <a:solidFill>
                  <a:schemeClr val="tx1"/>
                </a:solidFill>
                <a:latin typeface="Calibri" pitchFamily="34" charset="0"/>
              </a:rPr>
              <a:t>SUPPLEMENTAL PROGRAMMATIC EIR (SPEIR)</a:t>
            </a:r>
            <a:r>
              <a:rPr lang="en-US" sz="2900" cap="none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sz="2900" cap="none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3200" cap="none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sz="3200" cap="none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3200" cap="none" dirty="0" smtClean="0">
                <a:solidFill>
                  <a:schemeClr val="tx1"/>
                </a:solidFill>
                <a:latin typeface="Calibri" pitchFamily="34" charset="0"/>
              </a:rPr>
              <a:t>August 26, 2016</a:t>
            </a:r>
            <a:endParaRPr lang="en-US" sz="3200" b="1" cap="none" dirty="0" smtClean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304800"/>
            <a:ext cx="7620000" cy="762000"/>
          </a:xfrm>
          <a:noFill/>
        </p:spPr>
        <p:txBody>
          <a:bodyPr>
            <a:normAutofit/>
          </a:bodyPr>
          <a:lstStyle/>
          <a:p>
            <a:pPr marL="0" indent="0" algn="ctr" eaLnBrk="1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2017 CVFPP UPDATE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7467600" cy="762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2017 CVFPP UPDATE &amp; SPEIR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143000"/>
            <a:ext cx="8839200" cy="5410200"/>
          </a:xfrm>
        </p:spPr>
        <p:txBody>
          <a:bodyPr>
            <a:noAutofit/>
          </a:bodyPr>
          <a:lstStyle/>
          <a:p>
            <a:pPr marL="454025" indent="-342900">
              <a:spcBef>
                <a:spcPts val="1200"/>
              </a:spcBef>
            </a:pPr>
            <a:r>
              <a:rPr lang="en-US" sz="2000" u="sng" dirty="0" smtClean="0">
                <a:solidFill>
                  <a:srgbClr val="FFCE33"/>
                </a:solidFill>
              </a:rPr>
              <a:t>2017 CVFPP Update</a:t>
            </a:r>
          </a:p>
          <a:p>
            <a:pPr marL="661353" lvl="1" indent="-230188">
              <a:spcBef>
                <a:spcPts val="1200"/>
              </a:spcBef>
            </a:pPr>
            <a:r>
              <a:rPr lang="en-US" sz="2000" dirty="0" smtClean="0"/>
              <a:t>Update teams (review, coordination and integration) continue to meet bi-weekly</a:t>
            </a:r>
          </a:p>
          <a:p>
            <a:pPr marL="661353" lvl="1" indent="-230188">
              <a:spcBef>
                <a:spcPts val="1200"/>
              </a:spcBef>
            </a:pPr>
            <a:r>
              <a:rPr lang="en-US" sz="2000" dirty="0"/>
              <a:t>2017 CVFPP Update Administrative Draft </a:t>
            </a:r>
            <a:r>
              <a:rPr lang="en-US" sz="2000" dirty="0" smtClean="0"/>
              <a:t>to be released in </a:t>
            </a:r>
            <a:r>
              <a:rPr lang="en-US" sz="2000" b="1" dirty="0" smtClean="0">
                <a:solidFill>
                  <a:srgbClr val="FFCE33"/>
                </a:solidFill>
              </a:rPr>
              <a:t>mid-September</a:t>
            </a:r>
            <a:r>
              <a:rPr lang="en-US" sz="2000" dirty="0" smtClean="0"/>
              <a:t>. Update teams will be reviewing the Admin Draft. </a:t>
            </a:r>
          </a:p>
          <a:p>
            <a:pPr marL="661353" lvl="1" indent="-230188">
              <a:spcBef>
                <a:spcPts val="1200"/>
              </a:spcBef>
            </a:pPr>
            <a:r>
              <a:rPr lang="en-US" sz="2000" dirty="0" smtClean="0"/>
              <a:t>Continuing to plan the Update public hearings in coordination with the SPEIR public meetings. </a:t>
            </a:r>
          </a:p>
          <a:p>
            <a:pPr marL="454025" indent="-342900">
              <a:spcBef>
                <a:spcPts val="1200"/>
              </a:spcBef>
            </a:pPr>
            <a:r>
              <a:rPr lang="en-US" sz="2000" u="sng" dirty="0">
                <a:solidFill>
                  <a:srgbClr val="FFCE33"/>
                </a:solidFill>
              </a:rPr>
              <a:t>Supplemental</a:t>
            </a:r>
            <a:r>
              <a:rPr lang="en-US" sz="2000" u="sng" dirty="0" smtClean="0">
                <a:solidFill>
                  <a:srgbClr val="FFCE33"/>
                </a:solidFill>
              </a:rPr>
              <a:t> Programmatic Environmental Impact Report (SPEIR)</a:t>
            </a:r>
          </a:p>
          <a:p>
            <a:pPr marL="774065" lvl="1" indent="-342900">
              <a:spcBef>
                <a:spcPts val="1200"/>
              </a:spcBef>
            </a:pPr>
            <a:r>
              <a:rPr lang="en-US" sz="2000" dirty="0" smtClean="0"/>
              <a:t>Ongoing bi-weekly coordination meetings with DWR SPEIR team</a:t>
            </a:r>
          </a:p>
          <a:p>
            <a:pPr marL="774065" lvl="1" indent="-342900">
              <a:spcBef>
                <a:spcPts val="1200"/>
              </a:spcBef>
            </a:pPr>
            <a:r>
              <a:rPr lang="en-US" sz="2000" dirty="0" smtClean="0"/>
              <a:t>Tribal coordination – DWR tribal liaison has joined the tribal consultation efforts. SPEIR team mailed letters in response to tribes requesting coordination. SPEIR team awaiting tribal response to schedule meetings. </a:t>
            </a:r>
          </a:p>
          <a:p>
            <a:pPr marL="774065" lvl="1" indent="-342900">
              <a:spcBef>
                <a:spcPts val="1200"/>
              </a:spcBef>
            </a:pPr>
            <a:r>
              <a:rPr lang="en-US" sz="2000" dirty="0" smtClean="0"/>
              <a:t>Ongoing coordination </a:t>
            </a:r>
            <a:r>
              <a:rPr lang="en-US" sz="2000" dirty="0"/>
              <a:t>regarding Update </a:t>
            </a:r>
            <a:r>
              <a:rPr lang="en-US" sz="2000" dirty="0" smtClean="0"/>
              <a:t>public </a:t>
            </a:r>
            <a:r>
              <a:rPr lang="en-US" sz="2000" dirty="0"/>
              <a:t>h</a:t>
            </a:r>
            <a:r>
              <a:rPr lang="en-US" sz="2000" dirty="0" smtClean="0"/>
              <a:t>earings &amp; SPEIR public </a:t>
            </a:r>
            <a:r>
              <a:rPr lang="en-US" sz="2000" dirty="0"/>
              <a:t>m</a:t>
            </a:r>
            <a:r>
              <a:rPr lang="en-US" sz="2000" dirty="0" smtClean="0"/>
              <a:t>eetings regarding locations and venues. </a:t>
            </a:r>
          </a:p>
          <a:p>
            <a:pPr marL="341313" indent="-230188">
              <a:spcBef>
                <a:spcPts val="1200"/>
              </a:spcBef>
            </a:pPr>
            <a:endParaRPr lang="en-US" sz="2000" dirty="0" smtClean="0"/>
          </a:p>
          <a:p>
            <a:pPr marL="341313" indent="-230188">
              <a:spcBef>
                <a:spcPts val="1200"/>
              </a:spcBef>
            </a:pPr>
            <a:endParaRPr lang="en-US" sz="2000" dirty="0" smtClean="0"/>
          </a:p>
          <a:p>
            <a:pPr marL="341313" indent="-230188">
              <a:spcBef>
                <a:spcPts val="1200"/>
              </a:spcBef>
            </a:pPr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7467600" cy="762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000" smtClean="0">
                <a:solidFill>
                  <a:schemeClr val="tx1"/>
                </a:solidFill>
                <a:latin typeface="Calibri" panose="020F0502020204030204" pitchFamily="34" charset="0"/>
              </a:rPr>
              <a:t>TENTATIVE SCHEDULE (1/2)</a:t>
            </a:r>
            <a:endParaRPr lang="en-US" sz="40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839200" cy="5257800"/>
          </a:xfrm>
        </p:spPr>
        <p:txBody>
          <a:bodyPr>
            <a:noAutofit/>
          </a:bodyPr>
          <a:lstStyle/>
          <a:p>
            <a:pPr marL="111125" indent="0">
              <a:spcBef>
                <a:spcPts val="1200"/>
              </a:spcBef>
              <a:buNone/>
            </a:pPr>
            <a:r>
              <a:rPr lang="en-US" sz="2000" smtClean="0">
                <a:solidFill>
                  <a:srgbClr val="FFFF00"/>
                </a:solidFill>
              </a:rPr>
              <a:t>Board and DWR staff have developed the following tentative schedule:</a:t>
            </a:r>
            <a:endParaRPr lang="en-US" sz="2000" smtClean="0"/>
          </a:p>
          <a:p>
            <a:pPr marL="341313" indent="-230188">
              <a:spcBef>
                <a:spcPts val="1800"/>
              </a:spcBef>
            </a:pPr>
            <a:r>
              <a:rPr lang="en-US" sz="2000" u="sng" smtClean="0">
                <a:solidFill>
                  <a:srgbClr val="FFCE33"/>
                </a:solidFill>
              </a:rPr>
              <a:t>2017 CVFPP Update Milestones</a:t>
            </a:r>
            <a:r>
              <a:rPr lang="en-US" sz="2000" smtClean="0">
                <a:solidFill>
                  <a:srgbClr val="FFCE33"/>
                </a:solidFill>
              </a:rPr>
              <a:t>:</a:t>
            </a:r>
          </a:p>
          <a:p>
            <a:pPr marL="574675" lvl="1" indent="-234950">
              <a:spcBef>
                <a:spcPts val="600"/>
              </a:spcBef>
            </a:pPr>
            <a:r>
              <a:rPr lang="en-US" sz="2000" smtClean="0">
                <a:solidFill>
                  <a:srgbClr val="FFFF00"/>
                </a:solidFill>
              </a:rPr>
              <a:t>Administrative Draft </a:t>
            </a:r>
            <a:r>
              <a:rPr lang="en-US" sz="2000" smtClean="0">
                <a:solidFill>
                  <a:schemeClr val="tx1">
                    <a:lumMod val="95000"/>
                  </a:schemeClr>
                </a:solidFill>
              </a:rPr>
              <a:t>(mid-September 2016)</a:t>
            </a:r>
          </a:p>
          <a:p>
            <a:pPr marL="574675" lvl="1" indent="-234950">
              <a:spcBef>
                <a:spcPts val="600"/>
              </a:spcBef>
            </a:pPr>
            <a:r>
              <a:rPr lang="en-US" sz="2000" smtClean="0">
                <a:solidFill>
                  <a:srgbClr val="FFFF00"/>
                </a:solidFill>
              </a:rPr>
              <a:t>Stakeholder Draft </a:t>
            </a:r>
            <a:r>
              <a:rPr lang="en-US" sz="2000" smtClean="0">
                <a:solidFill>
                  <a:schemeClr val="tx1">
                    <a:lumMod val="95000"/>
                  </a:schemeClr>
                </a:solidFill>
              </a:rPr>
              <a:t>(October 2016)</a:t>
            </a:r>
          </a:p>
          <a:p>
            <a:pPr marL="574675" lvl="1" indent="-234950">
              <a:spcBef>
                <a:spcPts val="600"/>
              </a:spcBef>
            </a:pPr>
            <a:r>
              <a:rPr lang="en-US" sz="2000" smtClean="0">
                <a:solidFill>
                  <a:srgbClr val="FFFF00"/>
                </a:solidFill>
              </a:rPr>
              <a:t>Public Draft </a:t>
            </a:r>
            <a:r>
              <a:rPr lang="en-US" sz="2000" smtClean="0">
                <a:solidFill>
                  <a:schemeClr val="tx1">
                    <a:lumMod val="95000"/>
                  </a:schemeClr>
                </a:solidFill>
              </a:rPr>
              <a:t>released and presented </a:t>
            </a:r>
            <a:r>
              <a:rPr lang="en-US" sz="2000" smtClean="0">
                <a:solidFill>
                  <a:srgbClr val="FFFF00"/>
                </a:solidFill>
              </a:rPr>
              <a:t>at December 16, 2016 Board meeting</a:t>
            </a:r>
          </a:p>
          <a:p>
            <a:pPr marL="574675" lvl="1" indent="-234950">
              <a:spcBef>
                <a:spcPts val="600"/>
              </a:spcBef>
            </a:pPr>
            <a:r>
              <a:rPr lang="en-US" sz="2000" smtClean="0">
                <a:solidFill>
                  <a:srgbClr val="FFFF00"/>
                </a:solidFill>
              </a:rPr>
              <a:t>Public Hearings </a:t>
            </a:r>
            <a:r>
              <a:rPr lang="en-US" sz="2000" smtClean="0">
                <a:solidFill>
                  <a:schemeClr val="tx1">
                    <a:lumMod val="95000"/>
                  </a:schemeClr>
                </a:solidFill>
              </a:rPr>
              <a:t>conducted (January – mid February 2017, close comments)</a:t>
            </a:r>
          </a:p>
          <a:p>
            <a:pPr marL="574675" lvl="1" indent="-234950">
              <a:spcBef>
                <a:spcPts val="600"/>
              </a:spcBef>
            </a:pPr>
            <a:r>
              <a:rPr lang="en-US" sz="2000" smtClean="0">
                <a:solidFill>
                  <a:schemeClr val="tx1">
                    <a:lumMod val="95000"/>
                  </a:schemeClr>
                </a:solidFill>
              </a:rPr>
              <a:t>Consider and address comments on 2017 CVFPP Update (March - April 2017)*</a:t>
            </a:r>
          </a:p>
          <a:p>
            <a:pPr marL="574675" lvl="1" indent="-234950">
              <a:spcBef>
                <a:spcPts val="600"/>
              </a:spcBef>
            </a:pPr>
            <a:r>
              <a:rPr lang="en-US" sz="2000" smtClean="0">
                <a:solidFill>
                  <a:schemeClr val="tx1">
                    <a:lumMod val="95000"/>
                  </a:schemeClr>
                </a:solidFill>
              </a:rPr>
              <a:t>Finish any revisions to Final Draft of the Plan and draft the Adoption Resolution (May – early June 2017)*</a:t>
            </a:r>
          </a:p>
          <a:p>
            <a:pPr marL="574675" lvl="1" indent="-234950">
              <a:spcBef>
                <a:spcPts val="600"/>
              </a:spcBef>
            </a:pPr>
            <a:r>
              <a:rPr lang="en-US" sz="2000" smtClean="0">
                <a:solidFill>
                  <a:srgbClr val="FFFF00"/>
                </a:solidFill>
              </a:rPr>
              <a:t>DWR present changes to Public Draft </a:t>
            </a:r>
            <a:r>
              <a:rPr lang="en-US" sz="2000" smtClean="0">
                <a:solidFill>
                  <a:schemeClr val="tx1">
                    <a:lumMod val="95000"/>
                  </a:schemeClr>
                </a:solidFill>
              </a:rPr>
              <a:t>and </a:t>
            </a:r>
            <a:r>
              <a:rPr lang="en-US" sz="2000" smtClean="0">
                <a:solidFill>
                  <a:srgbClr val="FFFF00"/>
                </a:solidFill>
              </a:rPr>
              <a:t>Board staff presents </a:t>
            </a:r>
            <a:r>
              <a:rPr lang="en-US" sz="2000" smtClean="0">
                <a:solidFill>
                  <a:schemeClr val="tx1">
                    <a:lumMod val="95000"/>
                  </a:schemeClr>
                </a:solidFill>
              </a:rPr>
              <a:t>and recommends </a:t>
            </a:r>
            <a:r>
              <a:rPr lang="en-US" sz="2000" smtClean="0">
                <a:solidFill>
                  <a:srgbClr val="FFFF00"/>
                </a:solidFill>
              </a:rPr>
              <a:t>adoption of the 2017 CVFPP Update Package </a:t>
            </a:r>
            <a:r>
              <a:rPr lang="en-US" sz="2000" smtClean="0">
                <a:solidFill>
                  <a:schemeClr val="tx1">
                    <a:lumMod val="95000"/>
                  </a:schemeClr>
                </a:solidFill>
              </a:rPr>
              <a:t>at the June 2017 Board meeting, including: </a:t>
            </a:r>
          </a:p>
          <a:p>
            <a:pPr marL="839851" lvl="2" indent="-234950">
              <a:spcBef>
                <a:spcPts val="200"/>
              </a:spcBef>
            </a:pPr>
            <a:r>
              <a:rPr lang="en-US" sz="2000" smtClean="0">
                <a:solidFill>
                  <a:schemeClr val="tx1">
                    <a:lumMod val="95000"/>
                  </a:schemeClr>
                </a:solidFill>
              </a:rPr>
              <a:t>Board Resolution to adopt the Final Draft of 2017 CVFPP Update, SPEIR Findings, and other documents to be adopted</a:t>
            </a:r>
            <a:endParaRPr lang="en-US" sz="2000" dirty="0" smtClean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7467600" cy="762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TENTATIVE SCHEDULE (2/2)</a:t>
            </a:r>
            <a:endParaRPr lang="en-US" sz="40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58240"/>
            <a:ext cx="8839200" cy="5394960"/>
          </a:xfrm>
        </p:spPr>
        <p:txBody>
          <a:bodyPr>
            <a:noAutofit/>
          </a:bodyPr>
          <a:lstStyle/>
          <a:p>
            <a:pPr marL="341313" indent="-230188">
              <a:spcBef>
                <a:spcPts val="1800"/>
              </a:spcBef>
            </a:pPr>
            <a:r>
              <a:rPr lang="en-US" sz="2000" u="sng" dirty="0" smtClean="0">
                <a:solidFill>
                  <a:srgbClr val="FFCE33"/>
                </a:solidFill>
              </a:rPr>
              <a:t>2017 CVFPP SPEIR Milestones</a:t>
            </a:r>
            <a:r>
              <a:rPr lang="en-US" sz="2000" dirty="0" smtClean="0">
                <a:solidFill>
                  <a:srgbClr val="FFCE33"/>
                </a:solidFill>
              </a:rPr>
              <a:t>:</a:t>
            </a:r>
            <a:endParaRPr lang="en-US" sz="2000" dirty="0">
              <a:solidFill>
                <a:srgbClr val="FFCE33"/>
              </a:solidFill>
            </a:endParaRPr>
          </a:p>
          <a:p>
            <a:pPr marL="574675" lvl="1" indent="-234950">
              <a:spcBef>
                <a:spcPts val="600"/>
              </a:spcBef>
            </a:pPr>
            <a:r>
              <a:rPr lang="en-US" sz="2000" dirty="0">
                <a:solidFill>
                  <a:srgbClr val="FFFF00"/>
                </a:solidFill>
              </a:rPr>
              <a:t>T</a:t>
            </a:r>
            <a:r>
              <a:rPr lang="en-US" sz="2000" dirty="0" smtClean="0">
                <a:solidFill>
                  <a:srgbClr val="FFFF00"/>
                </a:solidFill>
              </a:rPr>
              <a:t>ribal coordination - ongoing, meetings TBD</a:t>
            </a:r>
          </a:p>
          <a:p>
            <a:pPr marL="574675" lvl="1" indent="-234950">
              <a:spcBef>
                <a:spcPts val="600"/>
              </a:spcBef>
            </a:pPr>
            <a:r>
              <a:rPr lang="en-US" sz="2000" dirty="0" smtClean="0">
                <a:solidFill>
                  <a:srgbClr val="FFFF00"/>
                </a:solidFill>
              </a:rPr>
              <a:t>SPEIR Public Draft release and NOC at December 16, 2016 Board meeting</a:t>
            </a:r>
          </a:p>
          <a:p>
            <a:pPr marL="574675" lvl="1" indent="-234950">
              <a:spcBef>
                <a:spcPts val="600"/>
              </a:spcBef>
            </a:pPr>
            <a:r>
              <a:rPr lang="en-US" sz="2000" dirty="0" smtClean="0">
                <a:solidFill>
                  <a:srgbClr val="FFFF00"/>
                </a:solidFill>
              </a:rPr>
              <a:t>45-day minimum public review period</a:t>
            </a:r>
          </a:p>
          <a:p>
            <a:pPr marL="574675" lvl="1" indent="-234950">
              <a:spcBef>
                <a:spcPts val="600"/>
              </a:spcBef>
            </a:pPr>
            <a:r>
              <a:rPr lang="en-US" sz="2000" dirty="0" smtClean="0">
                <a:solidFill>
                  <a:srgbClr val="FFFF00"/>
                </a:solidFill>
              </a:rPr>
              <a:t>Public Meetings </a:t>
            </a:r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</a:rPr>
              <a:t>during public review period (January 2017)</a:t>
            </a:r>
          </a:p>
          <a:p>
            <a:pPr marL="574675" lvl="1" indent="-234950">
              <a:spcBef>
                <a:spcPts val="600"/>
              </a:spcBef>
            </a:pPr>
            <a:r>
              <a:rPr lang="en-US" sz="2000" dirty="0" smtClean="0">
                <a:solidFill>
                  <a:srgbClr val="FFFF00"/>
                </a:solidFill>
              </a:rPr>
              <a:t>Final SPEIR Certification </a:t>
            </a:r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</a:rPr>
              <a:t>(May 2017)</a:t>
            </a:r>
          </a:p>
          <a:p>
            <a:pPr marL="574675" lvl="1" indent="-234950">
              <a:spcBef>
                <a:spcPts val="600"/>
              </a:spcBef>
            </a:pPr>
            <a:r>
              <a:rPr lang="en-US" sz="2000" dirty="0" smtClean="0">
                <a:solidFill>
                  <a:srgbClr val="FFFF00"/>
                </a:solidFill>
              </a:rPr>
              <a:t>Prepare Board Findings for Adoption </a:t>
            </a:r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</a:rPr>
              <a:t>(May – early June 2017)</a:t>
            </a:r>
          </a:p>
          <a:p>
            <a:pPr marL="341313" indent="-230188">
              <a:spcBef>
                <a:spcPts val="1800"/>
              </a:spcBef>
            </a:pPr>
            <a:r>
              <a:rPr lang="en-US" sz="2000" u="sng" dirty="0" smtClean="0">
                <a:solidFill>
                  <a:srgbClr val="FFCE33"/>
                </a:solidFill>
              </a:rPr>
              <a:t>Board Meeting Items:</a:t>
            </a:r>
          </a:p>
          <a:p>
            <a:pPr marL="574675" lvl="1" indent="-234950">
              <a:spcBef>
                <a:spcPts val="6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Regular Board briefings from DWR and Board staff on relevant topics</a:t>
            </a:r>
          </a:p>
          <a:p>
            <a:pPr marL="574675" lvl="1" indent="-234950">
              <a:spcBef>
                <a:spcPts val="6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Hold special public hearings (as discussed)</a:t>
            </a:r>
          </a:p>
          <a:p>
            <a:pPr marL="574675" lvl="1" indent="-234950">
              <a:spcBef>
                <a:spcPts val="6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Discuss and present 2017 CVFPP Update comments and any potential changes</a:t>
            </a:r>
          </a:p>
          <a:p>
            <a:pPr marL="574675" lvl="1" indent="-234950">
              <a:spcBef>
                <a:spcPts val="6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Release the Public Draft and present Final Draft of 2017 CVFPP Update at regularly scheduled Board meetings in December 2016 and June 2017, respectively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4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solidFill>
            <a:srgbClr val="03187F">
              <a:alpha val="70000"/>
            </a:srgbClr>
          </a:solidFill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137160" indent="0">
              <a:buNone/>
            </a:pPr>
            <a:r>
              <a:rPr lang="en-US" sz="1000" dirty="0" smtClean="0"/>
              <a:t>Presented by:  </a:t>
            </a:r>
            <a:r>
              <a:rPr lang="en-US" sz="1000" dirty="0"/>
              <a:t>	</a:t>
            </a:r>
            <a:r>
              <a:rPr lang="en-US" sz="1000" dirty="0" smtClean="0"/>
              <a:t>Ruth Darling, Senior Environmental Scientist</a:t>
            </a:r>
            <a:endParaRPr lang="en-US" sz="1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QUESTIONS</a:t>
            </a:r>
            <a:endParaRPr lang="en-US" sz="4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13788</TotalTime>
  <Words>423</Words>
  <Application>Microsoft Office PowerPoint</Application>
  <PresentationFormat>On-screen Show (4:3)</PresentationFormat>
  <Paragraphs>62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2017 CENTRAL VALLEY FLOOD PROTECTION PLAN (CVFPP) UPDATE &amp;  SUPPLEMENTAL PROGRAMMATIC EIR (SPEIR)  August 26, 2016</vt:lpstr>
      <vt:lpstr>2017 CVFPP UPDATE &amp; SPEIR</vt:lpstr>
      <vt:lpstr>TENTATIVE SCHEDULE (1/2)</vt:lpstr>
      <vt:lpstr>TENTATIVE SCHEDULE (2/2)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nmoricz</dc:creator>
  <cp:lastModifiedBy>Darling, Ruth@DWR</cp:lastModifiedBy>
  <cp:revision>1875</cp:revision>
  <cp:lastPrinted>2016-07-19T20:41:38Z</cp:lastPrinted>
  <dcterms:created xsi:type="dcterms:W3CDTF">2010-03-04T17:56:25Z</dcterms:created>
  <dcterms:modified xsi:type="dcterms:W3CDTF">2016-08-25T21:51:17Z</dcterms:modified>
</cp:coreProperties>
</file>