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77" r:id="rId2"/>
  </p:sldMasterIdLst>
  <p:notesMasterIdLst>
    <p:notesMasterId r:id="rId24"/>
  </p:notesMasterIdLst>
  <p:handoutMasterIdLst>
    <p:handoutMasterId r:id="rId25"/>
  </p:handoutMasterIdLst>
  <p:sldIdLst>
    <p:sldId id="398" r:id="rId3"/>
    <p:sldId id="375" r:id="rId4"/>
    <p:sldId id="399" r:id="rId5"/>
    <p:sldId id="455" r:id="rId6"/>
    <p:sldId id="458" r:id="rId7"/>
    <p:sldId id="470" r:id="rId8"/>
    <p:sldId id="460" r:id="rId9"/>
    <p:sldId id="461" r:id="rId10"/>
    <p:sldId id="467" r:id="rId11"/>
    <p:sldId id="468" r:id="rId12"/>
    <p:sldId id="471" r:id="rId13"/>
    <p:sldId id="348" r:id="rId14"/>
    <p:sldId id="431" r:id="rId15"/>
    <p:sldId id="469" r:id="rId16"/>
    <p:sldId id="430" r:id="rId17"/>
    <p:sldId id="436" r:id="rId18"/>
    <p:sldId id="435" r:id="rId19"/>
    <p:sldId id="331" r:id="rId20"/>
    <p:sldId id="423" r:id="rId21"/>
    <p:sldId id="439" r:id="rId22"/>
    <p:sldId id="45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nson" initials="NE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F80"/>
    <a:srgbClr val="FFFFFF"/>
    <a:srgbClr val="B6D6D8"/>
    <a:srgbClr val="D0E5E6"/>
    <a:srgbClr val="59A3A5"/>
    <a:srgbClr val="5096FE"/>
    <a:srgbClr val="E28700"/>
    <a:srgbClr val="FF9900"/>
    <a:srgbClr val="FF9966"/>
    <a:srgbClr val="7F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7893" autoAdjust="0"/>
  </p:normalViewPr>
  <p:slideViewPr>
    <p:cSldViewPr>
      <p:cViewPr>
        <p:scale>
          <a:sx n="80" d="100"/>
          <a:sy n="80" d="100"/>
        </p:scale>
        <p:origin x="-252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0" y="32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4531189546318E-2"/>
          <c:y val="3.6601271962919249E-2"/>
          <c:w val="0.92504907772611422"/>
          <c:h val="0.9043735614327647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'Yearly State-Local'!$C$4</c:f>
              <c:strCache>
                <c:ptCount val="1"/>
                <c:pt idx="0">
                  <c:v>Local Application</c:v>
                </c:pt>
              </c:strCache>
            </c:strRef>
          </c:tx>
          <c:spPr>
            <a:solidFill>
              <a:srgbClr val="00B050"/>
            </a:solidFill>
            <a:ln w="47625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Application </a:t>
                    </a:r>
                    <a:r>
                      <a:rPr lang="en-US" dirty="0"/>
                      <a:t>$80</a:t>
                    </a:r>
                  </a:p>
                </c:rich>
              </c:tx>
              <c:numFmt formatCode="&quot;Applicaiton&quot;\ &quot;$&quot;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'Yearly State-Local'!$A$6:$A$11</c:f>
              <c:strCache>
                <c:ptCount val="6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</c:strCache>
            </c:strRef>
          </c:cat>
          <c:val>
            <c:numRef>
              <c:f>'Yearly State-Local'!$C$6:$C$11</c:f>
              <c:numCache>
                <c:formatCode>General</c:formatCode>
                <c:ptCount val="6"/>
                <c:pt idx="0">
                  <c:v>80000000</c:v>
                </c:pt>
                <c:pt idx="1">
                  <c:v>73000000</c:v>
                </c:pt>
                <c:pt idx="2">
                  <c:v>72000000</c:v>
                </c:pt>
                <c:pt idx="3">
                  <c:v>46000000</c:v>
                </c:pt>
                <c:pt idx="4">
                  <c:v>54000000</c:v>
                </c:pt>
                <c:pt idx="5">
                  <c:v>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73715840"/>
        <c:axId val="173717376"/>
      </c:barChart>
      <c:barChart>
        <c:barDir val="col"/>
        <c:grouping val="clustered"/>
        <c:varyColors val="0"/>
        <c:ser>
          <c:idx val="1"/>
          <c:order val="1"/>
          <c:tx>
            <c:strRef>
              <c:f>'Yearly State-Local'!$G$4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Final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Claim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en-US" dirty="0"/>
                      <a:t>$17</a:t>
                    </a:r>
                  </a:p>
                </c:rich>
              </c:tx>
              <c:numFmt formatCode="&quot;Total Work&quot;\ &quot;$&quot;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'Yearly State-Local'!$A$5:$A$10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'Yearly State-Local'!$G$6:$G$11</c:f>
              <c:numCache>
                <c:formatCode>_("$"* #,##0_);_("$"* \(#,##0\);_("$"* "-"??_);_(@_)</c:formatCode>
                <c:ptCount val="6"/>
                <c:pt idx="0">
                  <c:v>13000000</c:v>
                </c:pt>
                <c:pt idx="1">
                  <c:v>16000000</c:v>
                </c:pt>
                <c:pt idx="2">
                  <c:v>11000000</c:v>
                </c:pt>
                <c:pt idx="3">
                  <c:v>12000000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173610880"/>
        <c:axId val="173608960"/>
      </c:barChart>
      <c:catAx>
        <c:axId val="1737158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73717376"/>
        <c:crosses val="autoZero"/>
        <c:auto val="1"/>
        <c:lblAlgn val="ctr"/>
        <c:lblOffset val="100"/>
        <c:noMultiLvlLbl val="0"/>
      </c:catAx>
      <c:valAx>
        <c:axId val="173717376"/>
        <c:scaling>
          <c:orientation val="minMax"/>
          <c:max val="900000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737158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6323165810119822E-2"/>
                <c:y val="0.41910958909706941"/>
              </c:manualLayout>
            </c:layout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</c:dispUnitsLbl>
        </c:dispUnits>
      </c:valAx>
      <c:valAx>
        <c:axId val="173608960"/>
        <c:scaling>
          <c:orientation val="minMax"/>
          <c:max val="30000000"/>
          <c:min val="0"/>
        </c:scaling>
        <c:delete val="1"/>
        <c:axPos val="r"/>
        <c:numFmt formatCode="_(&quot;$&quot;* #,##0_);_(&quot;$&quot;* \(#,##0\);_(&quot;$&quot;* &quot;-&quot;??_);_(@_)" sourceLinked="1"/>
        <c:majorTickMark val="out"/>
        <c:minorTickMark val="none"/>
        <c:tickLblPos val="none"/>
        <c:crossAx val="173610880"/>
        <c:crosses val="max"/>
        <c:crossBetween val="between"/>
        <c:dispUnits>
          <c:builtInUnit val="millions"/>
          <c:dispUnitsLbl/>
        </c:dispUnits>
      </c:valAx>
      <c:catAx>
        <c:axId val="173610880"/>
        <c:scaling>
          <c:orientation val="minMax"/>
        </c:scaling>
        <c:delete val="1"/>
        <c:axPos val="b"/>
        <c:majorTickMark val="out"/>
        <c:minorTickMark val="none"/>
        <c:tickLblPos val="none"/>
        <c:crossAx val="1736089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32512251401588E-2"/>
          <c:y val="4.9328881358184657E-3"/>
          <c:w val="0.97043761606530621"/>
          <c:h val="0.9043735614327644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'Yearly State-Local'!$B$4</c:f>
              <c:strCache>
                <c:ptCount val="1"/>
                <c:pt idx="0">
                  <c:v>Allocated funding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8636078640677053E-3"/>
                  <c:y val="-0.1212026328740157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Available</a:t>
                    </a:r>
                    <a:r>
                      <a:rPr lang="en-US" baseline="0" dirty="0"/>
                      <a:t> 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Funding $20</a:t>
                    </a:r>
                  </a:p>
                </c:rich>
              </c:tx>
              <c:numFmt formatCode="&quot;Available State Funding&quot;\ &quot;$&quot;#,##0" sourceLinked="0"/>
              <c:spPr>
                <a:noFill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06605561023622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3512139107611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512139107611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3512139107611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7.3512139107611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'Yearly State-Local'!$A$6:$A$11</c:f>
              <c:strCache>
                <c:ptCount val="6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</c:strCache>
            </c:strRef>
          </c:cat>
          <c:val>
            <c:numRef>
              <c:f>'Yearly State-Local'!$B$6:$B$11</c:f>
              <c:numCache>
                <c:formatCode>General</c:formatCode>
                <c:ptCount val="6"/>
                <c:pt idx="0">
                  <c:v>18000000</c:v>
                </c:pt>
                <c:pt idx="1">
                  <c:v>15000000</c:v>
                </c:pt>
                <c:pt idx="2">
                  <c:v>12000000</c:v>
                </c:pt>
                <c:pt idx="3">
                  <c:v>12000000</c:v>
                </c:pt>
                <c:pt idx="4">
                  <c:v>12000000</c:v>
                </c:pt>
                <c:pt idx="5">
                  <c:v>12000000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73528576"/>
        <c:axId val="173530112"/>
      </c:barChart>
      <c:barChart>
        <c:barDir val="col"/>
        <c:grouping val="clustered"/>
        <c:varyColors val="0"/>
        <c:ser>
          <c:idx val="0"/>
          <c:order val="1"/>
          <c:tx>
            <c:strRef>
              <c:f>'Yearly State-Local'!$D$4</c:f>
              <c:strCache>
                <c:ptCount val="1"/>
                <c:pt idx="0">
                  <c:v>State Expenditure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1902844703797325E-3"/>
                  <c:y val="7.8767839566929232E-2"/>
                </c:manualLayout>
              </c:layout>
              <c:tx>
                <c:rich>
                  <a:bodyPr anchor="b" anchorCtr="1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State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Share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en-US" dirty="0"/>
                      <a:t>$9</a:t>
                    </a:r>
                  </a:p>
                </c:rich>
              </c:tx>
              <c:numFmt formatCode="&quot;State Share&quot;\ &quot;$&quot;#,##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 anchor="b" anchorCtr="1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'Yearly State-Local'!$A$5:$A$10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'Yearly State-Local'!$D$6:$D$11</c:f>
              <c:numCache>
                <c:formatCode>_("$"* #,##0_);_("$"* \(#,##0\);_("$"* "-"??_);_(@_)</c:formatCode>
                <c:ptCount val="6"/>
                <c:pt idx="0">
                  <c:v>9000000</c:v>
                </c:pt>
                <c:pt idx="1">
                  <c:v>11000000</c:v>
                </c:pt>
                <c:pt idx="2">
                  <c:v>8000000</c:v>
                </c:pt>
                <c:pt idx="3">
                  <c:v>8000000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173878272"/>
        <c:axId val="173876352"/>
      </c:barChart>
      <c:catAx>
        <c:axId val="173528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73530112"/>
        <c:crosses val="autoZero"/>
        <c:auto val="1"/>
        <c:lblAlgn val="ctr"/>
        <c:lblOffset val="100"/>
        <c:noMultiLvlLbl val="0"/>
      </c:catAx>
      <c:valAx>
        <c:axId val="173530112"/>
        <c:scaling>
          <c:orientation val="minMax"/>
          <c:max val="90000000"/>
          <c:min val="0"/>
        </c:scaling>
        <c:delete val="1"/>
        <c:axPos val="l"/>
        <c:numFmt formatCode="&quot;$&quot;#,##0" sourceLinked="0"/>
        <c:majorTickMark val="none"/>
        <c:minorTickMark val="none"/>
        <c:tickLblPos val="nextTo"/>
        <c:crossAx val="1735285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4236525936999923E-2"/>
                <c:y val="0.4217138287401575"/>
              </c:manualLayout>
            </c:layout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</c:dispUnitsLbl>
        </c:dispUnits>
      </c:valAx>
      <c:valAx>
        <c:axId val="173876352"/>
        <c:scaling>
          <c:orientation val="minMax"/>
          <c:max val="30000000"/>
          <c:min val="0"/>
        </c:scaling>
        <c:delete val="1"/>
        <c:axPos val="r"/>
        <c:numFmt formatCode="_(&quot;$&quot;* #,##0_);_(&quot;$&quot;* \(#,##0\);_(&quot;$&quot;* &quot;-&quot;??_);_(@_)" sourceLinked="1"/>
        <c:majorTickMark val="out"/>
        <c:minorTickMark val="none"/>
        <c:tickLblPos val="none"/>
        <c:crossAx val="173878272"/>
        <c:crosses val="max"/>
        <c:crossBetween val="between"/>
        <c:dispUnits>
          <c:builtInUnit val="millions"/>
          <c:dispUnitsLbl/>
        </c:dispUnits>
      </c:valAx>
      <c:catAx>
        <c:axId val="173878272"/>
        <c:scaling>
          <c:orientation val="minMax"/>
        </c:scaling>
        <c:delete val="0"/>
        <c:axPos val="b"/>
        <c:majorTickMark val="out"/>
        <c:minorTickMark val="none"/>
        <c:tickLblPos val="none"/>
        <c:crossAx val="1738763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0.25782</cdr:x>
      <cdr:y>0.16018</cdr:y>
    </cdr:from>
    <cdr:to>
      <cdr:x>0.41155</cdr:x>
      <cdr:y>0.22189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36304" y="1010477"/>
          <a:ext cx="1333500" cy="3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0.74024</cdr:x>
      <cdr:y>0.79396</cdr:y>
    </cdr:from>
    <cdr:to>
      <cdr:x>0.81837</cdr:x>
      <cdr:y>0.83029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8805" y="3886200"/>
          <a:ext cx="336550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$9</a:t>
          </a:r>
          <a:endParaRPr lang="en-US" sz="10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0.25782</cdr:x>
      <cdr:y>0.16018</cdr:y>
    </cdr:from>
    <cdr:to>
      <cdr:x>0.41155</cdr:x>
      <cdr:y>0.22189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36304" y="1010477"/>
          <a:ext cx="1333500" cy="3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2F8701-EFD6-4FC0-B277-12AC64EA2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1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91A35A-D1EE-4CC2-8870-34665C16C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</a:pPr>
            <a:endParaRPr lang="en-US" sz="14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2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343400"/>
            <a:ext cx="6477000" cy="4256089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19600"/>
            <a:ext cx="5607050" cy="4183063"/>
          </a:xfrm>
        </p:spPr>
        <p:txBody>
          <a:bodyPr>
            <a:normAutofit/>
          </a:bodyPr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1A35A-D1EE-4CC2-8870-34665C16C0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867" y="28892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gradFill>
            <a:gsLst>
              <a:gs pos="100000">
                <a:srgbClr val="E7A614"/>
              </a:gs>
              <a:gs pos="9000">
                <a:schemeClr val="bg1"/>
              </a:gs>
            </a:gsLst>
            <a:lin ang="5400000" scaled="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endParaRPr lang="en-US" sz="1400" dirty="0">
              <a:ln w="25400">
                <a:noFill/>
              </a:ln>
              <a:solidFill>
                <a:prstClr val="black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gradFill>
            <a:gsLst>
              <a:gs pos="50000">
                <a:srgbClr val="215352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endParaRPr lang="en-US" sz="1400" dirty="0">
              <a:ln w="25400">
                <a:noFill/>
              </a:ln>
              <a:solidFill>
                <a:prstClr val="black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Arial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95400"/>
            <a:ext cx="9144000" cy="1143000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b="1" dirty="0"/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DWR STRATEGIC INVESTMENTS IN THE</a:t>
            </a:r>
            <a:b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SACRAMENTO – SAN JOAQUIN DELTA</a:t>
            </a:r>
            <a:endParaRPr lang="en-US" dirty="0"/>
          </a:p>
        </p:txBody>
      </p:sp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21272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8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9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 userDrawn="1"/>
        </p:nvSpPr>
        <p:spPr bwMode="auto">
          <a:xfrm>
            <a:off x="1138237" y="382587"/>
            <a:ext cx="8010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cap="all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  <a:cs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  <a:cs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  <a:cs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  <a:cs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66799" y="2362200"/>
            <a:ext cx="7010402" cy="3429000"/>
          </a:xfrm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lang="en-US" sz="2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Tahoma" pitchFamily="34" charset="0"/>
              </a:defRPr>
            </a:lvl1pPr>
            <a:lvl2pPr marL="342900" indent="-3429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lang="en-US" sz="2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Tahoma" pitchFamily="34" charset="0"/>
              </a:defRPr>
            </a:lvl2pPr>
            <a:lvl3pPr marL="342900" indent="-3429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lang="en-US" sz="2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Tahoma" pitchFamily="34" charset="0"/>
              </a:defRPr>
            </a:lvl3pPr>
            <a:lvl4pPr marL="342900" indent="-3429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lang="en-US" sz="2400" b="1" kern="1200" dirty="0" smtClean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Tahoma" pitchFamily="34" charset="0"/>
              </a:defRPr>
            </a:lvl4pPr>
            <a:lvl5pPr marL="342900" indent="-342900" algn="l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lang="en-US" sz="2400" b="1" kern="1200" dirty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ea typeface="+mn-ea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686800" y="3124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1219200"/>
            <a:ext cx="9144000" cy="914400"/>
          </a:xfrm>
        </p:spPr>
        <p:txBody>
          <a:bodyPr/>
          <a:lstStyle>
            <a:lvl1pPr algn="ctr">
              <a:buFontTx/>
              <a:buNone/>
              <a:defRPr b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-4763" y="381000"/>
            <a:ext cx="9153526" cy="514350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8" name="Picture 17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337" y="379512"/>
              <a:ext cx="1142999" cy="51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300"/>
              </a:lnSpc>
              <a:defRPr sz="3000">
                <a:solidFill>
                  <a:schemeClr val="tx1"/>
                </a:solidFill>
                <a:effectLst/>
              </a:defRPr>
            </a:lvl1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8686800" y="3124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8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2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7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275C5B"/>
            </a:gs>
            <a:gs pos="100000">
              <a:srgbClr val="FFECC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125" y="5699125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295400"/>
            <a:ext cx="81676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5" r:id="rId2"/>
    <p:sldLayoutId id="2147483876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 cap="all" baseline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7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 pitchFamily="34" charset="0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Lucida Grande"/>
        <a:buChar char="-"/>
        <a:defRPr lang="en-US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C793-3A99-43FE-A46F-4CF6360E24F3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2F27-15C0-4CA4-9EBA-88F938565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3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5319" t="35904" r="4787" b="24202"/>
          <a:stretch>
            <a:fillRect/>
          </a:stretch>
        </p:blipFill>
        <p:spPr bwMode="auto">
          <a:xfrm>
            <a:off x="152400" y="1447800"/>
            <a:ext cx="8953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13119" b="12363"/>
          <a:stretch/>
        </p:blipFill>
        <p:spPr>
          <a:xfrm>
            <a:off x="1066800" y="1981200"/>
            <a:ext cx="6901544" cy="41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Adopt the Delta Levees Maintenance Subventions 2016 Guidelines.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8305800" cy="685800"/>
          </a:xfrm>
        </p:spPr>
        <p:txBody>
          <a:bodyPr/>
          <a:lstStyle/>
          <a:p>
            <a:pPr algn="l"/>
            <a:r>
              <a:rPr lang="en-US" dirty="0" smtClean="0"/>
              <a:t>DWR staff recommend the Board: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19600" y="1505381"/>
            <a:ext cx="35978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 FY 2016-2017</a:t>
            </a:r>
            <a:endParaRPr lang="en-US" dirty="0"/>
          </a:p>
        </p:txBody>
      </p:sp>
      <p:pic>
        <p:nvPicPr>
          <p:cNvPr id="5124" name="Picture 4" descr="Delta-Location-Map-v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752600"/>
            <a:ext cx="4038600" cy="4432300"/>
          </a:xfrm>
          <a:noFill/>
        </p:spPr>
      </p:pic>
      <p:sp>
        <p:nvSpPr>
          <p:cNvPr id="5125" name="Freeform 23"/>
          <p:cNvSpPr>
            <a:spLocks/>
          </p:cNvSpPr>
          <p:nvPr/>
        </p:nvSpPr>
        <p:spPr bwMode="auto">
          <a:xfrm>
            <a:off x="1447800" y="1651575"/>
            <a:ext cx="2971800" cy="4203413"/>
          </a:xfrm>
          <a:custGeom>
            <a:avLst/>
            <a:gdLst>
              <a:gd name="T0" fmla="*/ 0 w 10213"/>
              <a:gd name="T1" fmla="*/ 2147483647 h 14523"/>
              <a:gd name="T2" fmla="*/ 2147483647 w 10213"/>
              <a:gd name="T3" fmla="*/ 0 h 14523"/>
              <a:gd name="T4" fmla="*/ 2147483647 w 10213"/>
              <a:gd name="T5" fmla="*/ 2147483647 h 14523"/>
              <a:gd name="T6" fmla="*/ 0 w 10213"/>
              <a:gd name="T7" fmla="*/ 2147483647 h 14523"/>
              <a:gd name="T8" fmla="*/ 2147483647 w 10213"/>
              <a:gd name="T9" fmla="*/ 2147483647 h 14523"/>
              <a:gd name="T10" fmla="*/ 2147483647 w 10213"/>
              <a:gd name="T11" fmla="*/ 2147483647 h 14523"/>
              <a:gd name="T12" fmla="*/ 0 w 10213"/>
              <a:gd name="T13" fmla="*/ 2147483647 h 145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13"/>
              <a:gd name="T22" fmla="*/ 0 h 14523"/>
              <a:gd name="T23" fmla="*/ 10213 w 10213"/>
              <a:gd name="T24" fmla="*/ 14523 h 14523"/>
              <a:gd name="connsiteX0" fmla="*/ 0 w 10213"/>
              <a:gd name="connsiteY0" fmla="*/ 6154 h 15261"/>
              <a:gd name="connsiteX1" fmla="*/ 10188 w 10213"/>
              <a:gd name="connsiteY1" fmla="*/ 0 h 15261"/>
              <a:gd name="connsiteX2" fmla="*/ 10213 w 10213"/>
              <a:gd name="connsiteY2" fmla="*/ 15261 h 15261"/>
              <a:gd name="connsiteX3" fmla="*/ 0 w 10213"/>
              <a:gd name="connsiteY3" fmla="*/ 7877 h 15261"/>
              <a:gd name="connsiteX4" fmla="*/ 1277 w 10213"/>
              <a:gd name="connsiteY4" fmla="*/ 7877 h 15261"/>
              <a:gd name="connsiteX5" fmla="*/ 1277 w 10213"/>
              <a:gd name="connsiteY5" fmla="*/ 6154 h 15261"/>
              <a:gd name="connsiteX6" fmla="*/ 0 w 10213"/>
              <a:gd name="connsiteY6" fmla="*/ 6154 h 15261"/>
              <a:gd name="connsiteX0" fmla="*/ 0 w 10196"/>
              <a:gd name="connsiteY0" fmla="*/ 6154 h 14276"/>
              <a:gd name="connsiteX1" fmla="*/ 10188 w 10196"/>
              <a:gd name="connsiteY1" fmla="*/ 0 h 14276"/>
              <a:gd name="connsiteX2" fmla="*/ 10188 w 10196"/>
              <a:gd name="connsiteY2" fmla="*/ 14276 h 14276"/>
              <a:gd name="connsiteX3" fmla="*/ 0 w 10196"/>
              <a:gd name="connsiteY3" fmla="*/ 7877 h 14276"/>
              <a:gd name="connsiteX4" fmla="*/ 1277 w 10196"/>
              <a:gd name="connsiteY4" fmla="*/ 7877 h 14276"/>
              <a:gd name="connsiteX5" fmla="*/ 1277 w 10196"/>
              <a:gd name="connsiteY5" fmla="*/ 6154 h 14276"/>
              <a:gd name="connsiteX6" fmla="*/ 0 w 10196"/>
              <a:gd name="connsiteY6" fmla="*/ 6154 h 14276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277 w 10196"/>
              <a:gd name="connsiteY4" fmla="*/ 7877 h 14523"/>
              <a:gd name="connsiteX5" fmla="*/ 1277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277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540 w 10196"/>
              <a:gd name="connsiteY5" fmla="*/ 6892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185 w 10196"/>
              <a:gd name="connsiteY6" fmla="*/ 7385 h 14523"/>
              <a:gd name="connsiteX7" fmla="*/ 1277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185 w 10196"/>
              <a:gd name="connsiteY6" fmla="*/ 7385 h 14523"/>
              <a:gd name="connsiteX7" fmla="*/ 1277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185 w 10196"/>
              <a:gd name="connsiteY6" fmla="*/ 7385 h 14523"/>
              <a:gd name="connsiteX7" fmla="*/ 1277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185 w 10196"/>
              <a:gd name="connsiteY5" fmla="*/ 7385 h 14523"/>
              <a:gd name="connsiteX6" fmla="*/ 1277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896 w 10196"/>
              <a:gd name="connsiteY4" fmla="*/ 7877 h 14523"/>
              <a:gd name="connsiteX5" fmla="*/ 1277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277 w 10196"/>
              <a:gd name="connsiteY4" fmla="*/ 6154 h 14523"/>
              <a:gd name="connsiteX5" fmla="*/ 0 w 10196"/>
              <a:gd name="connsiteY5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395 w 10196"/>
              <a:gd name="connsiteY4" fmla="*/ 7344 h 14523"/>
              <a:gd name="connsiteX5" fmla="*/ 1277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1277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1277 w 10196"/>
              <a:gd name="connsiteY5" fmla="*/ 6154 h 14523"/>
              <a:gd name="connsiteX6" fmla="*/ 2211 w 10196"/>
              <a:gd name="connsiteY6" fmla="*/ 73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1277 w 10196"/>
              <a:gd name="connsiteY5" fmla="*/ 6154 h 14523"/>
              <a:gd name="connsiteX6" fmla="*/ 2606 w 10196"/>
              <a:gd name="connsiteY6" fmla="*/ 7385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1422 w 10196"/>
              <a:gd name="connsiteY5" fmla="*/ 6154 h 14523"/>
              <a:gd name="connsiteX6" fmla="*/ 2606 w 10196"/>
              <a:gd name="connsiteY6" fmla="*/ 7385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1422 w 10196"/>
              <a:gd name="connsiteY5" fmla="*/ 6154 h 14523"/>
              <a:gd name="connsiteX6" fmla="*/ 1185 w 10196"/>
              <a:gd name="connsiteY6" fmla="*/ 7385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2606 w 10196"/>
              <a:gd name="connsiteY5" fmla="*/ 7385 h 14523"/>
              <a:gd name="connsiteX6" fmla="*/ 1185 w 10196"/>
              <a:gd name="connsiteY6" fmla="*/ 7385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2606 w 10196"/>
              <a:gd name="connsiteY5" fmla="*/ 7385 h 14523"/>
              <a:gd name="connsiteX6" fmla="*/ 1185 w 10196"/>
              <a:gd name="connsiteY6" fmla="*/ 7385 h 14523"/>
              <a:gd name="connsiteX7" fmla="*/ 671 w 10196"/>
              <a:gd name="connsiteY7" fmla="*/ 6820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2606 w 10196"/>
              <a:gd name="connsiteY5" fmla="*/ 7385 h 14523"/>
              <a:gd name="connsiteX6" fmla="*/ 1185 w 10196"/>
              <a:gd name="connsiteY6" fmla="*/ 7385 h 14523"/>
              <a:gd name="connsiteX7" fmla="*/ 1185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2606 w 10196"/>
              <a:gd name="connsiteY5" fmla="*/ 7385 h 14523"/>
              <a:gd name="connsiteX6" fmla="*/ 1185 w 10196"/>
              <a:gd name="connsiteY6" fmla="*/ 7385 h 14523"/>
              <a:gd name="connsiteX7" fmla="*/ 1185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877 h 14523"/>
              <a:gd name="connsiteX5" fmla="*/ 2606 w 10196"/>
              <a:gd name="connsiteY5" fmla="*/ 7385 h 14523"/>
              <a:gd name="connsiteX6" fmla="*/ 1185 w 10196"/>
              <a:gd name="connsiteY6" fmla="*/ 7385 h 14523"/>
              <a:gd name="connsiteX7" fmla="*/ 1185 w 10196"/>
              <a:gd name="connsiteY7" fmla="*/ 6154 h 14523"/>
              <a:gd name="connsiteX8" fmla="*/ 0 w 10196"/>
              <a:gd name="connsiteY8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2606 w 10196"/>
              <a:gd name="connsiteY4" fmla="*/ 7385 h 14523"/>
              <a:gd name="connsiteX5" fmla="*/ 1185 w 10196"/>
              <a:gd name="connsiteY5" fmla="*/ 7385 h 14523"/>
              <a:gd name="connsiteX6" fmla="*/ 1185 w 10196"/>
              <a:gd name="connsiteY6" fmla="*/ 6154 h 14523"/>
              <a:gd name="connsiteX7" fmla="*/ 0 w 10196"/>
              <a:gd name="connsiteY7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185 w 10196"/>
              <a:gd name="connsiteY4" fmla="*/ 7385 h 14523"/>
              <a:gd name="connsiteX5" fmla="*/ 1185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185 w 10196"/>
              <a:gd name="connsiteY4" fmla="*/ 7877 h 14523"/>
              <a:gd name="connsiteX5" fmla="*/ 1185 w 10196"/>
              <a:gd name="connsiteY5" fmla="*/ 6154 h 14523"/>
              <a:gd name="connsiteX6" fmla="*/ 0 w 10196"/>
              <a:gd name="connsiteY6" fmla="*/ 6154 h 14523"/>
              <a:gd name="connsiteX0" fmla="*/ 0 w 10196"/>
              <a:gd name="connsiteY0" fmla="*/ 6154 h 14523"/>
              <a:gd name="connsiteX1" fmla="*/ 10188 w 10196"/>
              <a:gd name="connsiteY1" fmla="*/ 0 h 14523"/>
              <a:gd name="connsiteX2" fmla="*/ 10188 w 10196"/>
              <a:gd name="connsiteY2" fmla="*/ 14523 h 14523"/>
              <a:gd name="connsiteX3" fmla="*/ 0 w 10196"/>
              <a:gd name="connsiteY3" fmla="*/ 7877 h 14523"/>
              <a:gd name="connsiteX4" fmla="*/ 1185 w 10196"/>
              <a:gd name="connsiteY4" fmla="*/ 7877 h 14523"/>
              <a:gd name="connsiteX5" fmla="*/ 1185 w 10196"/>
              <a:gd name="connsiteY5" fmla="*/ 6154 h 14523"/>
              <a:gd name="connsiteX6" fmla="*/ 0 w 10196"/>
              <a:gd name="connsiteY6" fmla="*/ 6154 h 1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6" h="14523">
                <a:moveTo>
                  <a:pt x="0" y="6154"/>
                </a:moveTo>
                <a:lnTo>
                  <a:pt x="10188" y="0"/>
                </a:lnTo>
                <a:cubicBezTo>
                  <a:pt x="10196" y="5087"/>
                  <a:pt x="10180" y="9436"/>
                  <a:pt x="10188" y="14523"/>
                </a:cubicBezTo>
                <a:lnTo>
                  <a:pt x="0" y="7877"/>
                </a:lnTo>
                <a:lnTo>
                  <a:pt x="1185" y="7877"/>
                </a:lnTo>
                <a:lnTo>
                  <a:pt x="1185" y="6154"/>
                </a:lnTo>
                <a:lnTo>
                  <a:pt x="0" y="6154"/>
                </a:lnTo>
                <a:close/>
              </a:path>
            </a:pathLst>
          </a:custGeom>
          <a:gradFill flip="none" rotWithShape="1">
            <a:gsLst>
              <a:gs pos="28000">
                <a:schemeClr val="accent4">
                  <a:lumMod val="40000"/>
                  <a:lumOff val="60000"/>
                  <a:alpha val="27000"/>
                </a:schemeClr>
              </a:gs>
              <a:gs pos="64000">
                <a:schemeClr val="tx2">
                  <a:lumMod val="40000"/>
                  <a:lumOff val="60000"/>
                  <a:alpha val="55000"/>
                </a:schemeClr>
              </a:gs>
              <a:gs pos="100000">
                <a:schemeClr val="accent1">
                  <a:lumMod val="75000"/>
                  <a:alpha val="40000"/>
                </a:scheme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25400" dist="63500" dir="2700000" algn="ctr" rotWithShape="0">
                    <a:schemeClr val="tx1">
                      <a:alpha val="43000"/>
                    </a:schemeClr>
                  </a:outerShdw>
                </a:effectLst>
                <a:latin typeface="+mn-lt"/>
                <a:cs typeface="Tahoma" pitchFamily="34" charset="0"/>
              </a:rPr>
              <a:t>HELPING THE DELTA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Subventions Program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21298"/>
            <a:ext cx="83820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ts val="32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Priority of Funding</a:t>
            </a:r>
            <a:endParaRPr lang="en-US" sz="24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77" y="1676400"/>
            <a:ext cx="5668645" cy="4724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Program Funding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87230"/>
              </p:ext>
            </p:extLst>
          </p:nvPr>
        </p:nvGraphicFramePr>
        <p:xfrm>
          <a:off x="609601" y="2052320"/>
          <a:ext cx="792479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868"/>
                <a:gridCol w="2166731"/>
                <a:gridCol w="274319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Eligible work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State reimbursement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(75%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Maintenance Deductible ($1,000/levee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($710,900)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Priority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1 -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Maintenance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$5,831,129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$4,373,347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Priority 2 - Rehabilitation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Priority 2.1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$4,371,677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$3,278,758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Priority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2.2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$454,624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$340,968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Priority 2.3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$11,368,330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$7,993,073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0" y="113284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Fiscal Year 2014/2015 Details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91200" y="2362200"/>
            <a:ext cx="0" cy="2514600"/>
          </a:xfrm>
          <a:prstGeom prst="line">
            <a:avLst/>
          </a:prstGeom>
          <a:ln>
            <a:solidFill>
              <a:srgbClr val="B6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26455"/>
              </p:ext>
            </p:extLst>
          </p:nvPr>
        </p:nvGraphicFramePr>
        <p:xfrm>
          <a:off x="247649" y="1676403"/>
          <a:ext cx="864870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/>
                <a:gridCol w="1441450"/>
                <a:gridCol w="1285618"/>
                <a:gridCol w="1189084"/>
                <a:gridCol w="1530743"/>
                <a:gridCol w="1760356"/>
              </a:tblGrid>
              <a:tr h="6896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Approved funding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 of funding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Claims received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eligible work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reimbursement</a:t>
                      </a:r>
                      <a:endParaRPr lang="en-US" dirty="0"/>
                    </a:p>
                  </a:txBody>
                  <a:tcPr anchor="b">
                    <a:solidFill>
                      <a:srgbClr val="477F80"/>
                    </a:solidFill>
                  </a:tcPr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2007/2008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$26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$16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2008/2009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$17 million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2009/2010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2010/2011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$16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</a:t>
                      </a:r>
                      <a:r>
                        <a:rPr lang="en-US" baseline="0" dirty="0" smtClean="0"/>
                        <a:t>. 1E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2012/2013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1E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2013/2014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1E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 million</a:t>
                      </a:r>
                      <a:endParaRPr lang="en-US" dirty="0"/>
                    </a:p>
                  </a:txBody>
                  <a:tcPr/>
                </a:tc>
              </a:tr>
              <a:tr h="39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2014/2015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1E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$11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 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Program Funding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r>
              <a:rPr lang="en-US" dirty="0" smtClean="0"/>
              <a:t>Proposition 84 and 1E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Program Funding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Approved funding - $12 million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Source of funding – Proposition 1E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Executed Work Agreements – 71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Final Claims due November 1, 2016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Fiscal Year 2015/2016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Program Funding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63493"/>
              </p:ext>
            </p:extLst>
          </p:nvPr>
        </p:nvGraphicFramePr>
        <p:xfrm>
          <a:off x="1752601" y="2362200"/>
          <a:ext cx="56387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254"/>
                <a:gridCol w="1248591"/>
                <a:gridCol w="1449977"/>
                <a:gridCol w="14499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funding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 of funding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Applications received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2016/2017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Prop. 1E &amp; 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claims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due November 1, 2017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0" y="1219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Proposed Funding for Board Approval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Fiscal Year 2016/2017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idx="1"/>
          </p:nvPr>
        </p:nvSpPr>
        <p:spPr>
          <a:xfrm>
            <a:off x="1676400" y="3962400"/>
            <a:ext cx="5791200" cy="1828800"/>
          </a:xfrm>
        </p:spPr>
        <p:txBody>
          <a:bodyPr/>
          <a:lstStyle/>
          <a:p>
            <a:r>
              <a:rPr lang="en-US" dirty="0" smtClean="0"/>
              <a:t>Proposed funding decided based on past funding and through discussion with stakeholders.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85800"/>
          </a:xfrm>
        </p:spPr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0" b="17022"/>
          <a:stretch/>
        </p:blipFill>
        <p:spPr>
          <a:xfrm>
            <a:off x="1600200" y="1905000"/>
            <a:ext cx="6267098" cy="441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Approve the funding plan in the amount of $12 million for the Delta Levees Subventions Program for Fiscal </a:t>
            </a:r>
            <a:r>
              <a:rPr lang="en-US" dirty="0"/>
              <a:t>Y</a:t>
            </a:r>
            <a:r>
              <a:rPr lang="en-US" dirty="0" smtClean="0"/>
              <a:t>ear 2016/2017.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Authorize DWR to proceed with preparation and circulation of the Subventions Program work agreements for signature by the Board’s Executive Officer.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8305800" cy="685800"/>
          </a:xfrm>
        </p:spPr>
        <p:txBody>
          <a:bodyPr/>
          <a:lstStyle/>
          <a:p>
            <a:pPr algn="l"/>
            <a:r>
              <a:rPr lang="en-US" dirty="0" smtClean="0"/>
              <a:t>DWR staff recommend the Board: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Recommendations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water.ca.gov/newsroom/photo/delta/3_24_08_imagea_10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63" y="2581438"/>
            <a:ext cx="9170127" cy="3285962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101600" dist="76200" dir="3600000" algn="ctr" rotWithShape="0">
              <a:schemeClr val="tx2">
                <a:lumMod val="50000"/>
              </a:schemeClr>
            </a:outerShdw>
            <a:softEdge rad="1270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3733801" cy="1371600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en-US" altLang="ja-JP" sz="1800" b="1" dirty="0" smtClean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70000"/>
                    </a:srgbClr>
                  </a:outerShdw>
                </a:effectLst>
              </a:rPr>
              <a:t>Presented at the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ja-JP" sz="1800" b="1" dirty="0" smtClean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70000"/>
                    </a:srgbClr>
                  </a:outerShdw>
                </a:effectLst>
              </a:rPr>
              <a:t>Central Valley Flood Protection Board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ja-JP" sz="1800" b="1" dirty="0" smtClean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70000"/>
                    </a:srgbClr>
                  </a:outerShdw>
                </a:effectLst>
              </a:rPr>
              <a:t>Sacramento, California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ja-JP" sz="1800" b="1" dirty="0" smtClean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ja-JP" sz="1800" b="1" dirty="0" smtClean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70000"/>
                    </a:srgbClr>
                  </a:outerShdw>
                </a:effectLst>
              </a:rPr>
              <a:t>August 26, 2016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ja-JP" sz="1800" b="1" dirty="0" smtClean="0">
              <a:solidFill>
                <a:schemeClr val="bg1"/>
              </a:solidFill>
              <a:effectLst>
                <a:outerShdw blurRad="63500" dist="635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ja-JP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600200"/>
            <a:ext cx="9144000" cy="914399"/>
          </a:xfrm>
        </p:spPr>
        <p:txBody>
          <a:bodyPr/>
          <a:lstStyle/>
          <a:p>
            <a:r>
              <a:rPr lang="fr-FR" sz="3200" dirty="0" smtClean="0">
                <a:effectLst>
                  <a:outerShdw blurRad="25400" dist="63500" dir="2700000" algn="tl">
                    <a:srgbClr val="000000">
                      <a:alpha val="43137"/>
                    </a:srgbClr>
                  </a:outerShdw>
                </a:effectLst>
              </a:rPr>
              <a:t>DELTA LEVEES MAINTENANCE SUBVENTIONS PROGRAM</a:t>
            </a:r>
            <a:endParaRPr lang="en-US" sz="3200" b="1" dirty="0">
              <a:ln>
                <a:noFill/>
              </a:ln>
              <a:solidFill>
                <a:schemeClr val="bg1"/>
              </a:solidFill>
              <a:effectLst>
                <a:outerShdw blurRad="25400" dist="635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819400"/>
            <a:ext cx="4191000" cy="609600"/>
          </a:xfrm>
          <a:prstGeom prst="rect">
            <a:avLst/>
          </a:prstGeom>
          <a:solidFill>
            <a:srgbClr val="215352">
              <a:alpha val="35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895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  <a:defRPr/>
            </a:pP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8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Sandi Maxwell, P.E.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3886200" cy="914400"/>
          </a:xfrm>
        </p:spPr>
        <p:txBody>
          <a:bodyPr/>
          <a:lstStyle/>
          <a:p>
            <a:pPr lvl="0">
              <a:defRPr/>
            </a:pPr>
            <a:r>
              <a:rPr lang="en-US" sz="1700" dirty="0" smtClean="0"/>
              <a:t>Application vs. Eligible Work</a:t>
            </a: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Funding</a:t>
            </a:r>
            <a:endParaRPr lang="en-US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4914900" y="10668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7F80"/>
              </a:buClr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Approved Funding</a:t>
            </a:r>
            <a:r>
              <a:rPr kumimoji="0" lang="en-US" sz="17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vs. State Reimbursement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9076"/>
              </p:ext>
            </p:extLst>
          </p:nvPr>
        </p:nvGraphicFramePr>
        <p:xfrm>
          <a:off x="240195" y="1066800"/>
          <a:ext cx="4307801" cy="489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47242"/>
              </p:ext>
            </p:extLst>
          </p:nvPr>
        </p:nvGraphicFramePr>
        <p:xfrm>
          <a:off x="4693662" y="1219200"/>
          <a:ext cx="4103204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3384550" y="5207000"/>
            <a:ext cx="381000" cy="40005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0365" y="5257800"/>
            <a:ext cx="414867" cy="349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399" y="5257800"/>
            <a:ext cx="35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$7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5000" y="5199220"/>
            <a:ext cx="414867" cy="395129"/>
          </a:xfrm>
          <a:prstGeom prst="rect">
            <a:avLst/>
          </a:prstGeom>
          <a:solidFill>
            <a:srgbClr val="5096FE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4740" y="5238750"/>
            <a:ext cx="359833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</a:rPr>
              <a:t>$8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5070764"/>
            <a:ext cx="381000" cy="53628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028440" y="4842383"/>
            <a:ext cx="381000" cy="1778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$11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Subventions Program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962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May </a:t>
            </a:r>
            <a:r>
              <a:rPr lang="en-US" dirty="0" smtClean="0">
                <a:solidFill>
                  <a:schemeClr val="bg1"/>
                </a:solidFill>
              </a:rPr>
              <a:t> - Announce </a:t>
            </a:r>
            <a:r>
              <a:rPr lang="en-US" dirty="0">
                <a:solidFill>
                  <a:schemeClr val="bg1"/>
                </a:solidFill>
              </a:rPr>
              <a:t>deadlines to local </a:t>
            </a:r>
            <a:r>
              <a:rPr lang="en-US" dirty="0" smtClean="0">
                <a:solidFill>
                  <a:schemeClr val="bg1"/>
                </a:solidFill>
              </a:rPr>
              <a:t>agencies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July 1 - Receive </a:t>
            </a:r>
            <a:r>
              <a:rPr lang="en-US" dirty="0">
                <a:solidFill>
                  <a:schemeClr val="bg1"/>
                </a:solidFill>
              </a:rPr>
              <a:t>applications </a:t>
            </a:r>
            <a:r>
              <a:rPr lang="en-US" dirty="0" smtClean="0">
                <a:solidFill>
                  <a:schemeClr val="bg1"/>
                </a:solidFill>
              </a:rPr>
              <a:t>from local agencies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October - Make </a:t>
            </a:r>
            <a:r>
              <a:rPr lang="en-US" dirty="0">
                <a:solidFill>
                  <a:schemeClr val="bg1"/>
                </a:solidFill>
              </a:rPr>
              <a:t>recommendations for Board approval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Between Board approval and end of fiscal year: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Execute work </a:t>
            </a:r>
            <a:r>
              <a:rPr lang="en-US" dirty="0">
                <a:solidFill>
                  <a:schemeClr val="bg1"/>
                </a:solidFill>
              </a:rPr>
              <a:t>agreements </a:t>
            </a:r>
            <a:r>
              <a:rPr lang="en-US" dirty="0" smtClean="0">
                <a:solidFill>
                  <a:schemeClr val="bg1"/>
                </a:solidFill>
              </a:rPr>
              <a:t>with local agencies and Board</a:t>
            </a:r>
            <a:endParaRPr lang="en-US" dirty="0">
              <a:solidFill>
                <a:schemeClr val="bg1"/>
              </a:solidFill>
            </a:endParaRPr>
          </a:p>
          <a:p>
            <a:pPr lvl="5"/>
            <a:r>
              <a:rPr lang="en-US" dirty="0">
                <a:solidFill>
                  <a:schemeClr val="bg1"/>
                </a:solidFill>
              </a:rPr>
              <a:t>Local agencies do the work: July 1 – June 30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November 1 - Local </a:t>
            </a:r>
            <a:r>
              <a:rPr lang="en-US" dirty="0">
                <a:solidFill>
                  <a:schemeClr val="bg1"/>
                </a:solidFill>
              </a:rPr>
              <a:t>agencies submit final </a:t>
            </a:r>
            <a:r>
              <a:rPr lang="en-US" dirty="0" smtClean="0">
                <a:solidFill>
                  <a:schemeClr val="bg1"/>
                </a:solidFill>
              </a:rPr>
              <a:t>claims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After DWR receives claims: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Audit </a:t>
            </a:r>
            <a:r>
              <a:rPr lang="en-US" dirty="0">
                <a:solidFill>
                  <a:schemeClr val="bg1"/>
                </a:solidFill>
              </a:rPr>
              <a:t>the claims</a:t>
            </a: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Conduct </a:t>
            </a:r>
            <a:r>
              <a:rPr lang="en-US" dirty="0">
                <a:solidFill>
                  <a:schemeClr val="bg1"/>
                </a:solidFill>
              </a:rPr>
              <a:t>joint inspections with </a:t>
            </a:r>
            <a:r>
              <a:rPr lang="en-US" dirty="0" smtClean="0">
                <a:solidFill>
                  <a:schemeClr val="bg1"/>
                </a:solidFill>
              </a:rPr>
              <a:t>CDFW and Local Agency</a:t>
            </a:r>
            <a:endParaRPr lang="en-US" dirty="0">
              <a:solidFill>
                <a:schemeClr val="bg1"/>
              </a:solidFill>
            </a:endParaRPr>
          </a:p>
          <a:p>
            <a:pPr lvl="5"/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dirty="0">
                <a:solidFill>
                  <a:schemeClr val="bg1"/>
                </a:solidFill>
              </a:rPr>
              <a:t>payments for eligible </a:t>
            </a:r>
            <a:r>
              <a:rPr lang="en-US" dirty="0" smtClean="0">
                <a:solidFill>
                  <a:schemeClr val="bg1"/>
                </a:solidFill>
              </a:rPr>
              <a:t>reimbursement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799" y="1524000"/>
            <a:ext cx="7010402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escribe our 2016 Guideline Update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 adoption of the Delta Levees Maintenance Subventions 2016 Guidelines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 approval of the </a:t>
            </a:r>
            <a:r>
              <a:rPr lang="en-US" dirty="0"/>
              <a:t>Subventions Program </a:t>
            </a:r>
            <a:r>
              <a:rPr lang="en-US" dirty="0" smtClean="0"/>
              <a:t> Fiscal Year 2016/2017 funding plan in the amount of $12 million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 authorization for DWR to proceed with preparation and circulation of the Subventions Program work agreements for signature by the Board’s Executive Officer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Update Process</a:t>
            </a:r>
            <a:endParaRPr lang="en-US" dirty="0"/>
          </a:p>
        </p:txBody>
      </p:sp>
      <p:pic>
        <p:nvPicPr>
          <p:cNvPr id="5" name="Picture 4" descr="0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0" y="1066800"/>
            <a:ext cx="2694034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923925"/>
            <a:ext cx="9122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2011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September 23, 2011 </a:t>
            </a:r>
          </a:p>
          <a:p>
            <a:pPr lvl="2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     CVFPB adopted update to the 2007 Subventions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86" y="1828800"/>
            <a:ext cx="91440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2015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Coordinated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with Stakeholders before guideline release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September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30, 2015 - posted Guidelines on DWR website and informed stakeholders 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Public Meetings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Extended comment period to 61 days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Comments due December 1,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2015</a:t>
            </a:r>
            <a:endParaRPr lang="en-US" sz="2000" dirty="0">
              <a:solidFill>
                <a:schemeClr val="bg1">
                  <a:lumMod val="95000"/>
                  <a:alpha val="2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" y="4251960"/>
            <a:ext cx="912222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2016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Posted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Comments and Response to Comments on DWR website on  February 10, 2016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FFFF"/>
                </a:solidFill>
              </a:rPr>
              <a:t>Sought </a:t>
            </a:r>
            <a:r>
              <a:rPr lang="en-US" sz="2000" b="1" dirty="0">
                <a:solidFill>
                  <a:srgbClr val="FFFFFF"/>
                </a:solidFill>
              </a:rPr>
              <a:t>CVFPB approval June 24, </a:t>
            </a:r>
            <a:r>
              <a:rPr lang="en-US" sz="2000" b="1" dirty="0" smtClean="0">
                <a:solidFill>
                  <a:srgbClr val="FFFFFF"/>
                </a:solidFill>
              </a:rPr>
              <a:t>2016</a:t>
            </a: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FFFF"/>
                </a:solidFill>
              </a:rPr>
              <a:t>Met with stakeholders July 20, 2016</a:t>
            </a:r>
            <a:endParaRPr lang="en-US" sz="2000" b="1" dirty="0">
              <a:solidFill>
                <a:srgbClr val="FFFFFF"/>
              </a:solidFill>
            </a:endParaRPr>
          </a:p>
          <a:p>
            <a:pPr marL="1257300" lvl="2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FFFF"/>
                </a:solidFill>
              </a:rPr>
              <a:t>Seek CVFPB approval </a:t>
            </a:r>
            <a:r>
              <a:rPr lang="en-US" sz="2000" b="1" dirty="0" smtClean="0">
                <a:solidFill>
                  <a:srgbClr val="FFFFFF"/>
                </a:solidFill>
              </a:rPr>
              <a:t>August  26, </a:t>
            </a:r>
            <a:r>
              <a:rPr lang="en-US" sz="2000" b="1" dirty="0">
                <a:solidFill>
                  <a:srgbClr val="FFFFFF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1480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609600"/>
            <a:ext cx="2890684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+mn-lt"/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  <a:latin typeface="+mn-lt"/>
              </a:rPr>
              <a:t>st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 dedicated Delta engineer stakeholder meeting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8" name="Picture 4" descr="C:\Users\rcharney\Desktop\free-2016-printable-calendar-template-powerpoint_2 (1) 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46814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charney\Desktop\free-2015-printable-calendar-template-powerpoint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990600" y="1066800"/>
            <a:ext cx="1329070" cy="838200"/>
          </a:xfrm>
          <a:prstGeom prst="flowChartAlternateProcess">
            <a:avLst/>
          </a:prstGeom>
          <a:solidFill>
            <a:srgbClr val="00B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41872"/>
            <a:ext cx="277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Guidelines update start</a:t>
            </a:r>
            <a:endParaRPr lang="en-US" dirty="0">
              <a:latin typeface="+mn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90600" y="190500"/>
            <a:ext cx="1329070" cy="838200"/>
          </a:xfrm>
          <a:prstGeom prst="flowChartAlternateProcess">
            <a:avLst/>
          </a:prstGeom>
          <a:solidFill>
            <a:srgbClr val="0070C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324890" y="1067100"/>
            <a:ext cx="1329070" cy="838200"/>
          </a:xfrm>
          <a:prstGeom prst="flowChartAlternateProcess">
            <a:avLst/>
          </a:prstGeom>
          <a:solidFill>
            <a:srgbClr val="0070C0">
              <a:alpha val="2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5832" y="123447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Agency stakeholder meetings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1655987"/>
            <a:ext cx="290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Public comment period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15783"/>
            <a:ext cx="88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DLHAC (18)</a:t>
            </a:r>
            <a:endParaRPr lang="en-US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44018" y="1204621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708971" y="346460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52078" y="426538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544017" y="425492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05832" y="2182509"/>
            <a:ext cx="2905432" cy="646331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+mn-lt"/>
              </a:rPr>
              <a:t>30 day public comment extension granted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090478" y="1840653"/>
            <a:ext cx="1005522" cy="1249177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3799684" y="4721194"/>
            <a:ext cx="1329070" cy="838200"/>
          </a:xfrm>
          <a:prstGeom prst="flowChartAlternateProcess">
            <a:avLst/>
          </a:prstGeom>
          <a:solidFill>
            <a:srgbClr val="0070C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>
            <a:off x="2305694" y="426538"/>
            <a:ext cx="3790306" cy="342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</p:cNvCxnSpPr>
          <p:nvPr/>
        </p:nvCxnSpPr>
        <p:spPr>
          <a:xfrm flipH="1">
            <a:off x="3659816" y="1419138"/>
            <a:ext cx="2446016" cy="195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  <a:endCxn id="12" idx="1"/>
          </p:cNvCxnSpPr>
          <p:nvPr/>
        </p:nvCxnSpPr>
        <p:spPr>
          <a:xfrm flipH="1">
            <a:off x="2324890" y="932766"/>
            <a:ext cx="3771110" cy="55343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33299" y="2166721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665534" y="2056521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660538" y="4077826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5" name="Straight Arrow Connector 1034"/>
          <p:cNvCxnSpPr>
            <a:stCxn id="16" idx="3"/>
            <a:endCxn id="42" idx="2"/>
          </p:cNvCxnSpPr>
          <p:nvPr/>
        </p:nvCxnSpPr>
        <p:spPr>
          <a:xfrm>
            <a:off x="889819" y="3738949"/>
            <a:ext cx="770719" cy="453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665534" y="4912234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7" name="Straight Arrow Connector 1036"/>
          <p:cNvCxnSpPr>
            <a:stCxn id="16" idx="3"/>
            <a:endCxn id="49" idx="1"/>
          </p:cNvCxnSpPr>
          <p:nvPr/>
        </p:nvCxnSpPr>
        <p:spPr>
          <a:xfrm>
            <a:off x="889819" y="3738949"/>
            <a:ext cx="803530" cy="1206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1"/>
          </p:cNvCxnSpPr>
          <p:nvPr/>
        </p:nvCxnSpPr>
        <p:spPr>
          <a:xfrm flipH="1">
            <a:off x="3691270" y="1419138"/>
            <a:ext cx="2414562" cy="17050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Alternate Process 55"/>
          <p:cNvSpPr/>
          <p:nvPr/>
        </p:nvSpPr>
        <p:spPr>
          <a:xfrm>
            <a:off x="2350140" y="3842266"/>
            <a:ext cx="1329070" cy="838200"/>
          </a:xfrm>
          <a:prstGeom prst="flowChartAlternateProcess">
            <a:avLst/>
          </a:prstGeom>
          <a:solidFill>
            <a:srgbClr val="00B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-114299" y="1647759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2015</a:t>
            </a:r>
            <a:endParaRPr lang="en-US" sz="3200" dirty="0">
              <a:latin typeface="+mn-l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008786" y="5004619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545010" y="4890319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699878" y="1223411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3064579" y="3963526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lowchart: Alternate Process 69"/>
          <p:cNvSpPr/>
          <p:nvPr/>
        </p:nvSpPr>
        <p:spPr>
          <a:xfrm>
            <a:off x="1012795" y="2725279"/>
            <a:ext cx="2710771" cy="88119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 w="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lowchart: Alternate Process 70"/>
          <p:cNvSpPr/>
          <p:nvPr/>
        </p:nvSpPr>
        <p:spPr>
          <a:xfrm>
            <a:off x="3729546" y="1869228"/>
            <a:ext cx="1399208" cy="85260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 w="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Alternate Process 51"/>
          <p:cNvSpPr/>
          <p:nvPr/>
        </p:nvSpPr>
        <p:spPr>
          <a:xfrm>
            <a:off x="2339333" y="2768277"/>
            <a:ext cx="1329070" cy="838200"/>
          </a:xfrm>
          <a:prstGeom prst="flowChartAlternateProcess">
            <a:avLst/>
          </a:prstGeom>
          <a:solidFill>
            <a:srgbClr val="0070C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993117" y="2758557"/>
            <a:ext cx="1329070" cy="838200"/>
          </a:xfrm>
          <a:prstGeom prst="flowChartAlternateProcess">
            <a:avLst/>
          </a:prstGeom>
          <a:solidFill>
            <a:srgbClr val="00B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3" name="Straight Arrow Connector 1032"/>
          <p:cNvCxnSpPr>
            <a:stCxn id="16" idx="3"/>
          </p:cNvCxnSpPr>
          <p:nvPr/>
        </p:nvCxnSpPr>
        <p:spPr>
          <a:xfrm flipV="1">
            <a:off x="889819" y="3089830"/>
            <a:ext cx="810059" cy="6491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>
            <a:stCxn id="16" idx="3"/>
          </p:cNvCxnSpPr>
          <p:nvPr/>
        </p:nvCxnSpPr>
        <p:spPr>
          <a:xfrm flipV="1">
            <a:off x="889819" y="2232534"/>
            <a:ext cx="810059" cy="15064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1"/>
          </p:cNvCxnSpPr>
          <p:nvPr/>
        </p:nvCxnSpPr>
        <p:spPr>
          <a:xfrm flipH="1">
            <a:off x="2295090" y="2505675"/>
            <a:ext cx="3810742" cy="68170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04507" y="2975530"/>
            <a:ext cx="2905432" cy="92333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+mn-lt"/>
              </a:rPr>
              <a:t>Comments &amp; responses posted to website and announced at DLHAC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114299" y="4927311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2016</a:t>
            </a:r>
            <a:endParaRPr lang="en-US" sz="3200" dirty="0">
              <a:latin typeface="+mn-lt"/>
            </a:endParaRPr>
          </a:p>
        </p:txBody>
      </p:sp>
      <p:cxnSp>
        <p:nvCxnSpPr>
          <p:cNvPr id="59" name="Straight Arrow Connector 58"/>
          <p:cNvCxnSpPr>
            <a:stCxn id="74" idx="1"/>
          </p:cNvCxnSpPr>
          <p:nvPr/>
        </p:nvCxnSpPr>
        <p:spPr>
          <a:xfrm flipH="1">
            <a:off x="3658135" y="3437195"/>
            <a:ext cx="2446372" cy="46723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105832" y="4651713"/>
            <a:ext cx="290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First request to CVFPB for guidelines update approval</a:t>
            </a:r>
            <a:endParaRPr lang="en-US" dirty="0">
              <a:latin typeface="+mn-lt"/>
            </a:endParaRPr>
          </a:p>
        </p:txBody>
      </p:sp>
      <p:cxnSp>
        <p:nvCxnSpPr>
          <p:cNvPr id="80" name="Straight Arrow Connector 79"/>
          <p:cNvCxnSpPr>
            <a:stCxn id="79" idx="1"/>
            <a:endCxn id="28" idx="3"/>
          </p:cNvCxnSpPr>
          <p:nvPr/>
        </p:nvCxnSpPr>
        <p:spPr>
          <a:xfrm flipH="1">
            <a:off x="5128754" y="4974879"/>
            <a:ext cx="977078" cy="16541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owchart: Alternate Process 82"/>
          <p:cNvSpPr/>
          <p:nvPr/>
        </p:nvSpPr>
        <p:spPr>
          <a:xfrm>
            <a:off x="1012795" y="5567453"/>
            <a:ext cx="1306876" cy="838200"/>
          </a:xfrm>
          <a:prstGeom prst="flowChartAlternateProcess">
            <a:avLst/>
          </a:prstGeom>
          <a:solidFill>
            <a:srgbClr val="00B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038804" y="5281910"/>
            <a:ext cx="2890684" cy="646331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+mn-lt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+mn-lt"/>
              </a:rPr>
              <a:t>nd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 dedicated Delta engineer meeting at Board request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85" name="Straight Arrow Connector 84"/>
          <p:cNvCxnSpPr>
            <a:stCxn id="84" idx="1"/>
          </p:cNvCxnSpPr>
          <p:nvPr/>
        </p:nvCxnSpPr>
        <p:spPr>
          <a:xfrm flipH="1">
            <a:off x="2339333" y="5605076"/>
            <a:ext cx="3699471" cy="39232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1"/>
            <a:endCxn id="71" idx="3"/>
          </p:cNvCxnSpPr>
          <p:nvPr/>
        </p:nvCxnSpPr>
        <p:spPr>
          <a:xfrm flipH="1">
            <a:off x="5128754" y="1840653"/>
            <a:ext cx="967246" cy="454880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118122" y="4013501"/>
            <a:ext cx="2905432" cy="646331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+mn-lt"/>
              </a:rPr>
              <a:t>Meeting with CVFPB Subcommittee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4" name="Flowchart: Alternate Process 93"/>
          <p:cNvSpPr/>
          <p:nvPr/>
        </p:nvSpPr>
        <p:spPr>
          <a:xfrm>
            <a:off x="3822049" y="3830146"/>
            <a:ext cx="1329070" cy="838200"/>
          </a:xfrm>
          <a:prstGeom prst="flowChartAlternateProcess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>
            <a:stCxn id="93" idx="1"/>
          </p:cNvCxnSpPr>
          <p:nvPr/>
        </p:nvCxnSpPr>
        <p:spPr>
          <a:xfrm flipH="1" flipV="1">
            <a:off x="5151118" y="4197158"/>
            <a:ext cx="967004" cy="1395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1"/>
          </p:cNvCxnSpPr>
          <p:nvPr/>
        </p:nvCxnSpPr>
        <p:spPr>
          <a:xfrm flipH="1" flipV="1">
            <a:off x="3668403" y="1752600"/>
            <a:ext cx="2449719" cy="258406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544018" y="4020646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808" y="6488668"/>
            <a:ext cx="603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2016 SUBVENTIONS DRAFT GUIDELINES OUTREACH SUMMARY</a:t>
            </a: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86584" y="2042525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665277" y="5715000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lowchart: Alternate Process 75"/>
          <p:cNvSpPr/>
          <p:nvPr/>
        </p:nvSpPr>
        <p:spPr>
          <a:xfrm>
            <a:off x="966020" y="2746778"/>
            <a:ext cx="4134559" cy="88119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  <a:alpha val="26000"/>
            </a:schemeClr>
          </a:solidFill>
          <a:ln w="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lowchart: Alternate Process 76"/>
          <p:cNvSpPr/>
          <p:nvPr/>
        </p:nvSpPr>
        <p:spPr>
          <a:xfrm>
            <a:off x="2322187" y="1073290"/>
            <a:ext cx="1329070" cy="838200"/>
          </a:xfrm>
          <a:prstGeom prst="flowChartAlternateProcess">
            <a:avLst/>
          </a:prstGeom>
          <a:solidFill>
            <a:srgbClr val="0070C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066262" y="2975530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685130" y="2888269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Arrow Connector 67"/>
          <p:cNvCxnSpPr>
            <a:stCxn id="15" idx="1"/>
          </p:cNvCxnSpPr>
          <p:nvPr/>
        </p:nvCxnSpPr>
        <p:spPr>
          <a:xfrm flipH="1">
            <a:off x="3729546" y="1840653"/>
            <a:ext cx="2366454" cy="1573736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Alternate Process 71"/>
          <p:cNvSpPr/>
          <p:nvPr/>
        </p:nvSpPr>
        <p:spPr>
          <a:xfrm>
            <a:off x="2330746" y="1067100"/>
            <a:ext cx="1329070" cy="838200"/>
          </a:xfrm>
          <a:prstGeom prst="flowChartAlternateProcess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0034" y="1224159"/>
            <a:ext cx="189931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974879"/>
            <a:ext cx="2045046" cy="204504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038804" y="5943600"/>
            <a:ext cx="2890684" cy="6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+mn-lt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request to the CVFPB for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uidelines update approval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1" name="Straight Arrow Connector 80"/>
          <p:cNvCxnSpPr>
            <a:stCxn id="73" idx="1"/>
          </p:cNvCxnSpPr>
          <p:nvPr/>
        </p:nvCxnSpPr>
        <p:spPr>
          <a:xfrm flipH="1" flipV="1">
            <a:off x="3962400" y="5997402"/>
            <a:ext cx="2076404" cy="2693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6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6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1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1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6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1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1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9600"/>
                            </p:stCondLst>
                            <p:childTnLst>
                              <p:par>
                                <p:cTn id="1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1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6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11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16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21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26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31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36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41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46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1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6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61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66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71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76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81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86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91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96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1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6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11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16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21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26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131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36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41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46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 animBg="1"/>
      <p:bldP spid="12" grpId="1" animBg="1"/>
      <p:bldP spid="13" grpId="0"/>
      <p:bldP spid="15" grpId="0"/>
      <p:bldP spid="16" grpId="0"/>
      <p:bldP spid="18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8" grpId="0" animBg="1"/>
      <p:bldP spid="39" grpId="0" animBg="1"/>
      <p:bldP spid="42" grpId="0" animBg="1"/>
      <p:bldP spid="49" grpId="0" animBg="1"/>
      <p:bldP spid="56" grpId="0" animBg="1"/>
      <p:bldP spid="65" grpId="0" animBg="1"/>
      <p:bldP spid="66" grpId="0" animBg="1"/>
      <p:bldP spid="69" grpId="0" animBg="1"/>
      <p:bldP spid="55" grpId="0" animBg="1"/>
      <p:bldP spid="70" grpId="0" animBg="1"/>
      <p:bldP spid="70" grpId="1" animBg="1"/>
      <p:bldP spid="71" grpId="0" animBg="1"/>
      <p:bldP spid="52" grpId="0" animBg="1"/>
      <p:bldP spid="14" grpId="0" animBg="1"/>
      <p:bldP spid="74" grpId="0" animBg="1"/>
      <p:bldP spid="79" grpId="0"/>
      <p:bldP spid="83" grpId="0" animBg="1"/>
      <p:bldP spid="84" grpId="0" animBg="1"/>
      <p:bldP spid="93" grpId="0" animBg="1"/>
      <p:bldP spid="94" grpId="0" animBg="1"/>
      <p:bldP spid="78" grpId="0" animBg="1"/>
      <p:bldP spid="6" grpId="0" animBg="1"/>
      <p:bldP spid="67" grpId="0" animBg="1"/>
      <p:bldP spid="76" grpId="0" animBg="1"/>
      <p:bldP spid="77" grpId="0" animBg="1"/>
      <p:bldP spid="41" grpId="0" animBg="1"/>
      <p:bldP spid="40" grpId="0" animBg="1"/>
      <p:bldP spid="72" grpId="0" animBg="1"/>
      <p:bldP spid="72" grpId="1" animBg="1"/>
      <p:bldP spid="19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685800"/>
          </a:xfrm>
        </p:spPr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/>
          <a:stretch/>
        </p:blipFill>
        <p:spPr>
          <a:xfrm>
            <a:off x="1676400" y="1889760"/>
            <a:ext cx="5713811" cy="44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2016 Guidelines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304800" y="2209800"/>
            <a:ext cx="5029200" cy="2590800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by CA Water Code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12984</a:t>
            </a:r>
          </a:p>
          <a:p>
            <a:pPr>
              <a:lnSpc>
                <a:spcPts val="2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Guide the administration of the Subventions Program</a:t>
            </a:r>
          </a:p>
          <a:p>
            <a:pPr>
              <a:lnSpc>
                <a:spcPts val="2500"/>
              </a:lnSpc>
              <a:spcAft>
                <a:spcPts val="1200"/>
              </a:spcAft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endParaRPr lang="en-US" sz="2300" dirty="0"/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439953" cy="4451704"/>
          </a:xfrm>
          <a:prstGeom prst="rect">
            <a:avLst/>
          </a:prstGeom>
          <a:noFill/>
          <a:ln w="19050" cap="sq">
            <a:solidFill>
              <a:schemeClr val="tx1"/>
            </a:solidFill>
            <a:beve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4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001000" cy="533400"/>
          </a:xfrm>
        </p:spPr>
        <p:txBody>
          <a:bodyPr/>
          <a:lstStyle/>
          <a:p>
            <a:r>
              <a:rPr lang="en-US" dirty="0" smtClean="0"/>
              <a:t>Why update the Guidelines?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121920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>
              <a:buNone/>
            </a:pPr>
            <a:endParaRPr lang="en-US" sz="2400" u="sng" dirty="0">
              <a:solidFill>
                <a:schemeClr val="bg1">
                  <a:lumMod val="95000"/>
                </a:schemeClr>
              </a:solidFill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 incorporate legislative changes 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 clarify the 2011 Guidelines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 address recent issues and concerns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 improve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the 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rogram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5402"/>
            <a:ext cx="2846387" cy="4505325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n-US" sz="3000" b="1" cap="all" dirty="0" smtClean="0">
                <a:latin typeface="Arial" pitchFamily="34" charset="0"/>
                <a:ea typeface="+mj-ea"/>
                <a:cs typeface="Arial" pitchFamily="34" charset="0"/>
              </a:rPr>
              <a:t>Accomplishments</a:t>
            </a:r>
            <a:endParaRPr lang="en-US" sz="30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472440" y="1295400"/>
            <a:ext cx="4953000" cy="4919928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Incorporate Legislative changes</a:t>
            </a:r>
          </a:p>
          <a:p>
            <a:pPr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financial accountability</a:t>
            </a:r>
          </a:p>
          <a:p>
            <a:pPr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State funds are 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spent appropriately</a:t>
            </a:r>
          </a:p>
          <a:p>
            <a:pPr marL="285750" lvl="1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requirements to ensure 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net loss of 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</a:p>
          <a:p>
            <a:pPr marL="285750" lvl="1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Clarify program requirements</a:t>
            </a:r>
          </a:p>
          <a:p>
            <a:pPr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274123"/>
            <a:ext cx="3353268" cy="43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2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7F8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34686</TotalTime>
  <Words>817</Words>
  <Application>Microsoft Office PowerPoint</Application>
  <PresentationFormat>On-screen Show (4:3)</PresentationFormat>
  <Paragraphs>230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Custom Design</vt:lpstr>
      <vt:lpstr>Colors</vt:lpstr>
      <vt:lpstr>DELTA LEVEES MAINTENANCE SUBVENTIONS PROGRAM</vt:lpstr>
      <vt:lpstr>Why are we here today?</vt:lpstr>
      <vt:lpstr>Update Process</vt:lpstr>
      <vt:lpstr>PowerPoint Presentation</vt:lpstr>
      <vt:lpstr>QUESTIONS?</vt:lpstr>
      <vt:lpstr>PowerPoint Presentation</vt:lpstr>
      <vt:lpstr>Why update the Guidelines? </vt:lpstr>
      <vt:lpstr>PowerPoint Presentation</vt:lpstr>
      <vt:lpstr>QUESTIONS?</vt:lpstr>
      <vt:lpstr>Staff Recommendations</vt:lpstr>
      <vt:lpstr>Funding FY 2016-2017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Staff Recommendations</vt:lpstr>
      <vt:lpstr>Program Funding</vt:lpstr>
      <vt:lpstr>PowerPoint Presentation</vt:lpstr>
    </vt:vector>
  </TitlesOfParts>
  <Company>Flood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Mikemi</dc:creator>
  <cp:lastModifiedBy>Baines, Kathryn@DWR</cp:lastModifiedBy>
  <cp:revision>2120</cp:revision>
  <cp:lastPrinted>2016-08-25T18:45:42Z</cp:lastPrinted>
  <dcterms:created xsi:type="dcterms:W3CDTF">2008-09-28T16:31:34Z</dcterms:created>
  <dcterms:modified xsi:type="dcterms:W3CDTF">2016-08-25T22:32:29Z</dcterms:modified>
</cp:coreProperties>
</file>