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  <p:sldMasterId id="2147483759" r:id="rId5"/>
    <p:sldMasterId id="2147483791" r:id="rId6"/>
  </p:sldMasterIdLst>
  <p:notesMasterIdLst>
    <p:notesMasterId r:id="rId44"/>
  </p:notesMasterIdLst>
  <p:handoutMasterIdLst>
    <p:handoutMasterId r:id="rId45"/>
  </p:handoutMasterIdLst>
  <p:sldIdLst>
    <p:sldId id="463" r:id="rId7"/>
    <p:sldId id="434" r:id="rId8"/>
    <p:sldId id="340" r:id="rId9"/>
    <p:sldId id="465" r:id="rId10"/>
    <p:sldId id="417" r:id="rId11"/>
    <p:sldId id="462" r:id="rId12"/>
    <p:sldId id="311" r:id="rId13"/>
    <p:sldId id="317" r:id="rId14"/>
    <p:sldId id="464" r:id="rId15"/>
    <p:sldId id="403" r:id="rId16"/>
    <p:sldId id="313" r:id="rId17"/>
    <p:sldId id="315" r:id="rId18"/>
    <p:sldId id="478" r:id="rId19"/>
    <p:sldId id="328" r:id="rId20"/>
    <p:sldId id="482" r:id="rId21"/>
    <p:sldId id="477" r:id="rId22"/>
    <p:sldId id="484" r:id="rId23"/>
    <p:sldId id="331" r:id="rId24"/>
    <p:sldId id="332" r:id="rId25"/>
    <p:sldId id="329" r:id="rId26"/>
    <p:sldId id="428" r:id="rId27"/>
    <p:sldId id="468" r:id="rId28"/>
    <p:sldId id="466" r:id="rId29"/>
    <p:sldId id="447" r:id="rId30"/>
    <p:sldId id="343" r:id="rId31"/>
    <p:sldId id="470" r:id="rId32"/>
    <p:sldId id="430" r:id="rId33"/>
    <p:sldId id="469" r:id="rId34"/>
    <p:sldId id="443" r:id="rId35"/>
    <p:sldId id="449" r:id="rId36"/>
    <p:sldId id="471" r:id="rId37"/>
    <p:sldId id="472" r:id="rId38"/>
    <p:sldId id="473" r:id="rId39"/>
    <p:sldId id="418" r:id="rId40"/>
    <p:sldId id="476" r:id="rId41"/>
    <p:sldId id="474" r:id="rId42"/>
    <p:sldId id="475" r:id="rId43"/>
  </p:sldIdLst>
  <p:sldSz cx="9144000" cy="6858000" type="screen4x3"/>
  <p:notesSz cx="7315200" cy="96012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 Haggerty" initials="KH" lastIdx="36" clrIdx="0"/>
  <p:cmAuthor id="2" name="Rachel Stevens" initials="RS" lastIdx="2" clrIdx="1">
    <p:extLst/>
  </p:cmAuthor>
  <p:cmAuthor id="3" name="Rachel Stevens" initials="RS [2]" lastIdx="1" clrIdx="2">
    <p:extLst/>
  </p:cmAuthor>
  <p:cmAuthor id="4" name="Rachel Stevens" initials="RS [3]" lastIdx="1" clrIdx="3">
    <p:extLst/>
  </p:cmAuthor>
  <p:cmAuthor id="5" name="Rachel Stevens" initials="RS [4]" lastIdx="1" clrIdx="4">
    <p:extLst/>
  </p:cmAuthor>
  <p:cmAuthor id="6" name="Rachel Stevens" initials="RS [5]" lastIdx="1" clrIdx="5">
    <p:extLst/>
  </p:cmAuthor>
  <p:cmAuthor id="7" name="Rachel Stevens" initials="RS [6]" lastIdx="1" clrIdx="6">
    <p:extLst/>
  </p:cmAuthor>
  <p:cmAuthor id="8" name="Rachel Stevens" initials="RS [7]" lastIdx="1" clrIdx="7">
    <p:extLst/>
  </p:cmAuthor>
  <p:cmAuthor id="9" name="Rachel Stevens" initials="RS [8]" lastIdx="1" clrIdx="8">
    <p:extLst/>
  </p:cmAuthor>
  <p:cmAuthor id="10" name="Rachel Stevens" initials="RS [9]" lastIdx="1" clrIdx="9">
    <p:extLst/>
  </p:cmAuthor>
  <p:cmAuthor id="11" name="Rachel Stevens" initials="RS [10]" lastIdx="1" clrIdx="10">
    <p:extLst/>
  </p:cmAuthor>
  <p:cmAuthor id="12" name="Rachel Stevens" initials="RS [11]" lastIdx="1" clrIdx="11">
    <p:extLst/>
  </p:cmAuthor>
  <p:cmAuthor id="13" name="Rachel Stevens" initials="RS [12]" lastIdx="1" clrIdx="12">
    <p:extLst/>
  </p:cmAuthor>
  <p:cmAuthor id="14" name="Rachel Stevens" initials="RS [13]" lastIdx="1" clrIdx="13">
    <p:extLst/>
  </p:cmAuthor>
  <p:cmAuthor id="15" name="Rachel Stevens" initials="RS [14]" lastIdx="1" clrIdx="14">
    <p:extLst/>
  </p:cmAuthor>
  <p:cmAuthor id="16" name="Rachel Stevens" initials="RS [15]" lastIdx="1" clrIdx="15">
    <p:extLst/>
  </p:cmAuthor>
  <p:cmAuthor id="17" name="Rachel Stevens" initials="RS [16]" lastIdx="1" clrIdx="1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303" autoAdjust="0"/>
    <p:restoredTop sz="94260" autoAdjust="0"/>
  </p:normalViewPr>
  <p:slideViewPr>
    <p:cSldViewPr snapToGrid="0" snapToObjects="1">
      <p:cViewPr varScale="1">
        <p:scale>
          <a:sx n="81" d="100"/>
          <a:sy n="81" d="100"/>
        </p:scale>
        <p:origin x="1800" y="84"/>
      </p:cViewPr>
      <p:guideLst>
        <p:guide orient="horz" pos="2208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70C1AE-E104-4D3A-907F-567DB33B884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17" y="217515"/>
            <a:ext cx="2731008" cy="2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7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28DF254-2EC7-45F9-BD30-BE0E7C158C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181059"/>
            <a:ext cx="2731008" cy="28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3BFF8-0CF6-4345-882C-693FC2E03D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4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55F4E-6E48-4BC8-A931-32DED1EB1F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1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F254-2EC7-45F9-BD30-BE0E7C158C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1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F254-2EC7-45F9-BD30-BE0E7C158C9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9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F254-2EC7-45F9-BD30-BE0E7C158C9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71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F254-2EC7-45F9-BD30-BE0E7C158C9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6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Diagonal Line 2"/>
          <p:cNvCxnSpPr/>
          <p:nvPr userDrawn="1"/>
        </p:nvCxnSpPr>
        <p:spPr>
          <a:xfrm flipH="1">
            <a:off x="5095875" y="2898648"/>
            <a:ext cx="4057270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iagonal Line 1"/>
          <p:cNvCxnSpPr/>
          <p:nvPr userDrawn="1"/>
        </p:nvCxnSpPr>
        <p:spPr>
          <a:xfrm flipH="1">
            <a:off x="6794500" y="4445793"/>
            <a:ext cx="2349501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41231" y="2279809"/>
            <a:ext cx="8057464" cy="500697"/>
          </a:xfrm>
        </p:spPr>
        <p:txBody>
          <a:bodyPr lIns="0" tIns="0" rIns="0" bIns="0" anchor="t">
            <a:noAutofit/>
          </a:bodyPr>
          <a:lstStyle>
            <a:lvl1pPr algn="l"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1231" y="2967831"/>
            <a:ext cx="6609664" cy="5095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41231" y="4017168"/>
            <a:ext cx="5565775" cy="523875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22" name="Horizontal Line"/>
          <p:cNvCxnSpPr/>
          <p:nvPr userDrawn="1"/>
        </p:nvCxnSpPr>
        <p:spPr>
          <a:xfrm flipH="1">
            <a:off x="1" y="6015323"/>
            <a:ext cx="9153143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92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1759226"/>
            <a:ext cx="5292000" cy="3901799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Kicker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088291" y="1868557"/>
            <a:ext cx="2520000" cy="360000"/>
            <a:chOff x="6088291" y="1868557"/>
            <a:chExt cx="2520000" cy="360000"/>
          </a:xfrm>
        </p:grpSpPr>
        <p:sp>
          <p:nvSpPr>
            <p:cNvPr id="12" name="Top Foldover Box"/>
            <p:cNvSpPr/>
            <p:nvPr userDrawn="1"/>
          </p:nvSpPr>
          <p:spPr>
            <a:xfrm>
              <a:off x="6088291" y="1868557"/>
              <a:ext cx="2520000" cy="360000"/>
            </a:xfrm>
            <a:custGeom>
              <a:avLst/>
              <a:gdLst>
                <a:gd name="connsiteX0" fmla="*/ 180000 w 2520000"/>
                <a:gd name="connsiteY0" fmla="*/ 0 h 360000"/>
                <a:gd name="connsiteX1" fmla="*/ 2520000 w 2520000"/>
                <a:gd name="connsiteY1" fmla="*/ 0 h 360000"/>
                <a:gd name="connsiteX2" fmla="*/ 2520000 w 2520000"/>
                <a:gd name="connsiteY2" fmla="*/ 360000 h 360000"/>
                <a:gd name="connsiteX3" fmla="*/ 0 w 2520000"/>
                <a:gd name="connsiteY3" fmla="*/ 360000 h 360000"/>
                <a:gd name="connsiteX4" fmla="*/ 0 w 2520000"/>
                <a:gd name="connsiteY4" fmla="*/ 18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0" h="360000">
                  <a:moveTo>
                    <a:pt x="180000" y="0"/>
                  </a:moveTo>
                  <a:lnTo>
                    <a:pt x="2520000" y="0"/>
                  </a:lnTo>
                  <a:lnTo>
                    <a:pt x="2520000" y="360000"/>
                  </a:lnTo>
                  <a:lnTo>
                    <a:pt x="0" y="360000"/>
                  </a:lnTo>
                  <a:lnTo>
                    <a:pt x="0" y="180000"/>
                  </a:ln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Foldover Corner"/>
            <p:cNvSpPr>
              <a:spLocks/>
            </p:cNvSpPr>
            <p:nvPr userDrawn="1"/>
          </p:nvSpPr>
          <p:spPr>
            <a:xfrm>
              <a:off x="6088291" y="1868557"/>
              <a:ext cx="180000" cy="180000"/>
            </a:xfrm>
            <a:custGeom>
              <a:avLst/>
              <a:gdLst>
                <a:gd name="connsiteX0" fmla="*/ 0 w 274320"/>
                <a:gd name="connsiteY0" fmla="*/ 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  <a:gd name="connsiteX4" fmla="*/ 0 w 274320"/>
                <a:gd name="connsiteY4" fmla="*/ 0 h 274320"/>
                <a:gd name="connsiteX0" fmla="*/ 0 w 274320"/>
                <a:gd name="connsiteY0" fmla="*/ 274320 h 274320"/>
                <a:gd name="connsiteX1" fmla="*/ 274320 w 274320"/>
                <a:gd name="connsiteY1" fmla="*/ 0 h 274320"/>
                <a:gd name="connsiteX2" fmla="*/ 274320 w 274320"/>
                <a:gd name="connsiteY2" fmla="*/ 274320 h 274320"/>
                <a:gd name="connsiteX3" fmla="*/ 0 w 27432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274320">
                  <a:moveTo>
                    <a:pt x="0" y="274320"/>
                  </a:moveTo>
                  <a:lnTo>
                    <a:pt x="274320" y="0"/>
                  </a:lnTo>
                  <a:lnTo>
                    <a:pt x="274320" y="2743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051487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not change the width of box, will adjust vertically automatically.</a:t>
            </a:r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57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540000" y="1620000"/>
            <a:ext cx="8064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537076" y="1620000"/>
            <a:ext cx="280737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00000" y="1980000"/>
            <a:ext cx="6858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1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over Box"/>
          <p:cNvSpPr/>
          <p:nvPr userDrawn="1"/>
        </p:nvSpPr>
        <p:spPr>
          <a:xfrm>
            <a:off x="540000" y="1620000"/>
            <a:ext cx="8064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bg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540000" y="1620000"/>
            <a:ext cx="280737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00000" y="1980000"/>
            <a:ext cx="6858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96000"/>
            <a:ext cx="2829600" cy="303850"/>
          </a:xfrm>
          <a:prstGeom prst="rect">
            <a:avLst/>
          </a:prstGeom>
        </p:spPr>
      </p:pic>
      <p:sp>
        <p:nvSpPr>
          <p:cNvPr id="8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6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5"/>
            <a:ext cx="3906000" cy="349885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755097"/>
            <a:ext cx="3906000" cy="405490"/>
          </a:xfrm>
        </p:spPr>
        <p:txBody>
          <a:bodyPr t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4988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755097"/>
            <a:ext cx="3905250" cy="405491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2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62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1755096"/>
            <a:ext cx="8064000" cy="12688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218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1283458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423160"/>
            <a:ext cx="2520000" cy="322326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463842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5367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6" userDrawn="1">
          <p15:clr>
            <a:srgbClr val="C35E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1755097"/>
            <a:ext cx="5295900" cy="3905929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4653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37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0" y="1800000"/>
            <a:ext cx="9153525" cy="5065712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Foldover Box"/>
          <p:cNvSpPr/>
          <p:nvPr userDrawn="1"/>
        </p:nvSpPr>
        <p:spPr>
          <a:xfrm>
            <a:off x="539749" y="2070000"/>
            <a:ext cx="8064000" cy="1618488"/>
          </a:xfrm>
          <a:custGeom>
            <a:avLst/>
            <a:gdLst>
              <a:gd name="connsiteX0" fmla="*/ 288000 w 8064000"/>
              <a:gd name="connsiteY0" fmla="*/ 0 h 1618488"/>
              <a:gd name="connsiteX1" fmla="*/ 8064000 w 8064000"/>
              <a:gd name="connsiteY1" fmla="*/ 0 h 1618488"/>
              <a:gd name="connsiteX2" fmla="*/ 8064000 w 8064000"/>
              <a:gd name="connsiteY2" fmla="*/ 1618488 h 1618488"/>
              <a:gd name="connsiteX3" fmla="*/ 0 w 8064000"/>
              <a:gd name="connsiteY3" fmla="*/ 1618488 h 1618488"/>
              <a:gd name="connsiteX4" fmla="*/ 0 w 8064000"/>
              <a:gd name="connsiteY4" fmla="*/ 282231 h 16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1618488">
                <a:moveTo>
                  <a:pt x="288000" y="0"/>
                </a:moveTo>
                <a:lnTo>
                  <a:pt x="8064000" y="0"/>
                </a:lnTo>
                <a:lnTo>
                  <a:pt x="8064000" y="1618488"/>
                </a:lnTo>
                <a:lnTo>
                  <a:pt x="0" y="1618488"/>
                </a:lnTo>
                <a:lnTo>
                  <a:pt x="0" y="282231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oldover Corner"/>
          <p:cNvSpPr/>
          <p:nvPr userDrawn="1"/>
        </p:nvSpPr>
        <p:spPr>
          <a:xfrm>
            <a:off x="539749" y="2070000"/>
            <a:ext cx="288000" cy="282231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864000" y="2341721"/>
            <a:ext cx="7150735" cy="500697"/>
          </a:xfrm>
        </p:spPr>
        <p:txBody>
          <a:bodyPr lIns="0" tIns="0" anchor="t">
            <a:noAutofit/>
          </a:bodyPr>
          <a:lstStyle>
            <a:lvl1pPr algn="l">
              <a:defRPr sz="36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4000" y="2967831"/>
            <a:ext cx="7150735" cy="509587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3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5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0" y="1800000"/>
            <a:ext cx="9153525" cy="5065712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Foldover Box"/>
          <p:cNvSpPr/>
          <p:nvPr userDrawn="1"/>
        </p:nvSpPr>
        <p:spPr>
          <a:xfrm>
            <a:off x="539749" y="2070000"/>
            <a:ext cx="8064000" cy="1618488"/>
          </a:xfrm>
          <a:custGeom>
            <a:avLst/>
            <a:gdLst>
              <a:gd name="connsiteX0" fmla="*/ 288000 w 8064000"/>
              <a:gd name="connsiteY0" fmla="*/ 0 h 1618488"/>
              <a:gd name="connsiteX1" fmla="*/ 8064000 w 8064000"/>
              <a:gd name="connsiteY1" fmla="*/ 0 h 1618488"/>
              <a:gd name="connsiteX2" fmla="*/ 8064000 w 8064000"/>
              <a:gd name="connsiteY2" fmla="*/ 1618488 h 1618488"/>
              <a:gd name="connsiteX3" fmla="*/ 0 w 8064000"/>
              <a:gd name="connsiteY3" fmla="*/ 1618488 h 1618488"/>
              <a:gd name="connsiteX4" fmla="*/ 0 w 8064000"/>
              <a:gd name="connsiteY4" fmla="*/ 282231 h 16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1618488">
                <a:moveTo>
                  <a:pt x="288000" y="0"/>
                </a:moveTo>
                <a:lnTo>
                  <a:pt x="8064000" y="0"/>
                </a:lnTo>
                <a:lnTo>
                  <a:pt x="8064000" y="1618488"/>
                </a:lnTo>
                <a:lnTo>
                  <a:pt x="0" y="1618488"/>
                </a:lnTo>
                <a:lnTo>
                  <a:pt x="0" y="282231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oldover Corner"/>
          <p:cNvSpPr/>
          <p:nvPr userDrawn="1"/>
        </p:nvSpPr>
        <p:spPr>
          <a:xfrm>
            <a:off x="539749" y="2070000"/>
            <a:ext cx="288000" cy="282231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864000" y="2341721"/>
            <a:ext cx="7150735" cy="500697"/>
          </a:xfrm>
        </p:spPr>
        <p:txBody>
          <a:bodyPr lIns="0" tIns="0" anchor="t">
            <a:noAutofit/>
          </a:bodyPr>
          <a:lstStyle>
            <a:lvl1pPr algn="l">
              <a:defRPr sz="36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4000" y="2967831"/>
            <a:ext cx="7150735" cy="509587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3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0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864000" y="2341721"/>
            <a:ext cx="7150735" cy="500697"/>
          </a:xfrm>
        </p:spPr>
        <p:txBody>
          <a:bodyPr lIns="0" tIns="0" anchor="t">
            <a:noAutofit/>
          </a:bodyPr>
          <a:lstStyle>
            <a:lvl1pPr algn="l"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4000" y="2967831"/>
            <a:ext cx="7150735" cy="509587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3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  <p:sp>
        <p:nvSpPr>
          <p:cNvPr id="7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3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0" y="1800000"/>
            <a:ext cx="9153525" cy="5065712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Foldover Box"/>
          <p:cNvSpPr/>
          <p:nvPr userDrawn="1"/>
        </p:nvSpPr>
        <p:spPr>
          <a:xfrm>
            <a:off x="539749" y="2070000"/>
            <a:ext cx="8064000" cy="1618488"/>
          </a:xfrm>
          <a:custGeom>
            <a:avLst/>
            <a:gdLst>
              <a:gd name="connsiteX0" fmla="*/ 288000 w 8064000"/>
              <a:gd name="connsiteY0" fmla="*/ 0 h 1618488"/>
              <a:gd name="connsiteX1" fmla="*/ 8064000 w 8064000"/>
              <a:gd name="connsiteY1" fmla="*/ 0 h 1618488"/>
              <a:gd name="connsiteX2" fmla="*/ 8064000 w 8064000"/>
              <a:gd name="connsiteY2" fmla="*/ 1618488 h 1618488"/>
              <a:gd name="connsiteX3" fmla="*/ 0 w 8064000"/>
              <a:gd name="connsiteY3" fmla="*/ 1618488 h 1618488"/>
              <a:gd name="connsiteX4" fmla="*/ 0 w 8064000"/>
              <a:gd name="connsiteY4" fmla="*/ 282231 h 16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1618488">
                <a:moveTo>
                  <a:pt x="288000" y="0"/>
                </a:moveTo>
                <a:lnTo>
                  <a:pt x="8064000" y="0"/>
                </a:lnTo>
                <a:lnTo>
                  <a:pt x="8064000" y="1618488"/>
                </a:lnTo>
                <a:lnTo>
                  <a:pt x="0" y="1618488"/>
                </a:lnTo>
                <a:lnTo>
                  <a:pt x="0" y="282231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oldover Corner"/>
          <p:cNvSpPr/>
          <p:nvPr userDrawn="1"/>
        </p:nvSpPr>
        <p:spPr>
          <a:xfrm>
            <a:off x="539749" y="2070000"/>
            <a:ext cx="288000" cy="282231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864000" y="2341721"/>
            <a:ext cx="7150735" cy="500697"/>
          </a:xfrm>
        </p:spPr>
        <p:txBody>
          <a:bodyPr lIns="0" tIns="0" anchor="t">
            <a:noAutofit/>
          </a:bodyPr>
          <a:lstStyle>
            <a:lvl1pPr algn="l">
              <a:defRPr sz="36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4000" y="2967831"/>
            <a:ext cx="7150735" cy="509587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3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4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"/>
          <p:cNvSpPr/>
          <p:nvPr userDrawn="1"/>
        </p:nvSpPr>
        <p:spPr>
          <a:xfrm>
            <a:off x="-9144" y="1792224"/>
            <a:ext cx="9153144" cy="5065776"/>
          </a:xfrm>
          <a:prstGeom prst="rect">
            <a:avLst/>
          </a:pr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41231" y="2279809"/>
            <a:ext cx="8057464" cy="500697"/>
          </a:xfrm>
        </p:spPr>
        <p:txBody>
          <a:bodyPr lIns="0" tIns="0" rIns="0" bIns="0" anchor="t">
            <a:noAutofit/>
          </a:bodyPr>
          <a:lstStyle>
            <a:lvl1pPr algn="l">
              <a:defRPr sz="38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1231" y="2967831"/>
            <a:ext cx="6609664" cy="5095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41231" y="4017168"/>
            <a:ext cx="5565775" cy="523875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7" name="Diagonal Line 2"/>
          <p:cNvCxnSpPr/>
          <p:nvPr userDrawn="1"/>
        </p:nvCxnSpPr>
        <p:spPr>
          <a:xfrm flipH="1">
            <a:off x="5095875" y="2898648"/>
            <a:ext cx="4057270" cy="3959352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iagonal Line 1"/>
          <p:cNvCxnSpPr/>
          <p:nvPr userDrawn="1"/>
        </p:nvCxnSpPr>
        <p:spPr>
          <a:xfrm flipH="1">
            <a:off x="6794500" y="4445793"/>
            <a:ext cx="2349501" cy="2412207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Horizontal Line"/>
          <p:cNvCxnSpPr/>
          <p:nvPr userDrawn="1"/>
        </p:nvCxnSpPr>
        <p:spPr>
          <a:xfrm flipH="1">
            <a:off x="1" y="6015323"/>
            <a:ext cx="9153143" cy="0"/>
          </a:xfrm>
          <a:prstGeom prst="line">
            <a:avLst/>
          </a:prstGeom>
          <a:ln w="9525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  <p:sp>
        <p:nvSpPr>
          <p:cNvPr id="12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</p:spTree>
    <p:extLst>
      <p:ext uri="{BB962C8B-B14F-4D97-AF65-F5344CB8AC3E}">
        <p14:creationId xmlns:p14="http://schemas.microsoft.com/office/powerpoint/2010/main" val="77591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/>
          <p:cNvSpPr>
            <a:spLocks noGrp="1"/>
          </p:cNvSpPr>
          <p:nvPr>
            <p:ph type="pic" sz="quarter" idx="11"/>
          </p:nvPr>
        </p:nvSpPr>
        <p:spPr>
          <a:xfrm>
            <a:off x="0" y="1800000"/>
            <a:ext cx="9153525" cy="5065712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Foldover Box"/>
          <p:cNvSpPr/>
          <p:nvPr userDrawn="1"/>
        </p:nvSpPr>
        <p:spPr>
          <a:xfrm>
            <a:off x="539749" y="2070000"/>
            <a:ext cx="8064000" cy="1618488"/>
          </a:xfrm>
          <a:custGeom>
            <a:avLst/>
            <a:gdLst>
              <a:gd name="connsiteX0" fmla="*/ 288000 w 8064000"/>
              <a:gd name="connsiteY0" fmla="*/ 0 h 1618488"/>
              <a:gd name="connsiteX1" fmla="*/ 8064000 w 8064000"/>
              <a:gd name="connsiteY1" fmla="*/ 0 h 1618488"/>
              <a:gd name="connsiteX2" fmla="*/ 8064000 w 8064000"/>
              <a:gd name="connsiteY2" fmla="*/ 1618488 h 1618488"/>
              <a:gd name="connsiteX3" fmla="*/ 0 w 8064000"/>
              <a:gd name="connsiteY3" fmla="*/ 1618488 h 1618488"/>
              <a:gd name="connsiteX4" fmla="*/ 0 w 8064000"/>
              <a:gd name="connsiteY4" fmla="*/ 282231 h 16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1618488">
                <a:moveTo>
                  <a:pt x="288000" y="0"/>
                </a:moveTo>
                <a:lnTo>
                  <a:pt x="8064000" y="0"/>
                </a:lnTo>
                <a:lnTo>
                  <a:pt x="8064000" y="1618488"/>
                </a:lnTo>
                <a:lnTo>
                  <a:pt x="0" y="1618488"/>
                </a:lnTo>
                <a:lnTo>
                  <a:pt x="0" y="282231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oldover Corner"/>
          <p:cNvSpPr/>
          <p:nvPr userDrawn="1"/>
        </p:nvSpPr>
        <p:spPr>
          <a:xfrm>
            <a:off x="539749" y="2070000"/>
            <a:ext cx="288000" cy="282231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864000" y="2341721"/>
            <a:ext cx="7150735" cy="500697"/>
          </a:xfrm>
        </p:spPr>
        <p:txBody>
          <a:bodyPr lIns="0" tIns="0" anchor="t">
            <a:noAutofit/>
          </a:bodyPr>
          <a:lstStyle>
            <a:lvl1pPr algn="l">
              <a:defRPr sz="36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64000" y="2967831"/>
            <a:ext cx="7150735" cy="509587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3" name="Large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93" y="396000"/>
            <a:ext cx="3419856" cy="367233"/>
          </a:xfrm>
          <a:prstGeom prst="rect">
            <a:avLst/>
          </a:prstGeom>
        </p:spPr>
      </p:pic>
      <p:sp>
        <p:nvSpPr>
          <p:cNvPr id="9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111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/>
          </p:nvPr>
        </p:nvSpPr>
        <p:spPr>
          <a:xfrm>
            <a:off x="540000" y="1656001"/>
            <a:ext cx="8064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19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Kicker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1"/>
            <a:ext cx="8064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1"/>
          </p:nvPr>
        </p:nvSpPr>
        <p:spPr>
          <a:xfrm>
            <a:off x="540000" y="1656001"/>
            <a:ext cx="8064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  <a:lvl2pPr marL="269875" marR="0" indent="-2698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bullet</a:t>
            </a:r>
          </a:p>
          <a:p>
            <a:pPr lvl="2"/>
            <a:r>
              <a:rPr lang="en-US" dirty="0"/>
              <a:t>Second bullet</a:t>
            </a:r>
          </a:p>
          <a:p>
            <a:pPr lvl="3"/>
            <a:r>
              <a:rPr lang="en-US" dirty="0"/>
              <a:t>Third bullet</a:t>
            </a:r>
          </a:p>
          <a:p>
            <a:pPr lvl="4"/>
            <a:r>
              <a:rPr lang="en-US" dirty="0"/>
              <a:t>Fourth bullet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897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2 Content, Kicker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Kicker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656001"/>
            <a:ext cx="3888000" cy="4005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135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Kicker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7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9750" y="1638001"/>
            <a:ext cx="8064500" cy="392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Kicker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allout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"/>
          <p:cNvSpPr>
            <a:spLocks noGrp="1"/>
          </p:cNvSpPr>
          <p:nvPr userDrawn="1">
            <p:ph idx="1" hasCustomPrompt="1"/>
          </p:nvPr>
        </p:nvSpPr>
        <p:spPr>
          <a:xfrm>
            <a:off x="540587" y="1773716"/>
            <a:ext cx="5292000" cy="3887309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Kicker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Top Foldover Box"/>
          <p:cNvSpPr/>
          <p:nvPr userDrawn="1"/>
        </p:nvSpPr>
        <p:spPr>
          <a:xfrm>
            <a:off x="6088291" y="2433028"/>
            <a:ext cx="2520000" cy="360000"/>
          </a:xfrm>
          <a:custGeom>
            <a:avLst/>
            <a:gdLst>
              <a:gd name="connsiteX0" fmla="*/ 180000 w 2520000"/>
              <a:gd name="connsiteY0" fmla="*/ 0 h 360000"/>
              <a:gd name="connsiteX1" fmla="*/ 2520000 w 2520000"/>
              <a:gd name="connsiteY1" fmla="*/ 0 h 360000"/>
              <a:gd name="connsiteX2" fmla="*/ 2520000 w 2520000"/>
              <a:gd name="connsiteY2" fmla="*/ 360000 h 360000"/>
              <a:gd name="connsiteX3" fmla="*/ 0 w 2520000"/>
              <a:gd name="connsiteY3" fmla="*/ 360000 h 360000"/>
              <a:gd name="connsiteX4" fmla="*/ 0 w 2520000"/>
              <a:gd name="connsiteY4" fmla="*/ 18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360000">
                <a:moveTo>
                  <a:pt x="180000" y="0"/>
                </a:moveTo>
                <a:lnTo>
                  <a:pt x="2520000" y="0"/>
                </a:lnTo>
                <a:lnTo>
                  <a:pt x="2520000" y="360000"/>
                </a:lnTo>
                <a:lnTo>
                  <a:pt x="0" y="36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oldover Corner"/>
          <p:cNvSpPr>
            <a:spLocks/>
          </p:cNvSpPr>
          <p:nvPr userDrawn="1"/>
        </p:nvSpPr>
        <p:spPr>
          <a:xfrm>
            <a:off x="6088291" y="2433028"/>
            <a:ext cx="180000" cy="180000"/>
          </a:xfrm>
          <a:custGeom>
            <a:avLst/>
            <a:gdLst>
              <a:gd name="connsiteX0" fmla="*/ 0 w 274320"/>
              <a:gd name="connsiteY0" fmla="*/ 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  <a:gd name="connsiteX4" fmla="*/ 0 w 274320"/>
              <a:gd name="connsiteY4" fmla="*/ 0 h 274320"/>
              <a:gd name="connsiteX0" fmla="*/ 0 w 274320"/>
              <a:gd name="connsiteY0" fmla="*/ 274320 h 274320"/>
              <a:gd name="connsiteX1" fmla="*/ 274320 w 274320"/>
              <a:gd name="connsiteY1" fmla="*/ 0 h 274320"/>
              <a:gd name="connsiteX2" fmla="*/ 274320 w 274320"/>
              <a:gd name="connsiteY2" fmla="*/ 274320 h 274320"/>
              <a:gd name="connsiteX3" fmla="*/ 0 w 274320"/>
              <a:gd name="connsiteY3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274320">
                <a:moveTo>
                  <a:pt x="0" y="27432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Foldover Box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88291" y="2615958"/>
            <a:ext cx="2520000" cy="1537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216000" tIns="0" rIns="216000" bIns="288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call out text. Do no change the width of box, will adjust vertically automatically.</a:t>
            </a:r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97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540000" y="1620000"/>
            <a:ext cx="8064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537076" y="1620000"/>
            <a:ext cx="280737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00000" y="1980000"/>
            <a:ext cx="6858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96000"/>
            <a:ext cx="2829600" cy="303850"/>
          </a:xfrm>
          <a:prstGeom prst="rect">
            <a:avLst/>
          </a:prstGeom>
        </p:spPr>
      </p:pic>
      <p:sp>
        <p:nvSpPr>
          <p:cNvPr id="16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</p:spTree>
    <p:extLst>
      <p:ext uri="{BB962C8B-B14F-4D97-AF65-F5344CB8AC3E}">
        <p14:creationId xmlns:p14="http://schemas.microsoft.com/office/powerpoint/2010/main" val="2615310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y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over Box"/>
          <p:cNvSpPr/>
          <p:nvPr userDrawn="1"/>
        </p:nvSpPr>
        <p:spPr>
          <a:xfrm>
            <a:off x="540000" y="1620000"/>
            <a:ext cx="8064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bg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540000" y="1620000"/>
            <a:ext cx="280737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00000" y="1980000"/>
            <a:ext cx="6858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5" name="Mid Logo" descr="ARCADIS FULL BRAND LOGO 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396000"/>
            <a:ext cx="2829600" cy="303850"/>
          </a:xfrm>
          <a:prstGeom prst="rect">
            <a:avLst/>
          </a:prstGeom>
        </p:spPr>
      </p:pic>
      <p:sp>
        <p:nvSpPr>
          <p:cNvPr id="8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</p:spTree>
    <p:extLst>
      <p:ext uri="{BB962C8B-B14F-4D97-AF65-F5344CB8AC3E}">
        <p14:creationId xmlns:p14="http://schemas.microsoft.com/office/powerpoint/2010/main" val="3797201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w Titles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5" name="Content Left"/>
          <p:cNvSpPr>
            <a:spLocks noGrp="1"/>
          </p:cNvSpPr>
          <p:nvPr>
            <p:ph sz="quarter" idx="16" hasCustomPrompt="1"/>
          </p:nvPr>
        </p:nvSpPr>
        <p:spPr>
          <a:xfrm>
            <a:off x="540588" y="2162175"/>
            <a:ext cx="3906000" cy="3498850"/>
          </a:xfrm>
        </p:spPr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17" name="Org Heading Left"/>
          <p:cNvSpPr>
            <a:spLocks noGrp="1"/>
          </p:cNvSpPr>
          <p:nvPr>
            <p:ph type="body" sz="quarter" idx="17" hasCustomPrompt="1"/>
          </p:nvPr>
        </p:nvSpPr>
        <p:spPr>
          <a:xfrm>
            <a:off x="540588" y="1908587"/>
            <a:ext cx="3906000" cy="252000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27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4698000" y="2162175"/>
            <a:ext cx="3906000" cy="34988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GB" dirty="0"/>
              <a:t>Click to add text, tables, charts, smart art, pictures or media</a:t>
            </a:r>
          </a:p>
        </p:txBody>
      </p:sp>
      <p:sp>
        <p:nvSpPr>
          <p:cNvPr id="29" name="Org Heading 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4698750" y="1908175"/>
            <a:ext cx="3905250" cy="252413"/>
          </a:xfrm>
        </p:spPr>
        <p:txBody>
          <a:bodyPr tIns="0" b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24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dirty="0"/>
              <a:t>Add heading</a:t>
            </a:r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692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3 Images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540587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12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540587" y="1755097"/>
            <a:ext cx="8064000" cy="12688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7" name="Content PIcture 1"/>
          <p:cNvSpPr>
            <a:spLocks noGrp="1"/>
          </p:cNvSpPr>
          <p:nvPr>
            <p:ph sz="quarter" idx="12" hasCustomPrompt="1"/>
          </p:nvPr>
        </p:nvSpPr>
        <p:spPr>
          <a:xfrm>
            <a:off x="541338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19" name="Content PIcture 2"/>
          <p:cNvSpPr>
            <a:spLocks noGrp="1"/>
          </p:cNvSpPr>
          <p:nvPr>
            <p:ph sz="quarter" idx="13" hasCustomPrompt="1"/>
          </p:nvPr>
        </p:nvSpPr>
        <p:spPr>
          <a:xfrm>
            <a:off x="3312000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21" name="Content PIcture 3"/>
          <p:cNvSpPr>
            <a:spLocks noGrp="1"/>
          </p:cNvSpPr>
          <p:nvPr>
            <p:ph sz="quarter" idx="15" hasCustomPrompt="1"/>
          </p:nvPr>
        </p:nvSpPr>
        <p:spPr>
          <a:xfrm>
            <a:off x="6084587" y="3141025"/>
            <a:ext cx="2520000" cy="2520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646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Large Image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1422780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562482"/>
            <a:ext cx="2520000" cy="3083938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463842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376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Narrow Image, 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5292000" cy="924684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Kicker"/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0587" y="2049780"/>
            <a:ext cx="5295900" cy="3611246"/>
          </a:xfrm>
          <a:prstGeom prst="rect">
            <a:avLst/>
          </a:prstGeom>
        </p:spPr>
        <p:txBody>
          <a:bodyPr lIns="0" tIns="0"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9" hasCustomPrompt="1"/>
          </p:nvPr>
        </p:nvSpPr>
        <p:spPr>
          <a:xfrm>
            <a:off x="6084000" y="1008000"/>
            <a:ext cx="2520000" cy="4653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843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2520000" cy="1283458"/>
          </a:xfrm>
        </p:spPr>
        <p:txBody>
          <a:bodyPr lIns="0" tIns="0" anchor="t" anchorCtr="0"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Content Left"/>
          <p:cNvSpPr>
            <a:spLocks noGrp="1"/>
          </p:cNvSpPr>
          <p:nvPr>
            <p:ph idx="1" hasCustomPrompt="1"/>
          </p:nvPr>
        </p:nvSpPr>
        <p:spPr>
          <a:xfrm>
            <a:off x="541021" y="2423160"/>
            <a:ext cx="2520000" cy="3223260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8" hasCustomPrompt="1"/>
          </p:nvPr>
        </p:nvSpPr>
        <p:spPr>
          <a:xfrm>
            <a:off x="3312000" y="1008000"/>
            <a:ext cx="5292000" cy="463842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text, tables, charts, smart art, picture or media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055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6" userDrawn="1">
          <p15:clr>
            <a:srgbClr val="C35E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elta_CA_Water_CVR_v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363"/>
            <a:ext cx="9388475" cy="70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4267200" cy="147002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88757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1"/>
            <a:ext cx="8064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750" y="1638000"/>
            <a:ext cx="8064500" cy="3995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604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31825" indent="-631825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428391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207355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248560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56860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728383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179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967222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470336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710287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34058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798983"/>
            <a:ext cx="3888000" cy="38620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798983"/>
            <a:ext cx="3888000" cy="38620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368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dover Box"/>
          <p:cNvSpPr/>
          <p:nvPr userDrawn="1"/>
        </p:nvSpPr>
        <p:spPr>
          <a:xfrm>
            <a:off x="540000" y="1620000"/>
            <a:ext cx="8064000" cy="4698000"/>
          </a:xfrm>
          <a:custGeom>
            <a:avLst/>
            <a:gdLst>
              <a:gd name="connsiteX0" fmla="*/ 280737 w 8064000"/>
              <a:gd name="connsiteY0" fmla="*/ 0 h 4698000"/>
              <a:gd name="connsiteX1" fmla="*/ 8064000 w 8064000"/>
              <a:gd name="connsiteY1" fmla="*/ 0 h 4698000"/>
              <a:gd name="connsiteX2" fmla="*/ 8064000 w 8064000"/>
              <a:gd name="connsiteY2" fmla="*/ 4698000 h 4698000"/>
              <a:gd name="connsiteX3" fmla="*/ 0 w 8064000"/>
              <a:gd name="connsiteY3" fmla="*/ 4698000 h 4698000"/>
              <a:gd name="connsiteX4" fmla="*/ 0 w 8064000"/>
              <a:gd name="connsiteY4" fmla="*/ 275113 h 46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000" h="4698000">
                <a:moveTo>
                  <a:pt x="280737" y="0"/>
                </a:moveTo>
                <a:lnTo>
                  <a:pt x="8064000" y="0"/>
                </a:lnTo>
                <a:lnTo>
                  <a:pt x="8064000" y="4698000"/>
                </a:lnTo>
                <a:lnTo>
                  <a:pt x="0" y="4698000"/>
                </a:lnTo>
                <a:lnTo>
                  <a:pt x="0" y="275113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ldover Corner"/>
          <p:cNvSpPr/>
          <p:nvPr userDrawn="1"/>
        </p:nvSpPr>
        <p:spPr>
          <a:xfrm>
            <a:off x="537076" y="1620000"/>
            <a:ext cx="280737" cy="275113"/>
          </a:xfrm>
          <a:custGeom>
            <a:avLst/>
            <a:gdLst>
              <a:gd name="connsiteX0" fmla="*/ 0 w 280737"/>
              <a:gd name="connsiteY0" fmla="*/ 0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  <a:gd name="connsiteX4" fmla="*/ 0 w 280737"/>
              <a:gd name="connsiteY4" fmla="*/ 0 h 275113"/>
              <a:gd name="connsiteX0" fmla="*/ 0 w 280737"/>
              <a:gd name="connsiteY0" fmla="*/ 275113 h 275113"/>
              <a:gd name="connsiteX1" fmla="*/ 280737 w 280737"/>
              <a:gd name="connsiteY1" fmla="*/ 0 h 275113"/>
              <a:gd name="connsiteX2" fmla="*/ 280737 w 280737"/>
              <a:gd name="connsiteY2" fmla="*/ 275113 h 275113"/>
              <a:gd name="connsiteX3" fmla="*/ 0 w 280737"/>
              <a:gd name="connsiteY3" fmla="*/ 275113 h 2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737" h="275113">
                <a:moveTo>
                  <a:pt x="0" y="275113"/>
                </a:moveTo>
                <a:lnTo>
                  <a:pt x="280737" y="0"/>
                </a:lnTo>
                <a:lnTo>
                  <a:pt x="280737" y="275113"/>
                </a:lnTo>
                <a:lnTo>
                  <a:pt x="0" y="275113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900000" y="1980000"/>
            <a:ext cx="6858000" cy="481848"/>
          </a:xfrm>
        </p:spPr>
        <p:txBody>
          <a:bodyPr lIns="0" tIns="0" anchor="t">
            <a:noAutofit/>
          </a:bodyPr>
          <a:lstStyle>
            <a:lvl1pPr algn="l">
              <a:spcAft>
                <a:spcPts val="3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246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9750" y="1638001"/>
            <a:ext cx="8064500" cy="392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87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Kicker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5778121"/>
            <a:ext cx="8064000" cy="522808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tIns="108000" bIns="10800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750" y="1638000"/>
            <a:ext cx="8064500" cy="3995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42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,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Kicker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7" name="Content Right"/>
          <p:cNvSpPr>
            <a:spLocks noGrp="1"/>
          </p:cNvSpPr>
          <p:nvPr>
            <p:ph sz="quarter" idx="11" hasCustomPrompt="1"/>
          </p:nvPr>
        </p:nvSpPr>
        <p:spPr>
          <a:xfrm>
            <a:off x="540000" y="1798983"/>
            <a:ext cx="3888000" cy="38620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 baseline="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5" name="Content Left"/>
          <p:cNvSpPr>
            <a:spLocks noGrp="1"/>
          </p:cNvSpPr>
          <p:nvPr>
            <p:ph sz="quarter" idx="12" hasCustomPrompt="1"/>
          </p:nvPr>
        </p:nvSpPr>
        <p:spPr>
          <a:xfrm>
            <a:off x="4716000" y="1798983"/>
            <a:ext cx="3888000" cy="38620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1400" baseline="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/>
              <a:t>Click to add text, tables, charts, smart art, pictures or media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32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43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40000" y="1008000"/>
            <a:ext cx="8064000" cy="63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Kicker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78122"/>
            <a:ext cx="8064000" cy="522000"/>
          </a:xfrm>
          <a:solidFill>
            <a:schemeClr val="tx2"/>
          </a:solidFill>
          <a:ln w="3175">
            <a:solidFill>
              <a:schemeClr val="tx2"/>
            </a:solidFill>
          </a:ln>
        </p:spPr>
        <p:txBody>
          <a:bodyPr vert="horz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kicker or ‘so what’. Delete if not required.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pic>
        <p:nvPicPr>
          <p:cNvPr id="9" name="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00" y="288000"/>
            <a:ext cx="2560320" cy="271518"/>
          </a:xfrm>
          <a:prstGeom prst="rect">
            <a:avLst/>
          </a:prstGeom>
        </p:spPr>
      </p:pic>
      <p:sp>
        <p:nvSpPr>
          <p:cNvPr id="7" name="Copywright"/>
          <p:cNvSpPr/>
          <p:nvPr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GB" sz="9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4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75" r:id="rId3"/>
    <p:sldLayoutId id="2147483746" r:id="rId4"/>
    <p:sldLayoutId id="2147483747" r:id="rId5"/>
    <p:sldLayoutId id="2147483776" r:id="rId6"/>
    <p:sldLayoutId id="2147483748" r:id="rId7"/>
    <p:sldLayoutId id="2147483777" r:id="rId8"/>
    <p:sldLayoutId id="2147483749" r:id="rId9"/>
    <p:sldLayoutId id="2147483778" r:id="rId10"/>
    <p:sldLayoutId id="2147483752" r:id="rId11"/>
    <p:sldLayoutId id="2147483750" r:id="rId12"/>
    <p:sldLayoutId id="2147483751" r:id="rId13"/>
    <p:sldLayoutId id="2147483754" r:id="rId14"/>
    <p:sldLayoutId id="2147483755" r:id="rId15"/>
    <p:sldLayoutId id="2147483756" r:id="rId16"/>
    <p:sldLayoutId id="2147483757" r:id="rId17"/>
    <p:sldLayoutId id="2147483788" r:id="rId18"/>
    <p:sldLayoutId id="2147483789" r:id="rId19"/>
    <p:sldLayoutId id="2147483790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39">
          <p15:clr>
            <a:srgbClr val="F26B43"/>
          </p15:clr>
        </p15:guide>
        <p15:guide id="2" pos="1053">
          <p15:clr>
            <a:srgbClr val="F26B43"/>
          </p15:clr>
        </p15:guide>
        <p15:guide id="3" pos="1212">
          <p15:clr>
            <a:srgbClr val="F26B43"/>
          </p15:clr>
        </p15:guide>
        <p15:guide id="4" pos="1928">
          <p15:clr>
            <a:srgbClr val="F26B43"/>
          </p15:clr>
        </p15:guide>
        <p15:guide id="5" pos="2085">
          <p15:clr>
            <a:srgbClr val="F26B43"/>
          </p15:clr>
        </p15:guide>
        <p15:guide id="6" pos="2801">
          <p15:clr>
            <a:srgbClr val="F26B43"/>
          </p15:clr>
        </p15:guide>
        <p15:guide id="7" pos="2958">
          <p15:clr>
            <a:srgbClr val="F26B43"/>
          </p15:clr>
        </p15:guide>
        <p15:guide id="8" pos="3672">
          <p15:clr>
            <a:srgbClr val="F26B43"/>
          </p15:clr>
        </p15:guide>
        <p15:guide id="9" pos="3831">
          <p15:clr>
            <a:srgbClr val="F26B43"/>
          </p15:clr>
        </p15:guide>
        <p15:guide id="10" pos="4545">
          <p15:clr>
            <a:srgbClr val="F26B43"/>
          </p15:clr>
        </p15:guide>
        <p15:guide id="11" pos="4706">
          <p15:clr>
            <a:srgbClr val="F26B43"/>
          </p15:clr>
        </p15:guide>
        <p15:guide id="12" pos="5418">
          <p15:clr>
            <a:srgbClr val="F26B43"/>
          </p15:clr>
        </p15:guide>
        <p15:guide id="13" orient="horz" pos="1643">
          <p15:clr>
            <a:srgbClr val="F26B43"/>
          </p15:clr>
        </p15:guide>
        <p15:guide id="14" orient="horz" pos="1802">
          <p15:clr>
            <a:srgbClr val="F26B43"/>
          </p15:clr>
        </p15:guide>
        <p15:guide id="15" orient="horz" pos="2811">
          <p15:clr>
            <a:srgbClr val="F26B43"/>
          </p15:clr>
        </p15:guide>
        <p15:guide id="16" orient="horz" pos="2970">
          <p15:clr>
            <a:srgbClr val="F26B43"/>
          </p15:clr>
        </p15:guide>
        <p15:guide id="17" orient="horz" pos="3974">
          <p15:clr>
            <a:srgbClr val="F26B43"/>
          </p15:clr>
        </p15:guide>
        <p15:guide id="18" orient="horz" pos="630">
          <p15:clr>
            <a:srgbClr val="F26B43"/>
          </p15:clr>
        </p15:guide>
        <p15:guide id="0" orient="horz" pos="3566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00" y="1008000"/>
            <a:ext cx="5295900" cy="63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6" name="Text"/>
          <p:cNvSpPr>
            <a:spLocks noGrp="1"/>
          </p:cNvSpPr>
          <p:nvPr>
            <p:ph type="body" idx="1"/>
          </p:nvPr>
        </p:nvSpPr>
        <p:spPr>
          <a:xfrm>
            <a:off x="540000" y="1656000"/>
            <a:ext cx="5292000" cy="465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1 bullet</a:t>
            </a:r>
          </a:p>
          <a:p>
            <a:pPr lvl="2"/>
            <a:r>
              <a:rPr lang="en-US" dirty="0"/>
              <a:t>Level 2 bullet</a:t>
            </a:r>
          </a:p>
          <a:p>
            <a:pPr lvl="3"/>
            <a:r>
              <a:rPr lang="en-US" dirty="0"/>
              <a:t>Level 3 bullet</a:t>
            </a:r>
          </a:p>
          <a:p>
            <a:pPr lvl="4"/>
            <a:r>
              <a:rPr lang="en-US" dirty="0"/>
              <a:t>Level 4 bullet</a:t>
            </a:r>
            <a:endParaRPr lang="en-GB" dirty="0"/>
          </a:p>
        </p:txBody>
      </p:sp>
      <p:sp>
        <p:nvSpPr>
          <p:cNvPr id="8" name="Copywright"/>
          <p:cNvSpPr/>
          <p:nvPr userDrawn="1"/>
        </p:nvSpPr>
        <p:spPr>
          <a:xfrm>
            <a:off x="443954" y="6361734"/>
            <a:ext cx="974947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© Arcadis 2015</a:t>
            </a:r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"/>
          <p:cNvSpPr>
            <a:spLocks noGrp="1"/>
          </p:cNvSpPr>
          <p:nvPr>
            <p:ph type="dt" sz="half" idx="2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2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79" r:id="rId4"/>
    <p:sldLayoutId id="2147483763" r:id="rId5"/>
    <p:sldLayoutId id="2147483780" r:id="rId6"/>
    <p:sldLayoutId id="2147483764" r:id="rId7"/>
    <p:sldLayoutId id="2147483781" r:id="rId8"/>
    <p:sldLayoutId id="2147483765" r:id="rId9"/>
    <p:sldLayoutId id="2147483782" r:id="rId10"/>
    <p:sldLayoutId id="2147483771" r:id="rId11"/>
    <p:sldLayoutId id="2147483766" r:id="rId12"/>
    <p:sldLayoutId id="2147483767" r:id="rId13"/>
    <p:sldLayoutId id="2147483770" r:id="rId14"/>
    <p:sldLayoutId id="2147483772" r:id="rId15"/>
    <p:sldLayoutId id="2147483773" r:id="rId16"/>
    <p:sldLayoutId id="2147483774" r:id="rId17"/>
    <p:sldLayoutId id="2147483783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08038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68288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39">
          <p15:clr>
            <a:srgbClr val="F26B43"/>
          </p15:clr>
        </p15:guide>
        <p15:guide id="2" pos="1053">
          <p15:clr>
            <a:srgbClr val="F26B43"/>
          </p15:clr>
        </p15:guide>
        <p15:guide id="3" pos="1212">
          <p15:clr>
            <a:srgbClr val="F26B43"/>
          </p15:clr>
        </p15:guide>
        <p15:guide id="4" pos="1928">
          <p15:clr>
            <a:srgbClr val="F26B43"/>
          </p15:clr>
        </p15:guide>
        <p15:guide id="5" pos="2085">
          <p15:clr>
            <a:srgbClr val="F26B43"/>
          </p15:clr>
        </p15:guide>
        <p15:guide id="6" pos="2801">
          <p15:clr>
            <a:srgbClr val="F26B43"/>
          </p15:clr>
        </p15:guide>
        <p15:guide id="7" pos="2958">
          <p15:clr>
            <a:srgbClr val="F26B43"/>
          </p15:clr>
        </p15:guide>
        <p15:guide id="8" pos="3672">
          <p15:clr>
            <a:srgbClr val="F26B43"/>
          </p15:clr>
        </p15:guide>
        <p15:guide id="9" pos="3831">
          <p15:clr>
            <a:srgbClr val="F26B43"/>
          </p15:clr>
        </p15:guide>
        <p15:guide id="10" pos="4545">
          <p15:clr>
            <a:srgbClr val="F26B43"/>
          </p15:clr>
        </p15:guide>
        <p15:guide id="11" pos="4706">
          <p15:clr>
            <a:srgbClr val="F26B43"/>
          </p15:clr>
        </p15:guide>
        <p15:guide id="12" pos="5418">
          <p15:clr>
            <a:srgbClr val="F26B43"/>
          </p15:clr>
        </p15:guide>
        <p15:guide id="13" orient="horz" pos="1643">
          <p15:clr>
            <a:srgbClr val="F26B43"/>
          </p15:clr>
        </p15:guide>
        <p15:guide id="14" orient="horz" pos="1802">
          <p15:clr>
            <a:srgbClr val="F26B43"/>
          </p15:clr>
        </p15:guide>
        <p15:guide id="15" orient="horz" pos="2811">
          <p15:clr>
            <a:srgbClr val="F26B43"/>
          </p15:clr>
        </p15:guide>
        <p15:guide id="16" orient="horz" pos="2970">
          <p15:clr>
            <a:srgbClr val="F26B43"/>
          </p15:clr>
        </p15:guide>
        <p15:guide id="17" orient="horz" pos="3974">
          <p15:clr>
            <a:srgbClr val="F26B43"/>
          </p15:clr>
        </p15:guide>
        <p15:guide id="18" orient="horz" pos="630">
          <p15:clr>
            <a:srgbClr val="F26B43"/>
          </p15:clr>
        </p15:guide>
        <p15:guide id="19" orient="horz" pos="3566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elta_CA_Water_SLIDES_v1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101600"/>
            <a:ext cx="9405938" cy="704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209800"/>
            <a:ext cx="84582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8" r:id="rId14"/>
  </p:sldLayoutIdLst>
  <p:hf hdr="0" ftr="0"/>
  <p:txStyles>
    <p:titleStyle>
      <a:lvl1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41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AB910-AD9E-4164-AEA9-F27C4D55FA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686800" cy="1676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Delta Levees Investment Strategy</a:t>
            </a:r>
            <a:br>
              <a:rPr lang="en-US" sz="4000" dirty="0">
                <a:latin typeface="+mj-lt"/>
              </a:rPr>
            </a:br>
            <a:r>
              <a:rPr lang="en-US" sz="3200" b="0" i="1" dirty="0">
                <a:effectLst/>
                <a:latin typeface="+mj-lt"/>
              </a:rPr>
              <a:t>CVFPB Briefing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July 22, 2016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4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Level of Protection approach is limited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080080"/>
            <a:ext cx="6301509" cy="4129406"/>
          </a:xfrm>
        </p:spPr>
        <p:txBody>
          <a:bodyPr/>
          <a:lstStyle/>
          <a:p>
            <a:r>
              <a:rPr lang="en-US" dirty="0"/>
              <a:t>Considers only the </a:t>
            </a:r>
            <a:r>
              <a:rPr lang="en-US" u="sng" dirty="0"/>
              <a:t>probability</a:t>
            </a:r>
            <a:r>
              <a:rPr lang="en-US" dirty="0"/>
              <a:t> of occurrence</a:t>
            </a:r>
          </a:p>
          <a:p>
            <a:r>
              <a:rPr lang="en-US" dirty="0"/>
              <a:t>Ignores the adverse </a:t>
            </a:r>
            <a:r>
              <a:rPr lang="en-US" u="sng" dirty="0"/>
              <a:t>consequences</a:t>
            </a:r>
            <a:r>
              <a:rPr lang="en-US" dirty="0"/>
              <a:t> of flooding</a:t>
            </a:r>
          </a:p>
          <a:p>
            <a:r>
              <a:rPr lang="en-US" dirty="0"/>
              <a:t>Focuses on structural actions</a:t>
            </a:r>
          </a:p>
          <a:p>
            <a:pPr lvl="2"/>
            <a:r>
              <a:rPr lang="en-US" dirty="0"/>
              <a:t>Reduces focus on other actions to reduce risk  </a:t>
            </a:r>
          </a:p>
          <a:p>
            <a:r>
              <a:rPr lang="en-US" dirty="0"/>
              <a:t>Implies that risk can be eliminated</a:t>
            </a:r>
          </a:p>
          <a:p>
            <a:pPr lvl="2"/>
            <a:r>
              <a:rPr lang="en-US" dirty="0"/>
              <a:t>100-year (or 200-year) protection is “safe”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9" name="Picture 4" descr="evacu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23" y="2080079"/>
            <a:ext cx="2734886" cy="412940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0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374" y="4042312"/>
            <a:ext cx="8065452" cy="251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0115" y="6030476"/>
            <a:ext cx="166904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100" i="1" dirty="0">
                <a:solidFill>
                  <a:schemeClr val="tx2"/>
                </a:solidFill>
              </a:rPr>
              <a:t>Delta Stewardship Council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Percent Level of Protection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830671"/>
            <a:ext cx="4040188" cy="639762"/>
          </a:xfrm>
        </p:spPr>
        <p:txBody>
          <a:bodyPr/>
          <a:lstStyle/>
          <a:p>
            <a:r>
              <a:rPr lang="en-US" dirty="0"/>
              <a:t>Current Guidance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470433"/>
            <a:ext cx="4576618" cy="1787531"/>
          </a:xfrm>
        </p:spPr>
        <p:txBody>
          <a:bodyPr/>
          <a:lstStyle/>
          <a:p>
            <a:r>
              <a:rPr lang="en-US" dirty="0"/>
              <a:t>One percent AEP—NFIP </a:t>
            </a:r>
            <a:r>
              <a:rPr lang="en-US" sz="1600" dirty="0"/>
              <a:t>(44CFR 65.10)</a:t>
            </a:r>
            <a:endParaRPr lang="en-US" dirty="0"/>
          </a:p>
          <a:p>
            <a:pPr lvl="1"/>
            <a:r>
              <a:rPr lang="en-US" dirty="0"/>
              <a:t>“100-year” level-of-protection</a:t>
            </a:r>
          </a:p>
          <a:p>
            <a:pPr lvl="1"/>
            <a:r>
              <a:rPr lang="en-US" dirty="0"/>
              <a:t>Basis for certification and FEMA accreditation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5208438" y="1830671"/>
            <a:ext cx="4041775" cy="639762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5208438" y="2470433"/>
            <a:ext cx="4041775" cy="2997489"/>
          </a:xfrm>
        </p:spPr>
        <p:txBody>
          <a:bodyPr/>
          <a:lstStyle/>
          <a:p>
            <a:r>
              <a:rPr lang="en-US" dirty="0"/>
              <a:t>On the land-side of levee</a:t>
            </a:r>
          </a:p>
          <a:p>
            <a:pPr lvl="1"/>
            <a:r>
              <a:rPr lang="en-US" dirty="0"/>
              <a:t>No insurance is required</a:t>
            </a:r>
          </a:p>
          <a:p>
            <a:pPr lvl="1"/>
            <a:r>
              <a:rPr lang="en-US" dirty="0"/>
              <a:t>No special mitigation is required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10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100"/>
              </a:lnSpc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Limitations of the Level of Protection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9290" y="2088356"/>
            <a:ext cx="8892309" cy="4109244"/>
          </a:xfrm>
        </p:spPr>
        <p:txBody>
          <a:bodyPr/>
          <a:lstStyle/>
          <a:p>
            <a:r>
              <a:rPr lang="en-US" dirty="0"/>
              <a:t>The one-percent annual chance LOP is </a:t>
            </a:r>
            <a:r>
              <a:rPr lang="en-US" u="sng" dirty="0"/>
              <a:t>not</a:t>
            </a:r>
            <a:r>
              <a:rPr lang="en-US" dirty="0"/>
              <a:t> a safety standard</a:t>
            </a:r>
          </a:p>
          <a:p>
            <a:pPr lvl="1"/>
            <a:r>
              <a:rPr lang="en-US" dirty="0"/>
              <a:t>Basically an insurance standard</a:t>
            </a:r>
          </a:p>
          <a:p>
            <a:pPr lvl="1"/>
            <a:r>
              <a:rPr lang="en-US" dirty="0"/>
              <a:t>Focuses on the hazard</a:t>
            </a:r>
          </a:p>
          <a:p>
            <a:pPr lvl="1"/>
            <a:r>
              <a:rPr lang="en-US" dirty="0"/>
              <a:t>Ignores consequences</a:t>
            </a:r>
          </a:p>
          <a:p>
            <a:pPr lvl="1"/>
            <a:r>
              <a:rPr lang="en-US" dirty="0"/>
              <a:t>Implies risk can be eliminated</a:t>
            </a:r>
          </a:p>
          <a:p>
            <a:pPr lvl="1"/>
            <a:r>
              <a:rPr lang="en-US" dirty="0"/>
              <a:t>Favors structural solutions</a:t>
            </a:r>
          </a:p>
          <a:p>
            <a:pPr lvl="1"/>
            <a:r>
              <a:rPr lang="en-US" dirty="0"/>
              <a:t>Hard to measure</a:t>
            </a:r>
          </a:p>
          <a:p>
            <a:pPr lvl="2"/>
            <a:r>
              <a:rPr lang="en-US" dirty="0"/>
              <a:t>Risk reduction</a:t>
            </a:r>
          </a:p>
          <a:p>
            <a:pPr lvl="2"/>
            <a:r>
              <a:rPr lang="en-US" dirty="0"/>
              <a:t>Cost-effectiveness </a:t>
            </a:r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2" descr="http://www.fema.gov/media-library-data/14132c38-310d-4648-9db7-d0ba99a3ba2e/43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98" y="3185052"/>
            <a:ext cx="3977402" cy="265160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7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" name="Picture 3" descr="C:\Users\Jludy\Desktop\Conferences and Abstracts\asfpm\gei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519" y="2033769"/>
            <a:ext cx="2373890" cy="41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ludy\Desktop\Conferences and Abstracts\asfpm\applecar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385" y="2447636"/>
            <a:ext cx="3573454" cy="35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3.gstatic.com/images?q=tbn:ANd9GcTaf6ts7sD8GzSMwbLGztgoZVIQf7ZUHg36czyk3zRZRxTHdLg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65" y="2469444"/>
            <a:ext cx="2846858" cy="30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763000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914400"/>
            <a:r>
              <a:rPr lang="en-US" dirty="0"/>
              <a:t>We make decisions everyday based on risk</a:t>
            </a:r>
          </a:p>
        </p:txBody>
      </p:sp>
    </p:spTree>
    <p:extLst>
      <p:ext uri="{BB962C8B-B14F-4D97-AF65-F5344CB8AC3E}">
        <p14:creationId xmlns:p14="http://schemas.microsoft.com/office/powerpoint/2010/main" val="346818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Tolerable Risk approach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2088356"/>
            <a:ext cx="4628835" cy="3916363"/>
          </a:xfrm>
        </p:spPr>
        <p:txBody>
          <a:bodyPr/>
          <a:lstStyle/>
          <a:p>
            <a:r>
              <a:rPr lang="en-US" sz="2400" dirty="0"/>
              <a:t>Risk cannot be ignored</a:t>
            </a:r>
          </a:p>
          <a:p>
            <a:r>
              <a:rPr lang="en-US" sz="2400" dirty="0"/>
              <a:t>Absolute safety cannot be guaranteed</a:t>
            </a:r>
          </a:p>
          <a:p>
            <a:r>
              <a:rPr lang="en-US" sz="2400" dirty="0"/>
              <a:t>Life safety is paramount (USACE)</a:t>
            </a:r>
          </a:p>
          <a:p>
            <a:r>
              <a:rPr lang="en-US" sz="2400" dirty="0"/>
              <a:t>Risk should be </a:t>
            </a:r>
            <a:r>
              <a:rPr lang="en-US" sz="2400" b="1" dirty="0"/>
              <a:t>As Low As Reasonably Practicable</a:t>
            </a:r>
            <a:r>
              <a:rPr lang="en-US" sz="2400" dirty="0"/>
              <a:t>, or ALARP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2" descr="C:\Users\Jludy\Desktop\Peer Panel Presentation\A-flood-sign-009-300x1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/>
        </p:blipFill>
        <p:spPr bwMode="auto">
          <a:xfrm>
            <a:off x="5086035" y="2223856"/>
            <a:ext cx="3981476" cy="281388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3208" y="5650776"/>
            <a:ext cx="799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ALARP is what can be reasonably done without spending an inordinate amount of time, money, or resources relative to the risk reduction benefits</a:t>
            </a:r>
          </a:p>
        </p:txBody>
      </p:sp>
    </p:spTree>
    <p:extLst>
      <p:ext uri="{BB962C8B-B14F-4D97-AF65-F5344CB8AC3E}">
        <p14:creationId xmlns:p14="http://schemas.microsoft.com/office/powerpoint/2010/main" val="1060794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74681" y="36090"/>
            <a:ext cx="7696200" cy="618790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18347" y="457200"/>
            <a:ext cx="0" cy="5017168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73968" y="5269832"/>
            <a:ext cx="59436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1112899" y="2661952"/>
            <a:ext cx="200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chemeClr val="accent2"/>
                </a:solidFill>
              </a:rPr>
              <a:t>PROBABILITY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2497" y="5342603"/>
            <a:ext cx="233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>
                <a:solidFill>
                  <a:schemeClr val="accent2"/>
                </a:solidFill>
              </a:rPr>
              <a:t>CONSEQUENCES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4740" y="731066"/>
            <a:ext cx="92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kern="0" dirty="0">
                <a:solidFill>
                  <a:schemeClr val="accent1"/>
                </a:solidFill>
              </a:rPr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0904" y="4806201"/>
            <a:ext cx="92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kern="0" dirty="0">
                <a:solidFill>
                  <a:schemeClr val="accent1"/>
                </a:solidFill>
              </a:rPr>
              <a:t>LOW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0683" y="5342603"/>
            <a:ext cx="92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kern="0" dirty="0">
                <a:solidFill>
                  <a:schemeClr val="accent1"/>
                </a:solidFill>
              </a:rPr>
              <a:t>HIGH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2644" y="5342603"/>
            <a:ext cx="92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kern="0" dirty="0">
                <a:solidFill>
                  <a:schemeClr val="accent1"/>
                </a:solidFill>
              </a:rPr>
              <a:t>LOW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8347" y="1311442"/>
            <a:ext cx="5173579" cy="395839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669232" y="4608095"/>
            <a:ext cx="2020335" cy="501267"/>
          </a:xfrm>
          <a:prstGeom prst="ellipse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58965" y="4679449"/>
            <a:ext cx="150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solidFill>
                  <a:schemeClr val="bg2">
                    <a:lumMod val="25000"/>
                  </a:schemeClr>
                </a:solidFill>
              </a:rPr>
              <a:t>Plane Crash</a:t>
            </a:r>
          </a:p>
        </p:txBody>
      </p:sp>
      <p:sp>
        <p:nvSpPr>
          <p:cNvPr id="19" name="Oval 18"/>
          <p:cNvSpPr/>
          <p:nvPr/>
        </p:nvSpPr>
        <p:spPr>
          <a:xfrm>
            <a:off x="3104148" y="3080085"/>
            <a:ext cx="1179094" cy="70986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4096" y="3082871"/>
            <a:ext cx="12191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chemeClr val="accent2"/>
                </a:solidFill>
              </a:rPr>
              <a:t>Auto Accident</a:t>
            </a:r>
          </a:p>
        </p:txBody>
      </p:sp>
      <p:sp>
        <p:nvSpPr>
          <p:cNvPr id="21" name="Oval 20"/>
          <p:cNvSpPr/>
          <p:nvPr/>
        </p:nvSpPr>
        <p:spPr>
          <a:xfrm rot="2495564">
            <a:off x="4344797" y="3506994"/>
            <a:ext cx="1179094" cy="709862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1413" y="3672441"/>
            <a:ext cx="12191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chemeClr val="accent5">
                    <a:lumMod val="75000"/>
                  </a:schemeClr>
                </a:solidFill>
              </a:rPr>
              <a:t>Dams</a:t>
            </a:r>
          </a:p>
        </p:txBody>
      </p:sp>
      <p:sp>
        <p:nvSpPr>
          <p:cNvPr id="23" name="Oval 22"/>
          <p:cNvSpPr/>
          <p:nvPr/>
        </p:nvSpPr>
        <p:spPr>
          <a:xfrm rot="2495564">
            <a:off x="2451080" y="1901557"/>
            <a:ext cx="1033666" cy="87710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6416" y="1974656"/>
            <a:ext cx="12191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rgbClr val="7030A0"/>
                </a:solidFill>
              </a:rPr>
              <a:t>Mining Accident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30576" y="2858869"/>
            <a:ext cx="184340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</a:rPr>
              <a:t>LIMIT OF TOLERABLE RISK?</a:t>
            </a:r>
          </a:p>
        </p:txBody>
      </p:sp>
      <p:sp>
        <p:nvSpPr>
          <p:cNvPr id="30" name="Arc 29"/>
          <p:cNvSpPr/>
          <p:nvPr/>
        </p:nvSpPr>
        <p:spPr>
          <a:xfrm rot="17392571">
            <a:off x="5301004" y="3426478"/>
            <a:ext cx="1888220" cy="1118732"/>
          </a:xfrm>
          <a:prstGeom prst="arc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14600" y="5901115"/>
            <a:ext cx="525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>
                <a:solidFill>
                  <a:schemeClr val="tx2"/>
                </a:solidFill>
              </a:rPr>
              <a:t>RISK = PROBABILITY x CONSEQUENCES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08154" y="355388"/>
            <a:ext cx="525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2"/>
                </a:solidFill>
              </a:rPr>
              <a:t>How Much Risk is Tolerable?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42288" y="3751163"/>
            <a:ext cx="2075964" cy="1714718"/>
            <a:chOff x="3040494" y="3382461"/>
            <a:chExt cx="2075964" cy="1714718"/>
          </a:xfrm>
        </p:grpSpPr>
        <p:sp>
          <p:nvSpPr>
            <p:cNvPr id="33" name="Explosion 2 32"/>
            <p:cNvSpPr/>
            <p:nvPr/>
          </p:nvSpPr>
          <p:spPr>
            <a:xfrm>
              <a:off x="3040494" y="3382461"/>
              <a:ext cx="2075964" cy="1714718"/>
            </a:xfrm>
            <a:prstGeom prst="irregularSeal2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74720" y="3985844"/>
              <a:ext cx="1235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kern="0" dirty="0">
                  <a:solidFill>
                    <a:srgbClr val="00B050"/>
                  </a:solidFill>
                </a:rPr>
                <a:t>MORE TOLERABLE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96177" y="1108449"/>
            <a:ext cx="1975959" cy="1731781"/>
            <a:chOff x="5964883" y="1300176"/>
            <a:chExt cx="1975959" cy="1731781"/>
          </a:xfrm>
        </p:grpSpPr>
        <p:sp>
          <p:nvSpPr>
            <p:cNvPr id="35" name="Explosion 2 34"/>
            <p:cNvSpPr/>
            <p:nvPr/>
          </p:nvSpPr>
          <p:spPr>
            <a:xfrm>
              <a:off x="5964883" y="1300176"/>
              <a:ext cx="1975959" cy="1731781"/>
            </a:xfrm>
            <a:prstGeom prst="irregularSeal2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5271" y="1879262"/>
              <a:ext cx="1175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kern="0" dirty="0">
                  <a:solidFill>
                    <a:srgbClr val="FF0000"/>
                  </a:solidFill>
                </a:rPr>
                <a:t>LESS TOLERABLE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301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52222" y="2944866"/>
            <a:ext cx="8234578" cy="2352643"/>
            <a:chOff x="187377" y="3001811"/>
            <a:chExt cx="8900180" cy="2352643"/>
          </a:xfrm>
        </p:grpSpPr>
        <p:grpSp>
          <p:nvGrpSpPr>
            <p:cNvPr id="6" name="Group 5"/>
            <p:cNvGrpSpPr/>
            <p:nvPr/>
          </p:nvGrpSpPr>
          <p:grpSpPr>
            <a:xfrm>
              <a:off x="187377" y="3001811"/>
              <a:ext cx="8900178" cy="1449628"/>
              <a:chOff x="347644" y="3274772"/>
              <a:chExt cx="8900178" cy="1449628"/>
            </a:xfrm>
          </p:grpSpPr>
          <p:pic>
            <p:nvPicPr>
              <p:cNvPr id="10" name="Picture 2" descr="http://www.itp.uni-hannover.de/~zawischa/ITP/bildchen/prismsp2.pn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43600" y="3657600"/>
                <a:ext cx="8708266" cy="1066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347644" y="3274772"/>
                <a:ext cx="238728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200" b="1" kern="0" dirty="0">
                    <a:solidFill>
                      <a:srgbClr val="CC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Unacceptable</a:t>
                </a:r>
                <a:endParaRPr lang="en-US" altLang="en-US" sz="22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56904" y="3282170"/>
                <a:ext cx="319091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en-US" sz="2200" b="1" kern="0" dirty="0">
                    <a:solidFill>
                      <a:srgbClr val="41BFB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Broadly acceptable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15723" y="4523457"/>
              <a:ext cx="29649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kern="0" dirty="0">
                  <a:solidFill>
                    <a:schemeClr val="accent1"/>
                  </a:solidFill>
                </a:rPr>
                <a:t>Risk cannot be justified except under extraordinary circumstances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3054" y="3621131"/>
              <a:ext cx="53237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Range of Tolerability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4657" y="4505943"/>
              <a:ext cx="291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kern="0" dirty="0">
                  <a:solidFill>
                    <a:schemeClr val="accent1"/>
                  </a:solidFill>
                </a:rPr>
                <a:t>No further actions required. Risk regarded as insignificant</a:t>
              </a:r>
            </a:p>
          </p:txBody>
        </p:sp>
      </p:grpSp>
      <p:sp>
        <p:nvSpPr>
          <p:cNvPr id="13" name="Title 7"/>
          <p:cNvSpPr txBox="1">
            <a:spLocks/>
          </p:cNvSpPr>
          <p:nvPr/>
        </p:nvSpPr>
        <p:spPr>
          <a:xfrm>
            <a:off x="228600" y="152400"/>
            <a:ext cx="8763000" cy="1447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defTabSz="914400"/>
            <a:r>
              <a:rPr lang="en-US" dirty="0"/>
              <a:t>Tolerable Risk</a:t>
            </a:r>
          </a:p>
        </p:txBody>
      </p:sp>
    </p:spTree>
    <p:extLst>
      <p:ext uri="{BB962C8B-B14F-4D97-AF65-F5344CB8AC3E}">
        <p14:creationId xmlns:p14="http://schemas.microsoft.com/office/powerpoint/2010/main" val="293459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028F-FC55-4814-9D01-B1C00550C2C3}" type="datetime4">
              <a:rPr lang="en-GB" smtClean="0"/>
              <a:pPr/>
              <a:t>19 July 2016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42472" y="36090"/>
            <a:ext cx="7696200" cy="618790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18347" y="457200"/>
            <a:ext cx="0" cy="5017168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73968" y="5269832"/>
            <a:ext cx="59436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1112899" y="2661952"/>
            <a:ext cx="200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chemeClr val="accent2"/>
                </a:solidFill>
              </a:rPr>
              <a:t>PROBABILITY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2497" y="5342603"/>
            <a:ext cx="233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>
                <a:solidFill>
                  <a:schemeClr val="accent2"/>
                </a:solidFill>
              </a:rPr>
              <a:t>CONSEQUENCES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4740" y="731066"/>
            <a:ext cx="92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kern="0" dirty="0">
                <a:solidFill>
                  <a:schemeClr val="accent1"/>
                </a:solidFill>
              </a:rPr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0904" y="4806201"/>
            <a:ext cx="92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kern="0" dirty="0">
                <a:solidFill>
                  <a:schemeClr val="accent1"/>
                </a:solidFill>
              </a:rPr>
              <a:t>LOW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0683" y="5342603"/>
            <a:ext cx="92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kern="0" dirty="0">
                <a:solidFill>
                  <a:schemeClr val="accent1"/>
                </a:solidFill>
              </a:rPr>
              <a:t>HIGH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2644" y="5342603"/>
            <a:ext cx="92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kern="0" dirty="0">
                <a:solidFill>
                  <a:schemeClr val="accent1"/>
                </a:solidFill>
              </a:rPr>
              <a:t>LOW</a:t>
            </a:r>
          </a:p>
        </p:txBody>
      </p:sp>
      <p:sp>
        <p:nvSpPr>
          <p:cNvPr id="24" name="Oval 23"/>
          <p:cNvSpPr/>
          <p:nvPr/>
        </p:nvSpPr>
        <p:spPr>
          <a:xfrm>
            <a:off x="4993113" y="2870643"/>
            <a:ext cx="1768642" cy="71477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81871" y="2952264"/>
            <a:ext cx="119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CURRENT RISK</a:t>
            </a:r>
          </a:p>
        </p:txBody>
      </p:sp>
      <p:sp>
        <p:nvSpPr>
          <p:cNvPr id="26" name="Right Arrow 25"/>
          <p:cNvSpPr/>
          <p:nvPr/>
        </p:nvSpPr>
        <p:spPr>
          <a:xfrm rot="5400000">
            <a:off x="5502709" y="3894077"/>
            <a:ext cx="794084" cy="55345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10800000">
            <a:off x="3967443" y="2952264"/>
            <a:ext cx="794084" cy="55345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16200000">
            <a:off x="5480392" y="2027283"/>
            <a:ext cx="794084" cy="55345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7000002" y="2952265"/>
            <a:ext cx="794084" cy="55345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91430" y="4655553"/>
            <a:ext cx="202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LEVEES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15716" y="2851823"/>
            <a:ext cx="202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EVACUATION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86886" y="1297084"/>
            <a:ext cx="231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LEVEES DETERIORATE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58614" y="2275498"/>
            <a:ext cx="150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GROWS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4600" y="5901115"/>
            <a:ext cx="525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>
                <a:solidFill>
                  <a:schemeClr val="tx2"/>
                </a:solidFill>
              </a:rPr>
              <a:t>RISK = PROBABILITY x CONSEQUENCES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62644" y="355388"/>
            <a:ext cx="647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2"/>
                </a:solidFill>
              </a:rPr>
              <a:t>How Does Risk Change?</a:t>
            </a:r>
          </a:p>
        </p:txBody>
      </p:sp>
    </p:spTree>
    <p:extLst>
      <p:ext uri="{BB962C8B-B14F-4D97-AF65-F5344CB8AC3E}">
        <p14:creationId xmlns:p14="http://schemas.microsoft.com/office/powerpoint/2010/main" val="414500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853509"/>
            <a:ext cx="3045691" cy="394148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Tolerable Risk Guidance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22943" y="5819632"/>
            <a:ext cx="3121890" cy="6270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Best practices identified by USACE and USBR (2015)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570495" y="5841788"/>
            <a:ext cx="3046290" cy="8268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USACE </a:t>
            </a:r>
            <a:r>
              <a:rPr lang="en-US" sz="1600" i="1" dirty="0"/>
              <a:t>Design and Construction of Levees</a:t>
            </a:r>
            <a:r>
              <a:rPr lang="en-US" sz="1600" dirty="0"/>
              <a:t> (2016) will encourage risk assessment procedures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95" y="1853509"/>
            <a:ext cx="3046290" cy="394148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579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Applying the Tolerable Risk approach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19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540000" y="1662877"/>
            <a:ext cx="8061076" cy="4358876"/>
            <a:chOff x="431679" y="1662877"/>
            <a:chExt cx="8306434" cy="4358876"/>
          </a:xfrm>
        </p:grpSpPr>
        <p:sp>
          <p:nvSpPr>
            <p:cNvPr id="498" name="Rectangle 6"/>
            <p:cNvSpPr>
              <a:spLocks noChangeArrowheads="1"/>
            </p:cNvSpPr>
            <p:nvPr/>
          </p:nvSpPr>
          <p:spPr bwMode="blackWhite">
            <a:xfrm>
              <a:off x="4692816" y="1662877"/>
              <a:ext cx="4045297" cy="2085093"/>
            </a:xfrm>
            <a:prstGeom prst="rect">
              <a:avLst/>
            </a:prstGeom>
            <a:solidFill>
              <a:srgbClr val="EBEBEC"/>
            </a:solidFill>
            <a:ln>
              <a:noFill/>
            </a:ln>
          </p:spPr>
          <p:txBody>
            <a:bodyPr lIns="430974" tIns="123135" rIns="123135" bIns="123135"/>
            <a:lstStyle/>
            <a:p>
              <a:pPr defTabSz="798193">
                <a:spcAft>
                  <a:spcPct val="0"/>
                </a:spcAft>
                <a:buClr>
                  <a:schemeClr val="accent1"/>
                </a:buClr>
              </a:pPr>
              <a:r>
                <a:rPr lang="en-US" altLang="zh-CN" dirty="0">
                  <a:solidFill>
                    <a:schemeClr val="accent1"/>
                  </a:solidFill>
                  <a:ea typeface="SimSun" pitchFamily="2" charset="-122"/>
                  <a:cs typeface="Arial" pitchFamily="34" charset="0"/>
                </a:rPr>
                <a:t>Identify Options to Reduce Risk </a:t>
              </a:r>
            </a:p>
            <a:p>
              <a:pPr marL="612648" indent="-154752" defTabSz="798193"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</a:pPr>
              <a:r>
                <a:rPr lang="en-US" altLang="zh-CN" dirty="0">
                  <a:ea typeface="SimSun" pitchFamily="2" charset="-122"/>
                  <a:cs typeface="Arial" pitchFamily="34" charset="0"/>
                </a:rPr>
                <a:t>Structural</a:t>
              </a:r>
            </a:p>
            <a:p>
              <a:pPr marL="611952" lvl="1" indent="-154752" defTabSz="798193"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</a:pPr>
              <a:r>
                <a:rPr lang="en-US" altLang="zh-CN" dirty="0">
                  <a:ea typeface="SimSun" pitchFamily="2" charset="-122"/>
                  <a:cs typeface="Arial" pitchFamily="34" charset="0"/>
                </a:rPr>
                <a:t>Non-structural</a:t>
              </a:r>
            </a:p>
            <a:p>
              <a:pPr marL="611952" lvl="1" indent="-154752" defTabSz="798193"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</a:pPr>
              <a:r>
                <a:rPr lang="en-US" altLang="zh-CN" dirty="0">
                  <a:ea typeface="SimSun" pitchFamily="2" charset="-122"/>
                  <a:cs typeface="Arial" pitchFamily="34" charset="0"/>
                </a:rPr>
                <a:t>Calculate risk reduction</a:t>
              </a:r>
            </a:p>
          </p:txBody>
        </p:sp>
        <p:sp>
          <p:nvSpPr>
            <p:cNvPr id="500" name="Rectangle 6"/>
            <p:cNvSpPr>
              <a:spLocks noChangeArrowheads="1"/>
            </p:cNvSpPr>
            <p:nvPr/>
          </p:nvSpPr>
          <p:spPr bwMode="blackWhite">
            <a:xfrm>
              <a:off x="431679" y="1662877"/>
              <a:ext cx="4045297" cy="2085093"/>
            </a:xfrm>
            <a:prstGeom prst="rect">
              <a:avLst/>
            </a:prstGeom>
            <a:solidFill>
              <a:srgbClr val="EBEBEC"/>
            </a:solidFill>
            <a:ln>
              <a:noFill/>
            </a:ln>
          </p:spPr>
          <p:txBody>
            <a:bodyPr lIns="123135" tIns="123135" rIns="554109" bIns="123135"/>
            <a:lstStyle/>
            <a:p>
              <a:pPr defTabSz="798193">
                <a:spcAft>
                  <a:spcPct val="0"/>
                </a:spcAft>
                <a:buClr>
                  <a:schemeClr val="accent1"/>
                </a:buClr>
              </a:pPr>
              <a:r>
                <a:rPr lang="en-US" altLang="zh-CN" dirty="0">
                  <a:solidFill>
                    <a:schemeClr val="accent1"/>
                  </a:solidFill>
                  <a:ea typeface="SimSun" pitchFamily="2" charset="-122"/>
                  <a:cs typeface="Arial" pitchFamily="34" charset="0"/>
                </a:rPr>
                <a:t>Characterize Risk</a:t>
              </a:r>
            </a:p>
            <a:p>
              <a:pPr marL="611952" lvl="1" indent="-154752" defTabSz="798193"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</a:pPr>
              <a:r>
                <a:rPr lang="en-US" altLang="zh-CN" dirty="0">
                  <a:ea typeface="SimSun" pitchFamily="2" charset="-122"/>
                  <a:cs typeface="Arial" pitchFamily="34" charset="0"/>
                </a:rPr>
                <a:t>Inventory assets</a:t>
              </a:r>
            </a:p>
            <a:p>
              <a:pPr marL="611952" lvl="1" indent="-154752" defTabSz="798193"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</a:pPr>
              <a:r>
                <a:rPr lang="en-US" altLang="zh-CN" dirty="0">
                  <a:ea typeface="SimSun" pitchFamily="2" charset="-122"/>
                  <a:cs typeface="Arial" pitchFamily="34" charset="0"/>
                </a:rPr>
                <a:t>Identify hazards</a:t>
              </a:r>
            </a:p>
            <a:p>
              <a:pPr marL="611952" lvl="1" indent="-154752" defTabSz="798193"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</a:pPr>
              <a:r>
                <a:rPr lang="en-US" altLang="zh-CN" dirty="0">
                  <a:ea typeface="SimSun" pitchFamily="2" charset="-122"/>
                  <a:cs typeface="Arial" pitchFamily="34" charset="0"/>
                </a:rPr>
                <a:t>Assess vulnerabilities</a:t>
              </a:r>
            </a:p>
            <a:p>
              <a:pPr marL="611952" lvl="1" indent="-154752" defTabSz="798193"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</a:pPr>
              <a:r>
                <a:rPr lang="en-US" altLang="zh-CN" dirty="0">
                  <a:ea typeface="SimSun" pitchFamily="2" charset="-122"/>
                  <a:cs typeface="Arial" pitchFamily="34" charset="0"/>
                </a:rPr>
                <a:t>Calculate risk</a:t>
              </a:r>
            </a:p>
          </p:txBody>
        </p:sp>
        <p:sp>
          <p:nvSpPr>
            <p:cNvPr id="501" name="Rectangle 6"/>
            <p:cNvSpPr>
              <a:spLocks noChangeArrowheads="1"/>
            </p:cNvSpPr>
            <p:nvPr/>
          </p:nvSpPr>
          <p:spPr bwMode="blackWhite">
            <a:xfrm>
              <a:off x="431679" y="3936660"/>
              <a:ext cx="4045297" cy="2085093"/>
            </a:xfrm>
            <a:prstGeom prst="rect">
              <a:avLst/>
            </a:prstGeom>
            <a:solidFill>
              <a:srgbClr val="EBEBEC"/>
            </a:solidFill>
            <a:ln>
              <a:noFill/>
            </a:ln>
          </p:spPr>
          <p:txBody>
            <a:bodyPr lIns="123135" tIns="123135" rIns="554109" bIns="123135" anchor="b"/>
            <a:lstStyle/>
            <a:p>
              <a:pPr defTabSz="798193">
                <a:spcAft>
                  <a:spcPct val="0"/>
                </a:spcAft>
                <a:buClr>
                  <a:schemeClr val="accent1"/>
                </a:buClr>
              </a:pPr>
              <a:r>
                <a:rPr lang="en-US" altLang="zh-CN" dirty="0">
                  <a:solidFill>
                    <a:schemeClr val="accent1"/>
                  </a:solidFill>
                  <a:ea typeface="SimSun" pitchFamily="2" charset="-122"/>
                  <a:cs typeface="Arial" pitchFamily="34" charset="0"/>
                </a:rPr>
                <a:t>Continuously Review</a:t>
              </a:r>
            </a:p>
            <a:p>
              <a:pPr marL="611952" lvl="1" indent="-154752" defTabSz="798193"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</a:pPr>
              <a:r>
                <a:rPr lang="en-US" altLang="zh-CN" dirty="0">
                  <a:ea typeface="SimSun" pitchFamily="2" charset="-122"/>
                  <a:cs typeface="Arial" pitchFamily="34" charset="0"/>
                </a:rPr>
                <a:t>Communicate risks</a:t>
              </a:r>
            </a:p>
            <a:p>
              <a:pPr marL="611952" lvl="1" indent="-154752" defTabSz="798193"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</a:pPr>
              <a:r>
                <a:rPr lang="en-US" altLang="zh-CN" dirty="0">
                  <a:ea typeface="SimSun" pitchFamily="2" charset="-122"/>
                  <a:cs typeface="Arial" pitchFamily="34" charset="0"/>
                </a:rPr>
                <a:t>Adapt to change</a:t>
              </a:r>
            </a:p>
            <a:p>
              <a:pPr marL="611952" lvl="1" indent="-154752" defTabSz="798193"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•"/>
              </a:pPr>
              <a:r>
                <a:rPr lang="en-US" altLang="zh-CN" dirty="0">
                  <a:ea typeface="SimSun" pitchFamily="2" charset="-122"/>
                  <a:cs typeface="Arial" pitchFamily="34" charset="0"/>
                </a:rPr>
                <a:t>Perform robust OMRR&amp;R*</a:t>
              </a:r>
            </a:p>
            <a:p>
              <a:pPr lvl="1" defTabSz="798193">
                <a:spcAft>
                  <a:spcPct val="0"/>
                </a:spcAft>
                <a:buClr>
                  <a:schemeClr val="accent1"/>
                </a:buClr>
              </a:pPr>
              <a:endParaRPr lang="en-US" altLang="zh-CN" dirty="0"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499" name="Rectangle 6"/>
            <p:cNvSpPr>
              <a:spLocks noChangeArrowheads="1"/>
            </p:cNvSpPr>
            <p:nvPr/>
          </p:nvSpPr>
          <p:spPr bwMode="blackWhite">
            <a:xfrm>
              <a:off x="4692816" y="3936660"/>
              <a:ext cx="4045297" cy="2085093"/>
            </a:xfrm>
            <a:prstGeom prst="rect">
              <a:avLst/>
            </a:prstGeom>
            <a:solidFill>
              <a:srgbClr val="EBEBEC"/>
            </a:solidFill>
            <a:ln>
              <a:noFill/>
            </a:ln>
          </p:spPr>
          <p:txBody>
            <a:bodyPr lIns="430974" tIns="123135" rIns="123135" bIns="123135" anchor="b"/>
            <a:lstStyle/>
            <a:p>
              <a:pPr lvl="1" defTabSz="798193">
                <a:spcAft>
                  <a:spcPct val="0"/>
                </a:spcAft>
                <a:buClr>
                  <a:schemeClr val="accent1"/>
                </a:buClr>
              </a:pPr>
              <a:endParaRPr lang="en-US" altLang="zh-CN" dirty="0">
                <a:ea typeface="SimSun" pitchFamily="2" charset="-122"/>
                <a:cs typeface="Arial" pitchFamily="34" charset="0"/>
              </a:endParaRPr>
            </a:p>
          </p:txBody>
        </p:sp>
        <p:grpSp>
          <p:nvGrpSpPr>
            <p:cNvPr id="502" name="Group 27"/>
            <p:cNvGrpSpPr>
              <a:grpSpLocks/>
            </p:cNvGrpSpPr>
            <p:nvPr/>
          </p:nvGrpSpPr>
          <p:grpSpPr bwMode="auto">
            <a:xfrm>
              <a:off x="2928089" y="2241164"/>
              <a:ext cx="3267460" cy="3209088"/>
              <a:chOff x="1674" y="993"/>
              <a:chExt cx="2407" cy="2364"/>
            </a:xfrm>
          </p:grpSpPr>
          <p:pic>
            <p:nvPicPr>
              <p:cNvPr id="503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" b="78914"/>
              <a:stretch>
                <a:fillRect/>
              </a:stretch>
            </p:blipFill>
            <p:spPr bwMode="auto">
              <a:xfrm rot="5400000">
                <a:off x="2497" y="1379"/>
                <a:ext cx="104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4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" b="78914"/>
              <a:stretch>
                <a:fillRect/>
              </a:stretch>
            </p:blipFill>
            <p:spPr bwMode="auto">
              <a:xfrm rot="10800000">
                <a:off x="2993" y="2202"/>
                <a:ext cx="104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5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" b="78914"/>
              <a:stretch>
                <a:fillRect/>
              </a:stretch>
            </p:blipFill>
            <p:spPr bwMode="auto">
              <a:xfrm>
                <a:off x="1674" y="1862"/>
                <a:ext cx="104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6" name="Freeform 15"/>
              <p:cNvSpPr>
                <a:spLocks/>
              </p:cNvSpPr>
              <p:nvPr/>
            </p:nvSpPr>
            <p:spPr bwMode="blackWhite">
              <a:xfrm>
                <a:off x="1682" y="1931"/>
                <a:ext cx="1100" cy="1235"/>
              </a:xfrm>
              <a:custGeom>
                <a:avLst/>
                <a:gdLst>
                  <a:gd name="T0" fmla="*/ 1538 w 930"/>
                  <a:gd name="T1" fmla="*/ 978 h 1075"/>
                  <a:gd name="T2" fmla="*/ 1468 w 930"/>
                  <a:gd name="T3" fmla="*/ 960 h 1075"/>
                  <a:gd name="T4" fmla="*/ 1402 w 930"/>
                  <a:gd name="T5" fmla="*/ 940 h 1075"/>
                  <a:gd name="T6" fmla="*/ 1337 w 930"/>
                  <a:gd name="T7" fmla="*/ 914 h 1075"/>
                  <a:gd name="T8" fmla="*/ 1276 w 930"/>
                  <a:gd name="T9" fmla="*/ 883 h 1075"/>
                  <a:gd name="T10" fmla="*/ 1216 w 930"/>
                  <a:gd name="T11" fmla="*/ 844 h 1075"/>
                  <a:gd name="T12" fmla="*/ 1164 w 930"/>
                  <a:gd name="T13" fmla="*/ 802 h 1075"/>
                  <a:gd name="T14" fmla="*/ 1114 w 930"/>
                  <a:gd name="T15" fmla="*/ 754 h 1075"/>
                  <a:gd name="T16" fmla="*/ 1072 w 930"/>
                  <a:gd name="T17" fmla="*/ 704 h 1075"/>
                  <a:gd name="T18" fmla="*/ 1033 w 930"/>
                  <a:gd name="T19" fmla="*/ 649 h 1075"/>
                  <a:gd name="T20" fmla="*/ 1004 w 930"/>
                  <a:gd name="T21" fmla="*/ 603 h 1075"/>
                  <a:gd name="T22" fmla="*/ 984 w 930"/>
                  <a:gd name="T23" fmla="*/ 555 h 1075"/>
                  <a:gd name="T24" fmla="*/ 965 w 930"/>
                  <a:gd name="T25" fmla="*/ 503 h 1075"/>
                  <a:gd name="T26" fmla="*/ 955 w 930"/>
                  <a:gd name="T27" fmla="*/ 451 h 1075"/>
                  <a:gd name="T28" fmla="*/ 951 w 930"/>
                  <a:gd name="T29" fmla="*/ 400 h 1075"/>
                  <a:gd name="T30" fmla="*/ 952 w 930"/>
                  <a:gd name="T31" fmla="*/ 347 h 1075"/>
                  <a:gd name="T32" fmla="*/ 1238 w 930"/>
                  <a:gd name="T33" fmla="*/ 347 h 1075"/>
                  <a:gd name="T34" fmla="*/ 596 w 930"/>
                  <a:gd name="T35" fmla="*/ 0 h 1075"/>
                  <a:gd name="T36" fmla="*/ 0 w 930"/>
                  <a:gd name="T37" fmla="*/ 357 h 1075"/>
                  <a:gd name="T38" fmla="*/ 225 w 930"/>
                  <a:gd name="T39" fmla="*/ 358 h 1075"/>
                  <a:gd name="T40" fmla="*/ 234 w 930"/>
                  <a:gd name="T41" fmla="*/ 454 h 1075"/>
                  <a:gd name="T42" fmla="*/ 247 w 930"/>
                  <a:gd name="T43" fmla="*/ 549 h 1075"/>
                  <a:gd name="T44" fmla="*/ 273 w 930"/>
                  <a:gd name="T45" fmla="*/ 640 h 1075"/>
                  <a:gd name="T46" fmla="*/ 300 w 930"/>
                  <a:gd name="T47" fmla="*/ 733 h 1075"/>
                  <a:gd name="T48" fmla="*/ 337 w 930"/>
                  <a:gd name="T49" fmla="*/ 821 h 1075"/>
                  <a:gd name="T50" fmla="*/ 382 w 930"/>
                  <a:gd name="T51" fmla="*/ 906 h 1075"/>
                  <a:gd name="T52" fmla="*/ 434 w 930"/>
                  <a:gd name="T53" fmla="*/ 990 h 1075"/>
                  <a:gd name="T54" fmla="*/ 490 w 930"/>
                  <a:gd name="T55" fmla="*/ 1067 h 1075"/>
                  <a:gd name="T56" fmla="*/ 551 w 930"/>
                  <a:gd name="T57" fmla="*/ 1141 h 1075"/>
                  <a:gd name="T58" fmla="*/ 619 w 930"/>
                  <a:gd name="T59" fmla="*/ 1209 h 1075"/>
                  <a:gd name="T60" fmla="*/ 694 w 930"/>
                  <a:gd name="T61" fmla="*/ 1275 h 1075"/>
                  <a:gd name="T62" fmla="*/ 770 w 930"/>
                  <a:gd name="T63" fmla="*/ 1334 h 1075"/>
                  <a:gd name="T64" fmla="*/ 850 w 930"/>
                  <a:gd name="T65" fmla="*/ 1390 h 1075"/>
                  <a:gd name="T66" fmla="*/ 936 w 930"/>
                  <a:gd name="T67" fmla="*/ 1443 h 1075"/>
                  <a:gd name="T68" fmla="*/ 1025 w 930"/>
                  <a:gd name="T69" fmla="*/ 1487 h 1075"/>
                  <a:gd name="T70" fmla="*/ 1117 w 930"/>
                  <a:gd name="T71" fmla="*/ 1527 h 1075"/>
                  <a:gd name="T72" fmla="*/ 1211 w 930"/>
                  <a:gd name="T73" fmla="*/ 1560 h 1075"/>
                  <a:gd name="T74" fmla="*/ 1307 w 930"/>
                  <a:gd name="T75" fmla="*/ 1589 h 1075"/>
                  <a:gd name="T76" fmla="*/ 1405 w 930"/>
                  <a:gd name="T77" fmla="*/ 1611 h 1075"/>
                  <a:gd name="T78" fmla="*/ 1506 w 930"/>
                  <a:gd name="T79" fmla="*/ 1629 h 1075"/>
                  <a:gd name="T80" fmla="*/ 1277 w 930"/>
                  <a:gd name="T81" fmla="*/ 1282 h 1075"/>
                  <a:gd name="T82" fmla="*/ 1538 w 930"/>
                  <a:gd name="T83" fmla="*/ 978 h 10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30"/>
                  <a:gd name="T127" fmla="*/ 0 h 1075"/>
                  <a:gd name="T128" fmla="*/ 930 w 930"/>
                  <a:gd name="T129" fmla="*/ 1075 h 10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30" h="1075">
                    <a:moveTo>
                      <a:pt x="929" y="645"/>
                    </a:moveTo>
                    <a:lnTo>
                      <a:pt x="887" y="634"/>
                    </a:lnTo>
                    <a:lnTo>
                      <a:pt x="847" y="620"/>
                    </a:lnTo>
                    <a:lnTo>
                      <a:pt x="807" y="603"/>
                    </a:lnTo>
                    <a:lnTo>
                      <a:pt x="771" y="582"/>
                    </a:lnTo>
                    <a:lnTo>
                      <a:pt x="735" y="557"/>
                    </a:lnTo>
                    <a:lnTo>
                      <a:pt x="703" y="529"/>
                    </a:lnTo>
                    <a:lnTo>
                      <a:pt x="673" y="497"/>
                    </a:lnTo>
                    <a:lnTo>
                      <a:pt x="648" y="465"/>
                    </a:lnTo>
                    <a:lnTo>
                      <a:pt x="624" y="428"/>
                    </a:lnTo>
                    <a:lnTo>
                      <a:pt x="607" y="398"/>
                    </a:lnTo>
                    <a:lnTo>
                      <a:pt x="594" y="366"/>
                    </a:lnTo>
                    <a:lnTo>
                      <a:pt x="583" y="332"/>
                    </a:lnTo>
                    <a:lnTo>
                      <a:pt x="577" y="298"/>
                    </a:lnTo>
                    <a:lnTo>
                      <a:pt x="575" y="264"/>
                    </a:lnTo>
                    <a:lnTo>
                      <a:pt x="576" y="229"/>
                    </a:lnTo>
                    <a:lnTo>
                      <a:pt x="748" y="229"/>
                    </a:lnTo>
                    <a:lnTo>
                      <a:pt x="360" y="0"/>
                    </a:lnTo>
                    <a:lnTo>
                      <a:pt x="0" y="236"/>
                    </a:lnTo>
                    <a:lnTo>
                      <a:pt x="136" y="237"/>
                    </a:lnTo>
                    <a:lnTo>
                      <a:pt x="141" y="299"/>
                    </a:lnTo>
                    <a:lnTo>
                      <a:pt x="150" y="362"/>
                    </a:lnTo>
                    <a:lnTo>
                      <a:pt x="165" y="422"/>
                    </a:lnTo>
                    <a:lnTo>
                      <a:pt x="182" y="483"/>
                    </a:lnTo>
                    <a:lnTo>
                      <a:pt x="204" y="541"/>
                    </a:lnTo>
                    <a:lnTo>
                      <a:pt x="231" y="598"/>
                    </a:lnTo>
                    <a:lnTo>
                      <a:pt x="262" y="653"/>
                    </a:lnTo>
                    <a:lnTo>
                      <a:pt x="296" y="704"/>
                    </a:lnTo>
                    <a:lnTo>
                      <a:pt x="333" y="752"/>
                    </a:lnTo>
                    <a:lnTo>
                      <a:pt x="374" y="797"/>
                    </a:lnTo>
                    <a:lnTo>
                      <a:pt x="419" y="841"/>
                    </a:lnTo>
                    <a:lnTo>
                      <a:pt x="465" y="880"/>
                    </a:lnTo>
                    <a:lnTo>
                      <a:pt x="514" y="917"/>
                    </a:lnTo>
                    <a:lnTo>
                      <a:pt x="566" y="951"/>
                    </a:lnTo>
                    <a:lnTo>
                      <a:pt x="620" y="980"/>
                    </a:lnTo>
                    <a:lnTo>
                      <a:pt x="675" y="1007"/>
                    </a:lnTo>
                    <a:lnTo>
                      <a:pt x="732" y="1029"/>
                    </a:lnTo>
                    <a:lnTo>
                      <a:pt x="790" y="1048"/>
                    </a:lnTo>
                    <a:lnTo>
                      <a:pt x="849" y="1062"/>
                    </a:lnTo>
                    <a:lnTo>
                      <a:pt x="910" y="1074"/>
                    </a:lnTo>
                    <a:lnTo>
                      <a:pt x="772" y="845"/>
                    </a:lnTo>
                    <a:lnTo>
                      <a:pt x="929" y="64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7" name="Freeform 13"/>
              <p:cNvSpPr>
                <a:spLocks/>
              </p:cNvSpPr>
              <p:nvPr/>
            </p:nvSpPr>
            <p:spPr bwMode="blackWhite">
              <a:xfrm>
                <a:off x="1826" y="1017"/>
                <a:ext cx="1250" cy="1034"/>
              </a:xfrm>
              <a:custGeom>
                <a:avLst/>
                <a:gdLst>
                  <a:gd name="T0" fmla="*/ 752 w 1057"/>
                  <a:gd name="T1" fmla="*/ 1333 h 900"/>
                  <a:gd name="T2" fmla="*/ 779 w 1057"/>
                  <a:gd name="T3" fmla="*/ 1271 h 900"/>
                  <a:gd name="T4" fmla="*/ 810 w 1057"/>
                  <a:gd name="T5" fmla="*/ 1212 h 900"/>
                  <a:gd name="T6" fmla="*/ 850 w 1057"/>
                  <a:gd name="T7" fmla="*/ 1155 h 900"/>
                  <a:gd name="T8" fmla="*/ 895 w 1057"/>
                  <a:gd name="T9" fmla="*/ 1103 h 900"/>
                  <a:gd name="T10" fmla="*/ 943 w 1057"/>
                  <a:gd name="T11" fmla="*/ 1056 h 900"/>
                  <a:gd name="T12" fmla="*/ 997 w 1057"/>
                  <a:gd name="T13" fmla="*/ 1011 h 900"/>
                  <a:gd name="T14" fmla="*/ 1057 w 1057"/>
                  <a:gd name="T15" fmla="*/ 974 h 900"/>
                  <a:gd name="T16" fmla="*/ 1118 w 1057"/>
                  <a:gd name="T17" fmla="*/ 941 h 900"/>
                  <a:gd name="T18" fmla="*/ 1179 w 1057"/>
                  <a:gd name="T19" fmla="*/ 917 h 900"/>
                  <a:gd name="T20" fmla="*/ 1245 w 1057"/>
                  <a:gd name="T21" fmla="*/ 896 h 900"/>
                  <a:gd name="T22" fmla="*/ 1311 w 1057"/>
                  <a:gd name="T23" fmla="*/ 881 h 900"/>
                  <a:gd name="T24" fmla="*/ 1379 w 1057"/>
                  <a:gd name="T25" fmla="*/ 872 h 900"/>
                  <a:gd name="T26" fmla="*/ 1378 w 1057"/>
                  <a:gd name="T27" fmla="*/ 1079 h 900"/>
                  <a:gd name="T28" fmla="*/ 1747 w 1057"/>
                  <a:gd name="T29" fmla="*/ 568 h 900"/>
                  <a:gd name="T30" fmla="*/ 1353 w 1057"/>
                  <a:gd name="T31" fmla="*/ 0 h 900"/>
                  <a:gd name="T32" fmla="*/ 1355 w 1057"/>
                  <a:gd name="T33" fmla="*/ 207 h 900"/>
                  <a:gd name="T34" fmla="*/ 1251 w 1057"/>
                  <a:gd name="T35" fmla="*/ 216 h 900"/>
                  <a:gd name="T36" fmla="*/ 1148 w 1057"/>
                  <a:gd name="T37" fmla="*/ 233 h 900"/>
                  <a:gd name="T38" fmla="*/ 1049 w 1057"/>
                  <a:gd name="T39" fmla="*/ 255 h 900"/>
                  <a:gd name="T40" fmla="*/ 950 w 1057"/>
                  <a:gd name="T41" fmla="*/ 285 h 900"/>
                  <a:gd name="T42" fmla="*/ 853 w 1057"/>
                  <a:gd name="T43" fmla="*/ 319 h 900"/>
                  <a:gd name="T44" fmla="*/ 760 w 1057"/>
                  <a:gd name="T45" fmla="*/ 361 h 900"/>
                  <a:gd name="T46" fmla="*/ 669 w 1057"/>
                  <a:gd name="T47" fmla="*/ 409 h 900"/>
                  <a:gd name="T48" fmla="*/ 582 w 1057"/>
                  <a:gd name="T49" fmla="*/ 464 h 900"/>
                  <a:gd name="T50" fmla="*/ 499 w 1057"/>
                  <a:gd name="T51" fmla="*/ 525 h 900"/>
                  <a:gd name="T52" fmla="*/ 422 w 1057"/>
                  <a:gd name="T53" fmla="*/ 592 h 900"/>
                  <a:gd name="T54" fmla="*/ 350 w 1057"/>
                  <a:gd name="T55" fmla="*/ 663 h 900"/>
                  <a:gd name="T56" fmla="*/ 281 w 1057"/>
                  <a:gd name="T57" fmla="*/ 736 h 900"/>
                  <a:gd name="T58" fmla="*/ 221 w 1057"/>
                  <a:gd name="T59" fmla="*/ 817 h 900"/>
                  <a:gd name="T60" fmla="*/ 167 w 1057"/>
                  <a:gd name="T61" fmla="*/ 903 h 900"/>
                  <a:gd name="T62" fmla="*/ 119 w 1057"/>
                  <a:gd name="T63" fmla="*/ 990 h 900"/>
                  <a:gd name="T64" fmla="*/ 78 w 1057"/>
                  <a:gd name="T65" fmla="*/ 1079 h 900"/>
                  <a:gd name="T66" fmla="*/ 45 w 1057"/>
                  <a:gd name="T67" fmla="*/ 1172 h 900"/>
                  <a:gd name="T68" fmla="*/ 18 w 1057"/>
                  <a:gd name="T69" fmla="*/ 1266 h 900"/>
                  <a:gd name="T70" fmla="*/ 0 w 1057"/>
                  <a:gd name="T71" fmla="*/ 1364 h 900"/>
                  <a:gd name="T72" fmla="*/ 393 w 1057"/>
                  <a:gd name="T73" fmla="*/ 1124 h 900"/>
                  <a:gd name="T74" fmla="*/ 752 w 1057"/>
                  <a:gd name="T75" fmla="*/ 1333 h 9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7"/>
                  <a:gd name="T115" fmla="*/ 0 h 900"/>
                  <a:gd name="T116" fmla="*/ 1057 w 1057"/>
                  <a:gd name="T117" fmla="*/ 900 h 9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7" h="900">
                    <a:moveTo>
                      <a:pt x="455" y="879"/>
                    </a:moveTo>
                    <a:lnTo>
                      <a:pt x="471" y="838"/>
                    </a:lnTo>
                    <a:lnTo>
                      <a:pt x="490" y="799"/>
                    </a:lnTo>
                    <a:lnTo>
                      <a:pt x="514" y="762"/>
                    </a:lnTo>
                    <a:lnTo>
                      <a:pt x="541" y="728"/>
                    </a:lnTo>
                    <a:lnTo>
                      <a:pt x="570" y="696"/>
                    </a:lnTo>
                    <a:lnTo>
                      <a:pt x="603" y="667"/>
                    </a:lnTo>
                    <a:lnTo>
                      <a:pt x="639" y="642"/>
                    </a:lnTo>
                    <a:lnTo>
                      <a:pt x="676" y="621"/>
                    </a:lnTo>
                    <a:lnTo>
                      <a:pt x="713" y="605"/>
                    </a:lnTo>
                    <a:lnTo>
                      <a:pt x="753" y="591"/>
                    </a:lnTo>
                    <a:lnTo>
                      <a:pt x="793" y="581"/>
                    </a:lnTo>
                    <a:lnTo>
                      <a:pt x="834" y="575"/>
                    </a:lnTo>
                    <a:lnTo>
                      <a:pt x="833" y="711"/>
                    </a:lnTo>
                    <a:lnTo>
                      <a:pt x="1056" y="374"/>
                    </a:lnTo>
                    <a:lnTo>
                      <a:pt x="818" y="0"/>
                    </a:lnTo>
                    <a:lnTo>
                      <a:pt x="819" y="137"/>
                    </a:lnTo>
                    <a:lnTo>
                      <a:pt x="757" y="143"/>
                    </a:lnTo>
                    <a:lnTo>
                      <a:pt x="694" y="154"/>
                    </a:lnTo>
                    <a:lnTo>
                      <a:pt x="634" y="168"/>
                    </a:lnTo>
                    <a:lnTo>
                      <a:pt x="574" y="188"/>
                    </a:lnTo>
                    <a:lnTo>
                      <a:pt x="516" y="211"/>
                    </a:lnTo>
                    <a:lnTo>
                      <a:pt x="460" y="238"/>
                    </a:lnTo>
                    <a:lnTo>
                      <a:pt x="405" y="270"/>
                    </a:lnTo>
                    <a:lnTo>
                      <a:pt x="352" y="306"/>
                    </a:lnTo>
                    <a:lnTo>
                      <a:pt x="302" y="346"/>
                    </a:lnTo>
                    <a:lnTo>
                      <a:pt x="255" y="390"/>
                    </a:lnTo>
                    <a:lnTo>
                      <a:pt x="211" y="437"/>
                    </a:lnTo>
                    <a:lnTo>
                      <a:pt x="170" y="486"/>
                    </a:lnTo>
                    <a:lnTo>
                      <a:pt x="134" y="539"/>
                    </a:lnTo>
                    <a:lnTo>
                      <a:pt x="101" y="595"/>
                    </a:lnTo>
                    <a:lnTo>
                      <a:pt x="72" y="653"/>
                    </a:lnTo>
                    <a:lnTo>
                      <a:pt x="47" y="711"/>
                    </a:lnTo>
                    <a:lnTo>
                      <a:pt x="27" y="773"/>
                    </a:lnTo>
                    <a:lnTo>
                      <a:pt x="11" y="835"/>
                    </a:lnTo>
                    <a:lnTo>
                      <a:pt x="0" y="899"/>
                    </a:lnTo>
                    <a:lnTo>
                      <a:pt x="238" y="741"/>
                    </a:lnTo>
                    <a:lnTo>
                      <a:pt x="455" y="87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8" name="Freeform 16"/>
              <p:cNvSpPr>
                <a:spLocks/>
              </p:cNvSpPr>
              <p:nvPr/>
            </p:nvSpPr>
            <p:spPr bwMode="blackWhite">
              <a:xfrm>
                <a:off x="2966" y="1180"/>
                <a:ext cx="1115" cy="1224"/>
              </a:xfrm>
              <a:custGeom>
                <a:avLst/>
                <a:gdLst>
                  <a:gd name="T0" fmla="*/ 915 w 943"/>
                  <a:gd name="T1" fmla="*/ 1616 h 1065"/>
                  <a:gd name="T2" fmla="*/ 1557 w 943"/>
                  <a:gd name="T3" fmla="*/ 1275 h 1065"/>
                  <a:gd name="T4" fmla="*/ 1290 w 943"/>
                  <a:gd name="T5" fmla="*/ 1275 h 1065"/>
                  <a:gd name="T6" fmla="*/ 1283 w 943"/>
                  <a:gd name="T7" fmla="*/ 1180 h 1065"/>
                  <a:gd name="T8" fmla="*/ 1268 w 943"/>
                  <a:gd name="T9" fmla="*/ 1087 h 1065"/>
                  <a:gd name="T10" fmla="*/ 1247 w 943"/>
                  <a:gd name="T11" fmla="*/ 994 h 1065"/>
                  <a:gd name="T12" fmla="*/ 1218 w 943"/>
                  <a:gd name="T13" fmla="*/ 903 h 1065"/>
                  <a:gd name="T14" fmla="*/ 1180 w 943"/>
                  <a:gd name="T15" fmla="*/ 814 h 1065"/>
                  <a:gd name="T16" fmla="*/ 1136 w 943"/>
                  <a:gd name="T17" fmla="*/ 729 h 1065"/>
                  <a:gd name="T18" fmla="*/ 1088 w 943"/>
                  <a:gd name="T19" fmla="*/ 645 h 1065"/>
                  <a:gd name="T20" fmla="*/ 1032 w 943"/>
                  <a:gd name="T21" fmla="*/ 565 h 1065"/>
                  <a:gd name="T22" fmla="*/ 968 w 943"/>
                  <a:gd name="T23" fmla="*/ 490 h 1065"/>
                  <a:gd name="T24" fmla="*/ 905 w 943"/>
                  <a:gd name="T25" fmla="*/ 417 h 1065"/>
                  <a:gd name="T26" fmla="*/ 830 w 943"/>
                  <a:gd name="T27" fmla="*/ 353 h 1065"/>
                  <a:gd name="T28" fmla="*/ 752 w 943"/>
                  <a:gd name="T29" fmla="*/ 291 h 1065"/>
                  <a:gd name="T30" fmla="*/ 669 w 943"/>
                  <a:gd name="T31" fmla="*/ 232 h 1065"/>
                  <a:gd name="T32" fmla="*/ 582 w 943"/>
                  <a:gd name="T33" fmla="*/ 183 h 1065"/>
                  <a:gd name="T34" fmla="*/ 492 w 943"/>
                  <a:gd name="T35" fmla="*/ 134 h 1065"/>
                  <a:gd name="T36" fmla="*/ 398 w 943"/>
                  <a:gd name="T37" fmla="*/ 95 h 1065"/>
                  <a:gd name="T38" fmla="*/ 300 w 943"/>
                  <a:gd name="T39" fmla="*/ 62 h 1065"/>
                  <a:gd name="T40" fmla="*/ 201 w 943"/>
                  <a:gd name="T41" fmla="*/ 34 h 1065"/>
                  <a:gd name="T42" fmla="*/ 101 w 943"/>
                  <a:gd name="T43" fmla="*/ 13 h 1065"/>
                  <a:gd name="T44" fmla="*/ 0 w 943"/>
                  <a:gd name="T45" fmla="*/ 0 h 1065"/>
                  <a:gd name="T46" fmla="*/ 227 w 943"/>
                  <a:gd name="T47" fmla="*/ 344 h 1065"/>
                  <a:gd name="T48" fmla="*/ 8 w 943"/>
                  <a:gd name="T49" fmla="*/ 684 h 1065"/>
                  <a:gd name="T50" fmla="*/ 79 w 943"/>
                  <a:gd name="T51" fmla="*/ 706 h 1065"/>
                  <a:gd name="T52" fmla="*/ 148 w 943"/>
                  <a:gd name="T53" fmla="*/ 733 h 1065"/>
                  <a:gd name="T54" fmla="*/ 215 w 943"/>
                  <a:gd name="T55" fmla="*/ 767 h 1065"/>
                  <a:gd name="T56" fmla="*/ 278 w 943"/>
                  <a:gd name="T57" fmla="*/ 806 h 1065"/>
                  <a:gd name="T58" fmla="*/ 335 w 943"/>
                  <a:gd name="T59" fmla="*/ 852 h 1065"/>
                  <a:gd name="T60" fmla="*/ 384 w 943"/>
                  <a:gd name="T61" fmla="*/ 902 h 1065"/>
                  <a:gd name="T62" fmla="*/ 434 w 943"/>
                  <a:gd name="T63" fmla="*/ 955 h 1065"/>
                  <a:gd name="T64" fmla="*/ 471 w 943"/>
                  <a:gd name="T65" fmla="*/ 1015 h 1065"/>
                  <a:gd name="T66" fmla="*/ 505 w 943"/>
                  <a:gd name="T67" fmla="*/ 1077 h 1065"/>
                  <a:gd name="T68" fmla="*/ 531 w 943"/>
                  <a:gd name="T69" fmla="*/ 1140 h 1065"/>
                  <a:gd name="T70" fmla="*/ 551 w 943"/>
                  <a:gd name="T71" fmla="*/ 1207 h 1065"/>
                  <a:gd name="T72" fmla="*/ 562 w 943"/>
                  <a:gd name="T73" fmla="*/ 1275 h 1065"/>
                  <a:gd name="T74" fmla="*/ 310 w 943"/>
                  <a:gd name="T75" fmla="*/ 1277 h 1065"/>
                  <a:gd name="T76" fmla="*/ 915 w 943"/>
                  <a:gd name="T77" fmla="*/ 1616 h 10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43"/>
                  <a:gd name="T118" fmla="*/ 0 h 1065"/>
                  <a:gd name="T119" fmla="*/ 943 w 943"/>
                  <a:gd name="T120" fmla="*/ 1065 h 106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43" h="1065">
                    <a:moveTo>
                      <a:pt x="554" y="1064"/>
                    </a:moveTo>
                    <a:lnTo>
                      <a:pt x="942" y="840"/>
                    </a:lnTo>
                    <a:lnTo>
                      <a:pt x="781" y="840"/>
                    </a:lnTo>
                    <a:lnTo>
                      <a:pt x="776" y="778"/>
                    </a:lnTo>
                    <a:lnTo>
                      <a:pt x="767" y="716"/>
                    </a:lnTo>
                    <a:lnTo>
                      <a:pt x="754" y="655"/>
                    </a:lnTo>
                    <a:lnTo>
                      <a:pt x="737" y="595"/>
                    </a:lnTo>
                    <a:lnTo>
                      <a:pt x="714" y="536"/>
                    </a:lnTo>
                    <a:lnTo>
                      <a:pt x="688" y="480"/>
                    </a:lnTo>
                    <a:lnTo>
                      <a:pt x="658" y="425"/>
                    </a:lnTo>
                    <a:lnTo>
                      <a:pt x="624" y="372"/>
                    </a:lnTo>
                    <a:lnTo>
                      <a:pt x="586" y="323"/>
                    </a:lnTo>
                    <a:lnTo>
                      <a:pt x="547" y="275"/>
                    </a:lnTo>
                    <a:lnTo>
                      <a:pt x="502" y="232"/>
                    </a:lnTo>
                    <a:lnTo>
                      <a:pt x="455" y="191"/>
                    </a:lnTo>
                    <a:lnTo>
                      <a:pt x="405" y="153"/>
                    </a:lnTo>
                    <a:lnTo>
                      <a:pt x="352" y="120"/>
                    </a:lnTo>
                    <a:lnTo>
                      <a:pt x="298" y="89"/>
                    </a:lnTo>
                    <a:lnTo>
                      <a:pt x="241" y="63"/>
                    </a:lnTo>
                    <a:lnTo>
                      <a:pt x="182" y="41"/>
                    </a:lnTo>
                    <a:lnTo>
                      <a:pt x="122" y="23"/>
                    </a:lnTo>
                    <a:lnTo>
                      <a:pt x="61" y="9"/>
                    </a:lnTo>
                    <a:lnTo>
                      <a:pt x="0" y="0"/>
                    </a:lnTo>
                    <a:lnTo>
                      <a:pt x="137" y="226"/>
                    </a:lnTo>
                    <a:lnTo>
                      <a:pt x="5" y="451"/>
                    </a:lnTo>
                    <a:lnTo>
                      <a:pt x="48" y="465"/>
                    </a:lnTo>
                    <a:lnTo>
                      <a:pt x="90" y="483"/>
                    </a:lnTo>
                    <a:lnTo>
                      <a:pt x="130" y="505"/>
                    </a:lnTo>
                    <a:lnTo>
                      <a:pt x="168" y="531"/>
                    </a:lnTo>
                    <a:lnTo>
                      <a:pt x="202" y="561"/>
                    </a:lnTo>
                    <a:lnTo>
                      <a:pt x="233" y="594"/>
                    </a:lnTo>
                    <a:lnTo>
                      <a:pt x="262" y="629"/>
                    </a:lnTo>
                    <a:lnTo>
                      <a:pt x="285" y="668"/>
                    </a:lnTo>
                    <a:lnTo>
                      <a:pt x="305" y="709"/>
                    </a:lnTo>
                    <a:lnTo>
                      <a:pt x="321" y="751"/>
                    </a:lnTo>
                    <a:lnTo>
                      <a:pt x="333" y="795"/>
                    </a:lnTo>
                    <a:lnTo>
                      <a:pt x="340" y="840"/>
                    </a:lnTo>
                    <a:lnTo>
                      <a:pt x="188" y="841"/>
                    </a:lnTo>
                    <a:lnTo>
                      <a:pt x="554" y="1064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pic>
            <p:nvPicPr>
              <p:cNvPr id="509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" b="78914"/>
              <a:stretch>
                <a:fillRect/>
              </a:stretch>
            </p:blipFill>
            <p:spPr bwMode="auto">
              <a:xfrm rot="-5041025">
                <a:off x="2224" y="2700"/>
                <a:ext cx="104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0" name="Freeform 509"/>
              <p:cNvSpPr>
                <a:spLocks/>
              </p:cNvSpPr>
              <p:nvPr/>
            </p:nvSpPr>
            <p:spPr bwMode="blackWhite">
              <a:xfrm>
                <a:off x="2662" y="2309"/>
                <a:ext cx="1222" cy="1039"/>
              </a:xfrm>
              <a:custGeom>
                <a:avLst/>
                <a:gdLst>
                  <a:gd name="T0" fmla="*/ 969 w 1033"/>
                  <a:gd name="T1" fmla="*/ 1 h 904"/>
                  <a:gd name="T2" fmla="*/ 949 w 1033"/>
                  <a:gd name="T3" fmla="*/ 62 h 904"/>
                  <a:gd name="T4" fmla="*/ 920 w 1033"/>
                  <a:gd name="T5" fmla="*/ 118 h 904"/>
                  <a:gd name="T6" fmla="*/ 888 w 1033"/>
                  <a:gd name="T7" fmla="*/ 176 h 904"/>
                  <a:gd name="T8" fmla="*/ 851 w 1033"/>
                  <a:gd name="T9" fmla="*/ 228 h 904"/>
                  <a:gd name="T10" fmla="*/ 808 w 1033"/>
                  <a:gd name="T11" fmla="*/ 276 h 904"/>
                  <a:gd name="T12" fmla="*/ 759 w 1033"/>
                  <a:gd name="T13" fmla="*/ 322 h 904"/>
                  <a:gd name="T14" fmla="*/ 706 w 1033"/>
                  <a:gd name="T15" fmla="*/ 363 h 904"/>
                  <a:gd name="T16" fmla="*/ 651 w 1033"/>
                  <a:gd name="T17" fmla="*/ 398 h 904"/>
                  <a:gd name="T18" fmla="*/ 589 w 1033"/>
                  <a:gd name="T19" fmla="*/ 430 h 904"/>
                  <a:gd name="T20" fmla="*/ 525 w 1033"/>
                  <a:gd name="T21" fmla="*/ 457 h 904"/>
                  <a:gd name="T22" fmla="*/ 459 w 1033"/>
                  <a:gd name="T23" fmla="*/ 477 h 904"/>
                  <a:gd name="T24" fmla="*/ 390 w 1033"/>
                  <a:gd name="T25" fmla="*/ 490 h 904"/>
                  <a:gd name="T26" fmla="*/ 389 w 1033"/>
                  <a:gd name="T27" fmla="*/ 284 h 904"/>
                  <a:gd name="T28" fmla="*/ 263 w 1033"/>
                  <a:gd name="T29" fmla="*/ 453 h 904"/>
                  <a:gd name="T30" fmla="*/ 132 w 1033"/>
                  <a:gd name="T31" fmla="*/ 621 h 904"/>
                  <a:gd name="T32" fmla="*/ 0 w 1033"/>
                  <a:gd name="T33" fmla="*/ 785 h 904"/>
                  <a:gd name="T34" fmla="*/ 390 w 1033"/>
                  <a:gd name="T35" fmla="*/ 1371 h 904"/>
                  <a:gd name="T36" fmla="*/ 390 w 1033"/>
                  <a:gd name="T37" fmla="*/ 1162 h 904"/>
                  <a:gd name="T38" fmla="*/ 489 w 1033"/>
                  <a:gd name="T39" fmla="*/ 1152 h 904"/>
                  <a:gd name="T40" fmla="*/ 584 w 1033"/>
                  <a:gd name="T41" fmla="*/ 1134 h 904"/>
                  <a:gd name="T42" fmla="*/ 680 w 1033"/>
                  <a:gd name="T43" fmla="*/ 1113 h 904"/>
                  <a:gd name="T44" fmla="*/ 772 w 1033"/>
                  <a:gd name="T45" fmla="*/ 1082 h 904"/>
                  <a:gd name="T46" fmla="*/ 865 w 1033"/>
                  <a:gd name="T47" fmla="*/ 1049 h 904"/>
                  <a:gd name="T48" fmla="*/ 951 w 1033"/>
                  <a:gd name="T49" fmla="*/ 1009 h 904"/>
                  <a:gd name="T50" fmla="*/ 1037 w 1033"/>
                  <a:gd name="T51" fmla="*/ 964 h 904"/>
                  <a:gd name="T52" fmla="*/ 1119 w 1033"/>
                  <a:gd name="T53" fmla="*/ 913 h 904"/>
                  <a:gd name="T54" fmla="*/ 1198 w 1033"/>
                  <a:gd name="T55" fmla="*/ 856 h 904"/>
                  <a:gd name="T56" fmla="*/ 1272 w 1033"/>
                  <a:gd name="T57" fmla="*/ 796 h 904"/>
                  <a:gd name="T58" fmla="*/ 1341 w 1033"/>
                  <a:gd name="T59" fmla="*/ 731 h 904"/>
                  <a:gd name="T60" fmla="*/ 1405 w 1033"/>
                  <a:gd name="T61" fmla="*/ 661 h 904"/>
                  <a:gd name="T62" fmla="*/ 1463 w 1033"/>
                  <a:gd name="T63" fmla="*/ 587 h 904"/>
                  <a:gd name="T64" fmla="*/ 1517 w 1033"/>
                  <a:gd name="T65" fmla="*/ 511 h 904"/>
                  <a:gd name="T66" fmla="*/ 1565 w 1033"/>
                  <a:gd name="T67" fmla="*/ 431 h 904"/>
                  <a:gd name="T68" fmla="*/ 1605 w 1033"/>
                  <a:gd name="T69" fmla="*/ 351 h 904"/>
                  <a:gd name="T70" fmla="*/ 1640 w 1033"/>
                  <a:gd name="T71" fmla="*/ 264 h 904"/>
                  <a:gd name="T72" fmla="*/ 1670 w 1033"/>
                  <a:gd name="T73" fmla="*/ 177 h 904"/>
                  <a:gd name="T74" fmla="*/ 1693 w 1033"/>
                  <a:gd name="T75" fmla="*/ 88 h 904"/>
                  <a:gd name="T76" fmla="*/ 1708 w 1033"/>
                  <a:gd name="T77" fmla="*/ 0 h 904"/>
                  <a:gd name="T78" fmla="*/ 1345 w 1033"/>
                  <a:gd name="T79" fmla="*/ 201 h 904"/>
                  <a:gd name="T80" fmla="*/ 969 w 1033"/>
                  <a:gd name="T81" fmla="*/ 1 h 9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33"/>
                  <a:gd name="T124" fmla="*/ 0 h 904"/>
                  <a:gd name="T125" fmla="*/ 1033 w 1033"/>
                  <a:gd name="T126" fmla="*/ 904 h 9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33" h="904">
                    <a:moveTo>
                      <a:pt x="585" y="1"/>
                    </a:moveTo>
                    <a:lnTo>
                      <a:pt x="573" y="41"/>
                    </a:lnTo>
                    <a:lnTo>
                      <a:pt x="556" y="78"/>
                    </a:lnTo>
                    <a:lnTo>
                      <a:pt x="537" y="116"/>
                    </a:lnTo>
                    <a:lnTo>
                      <a:pt x="514" y="150"/>
                    </a:lnTo>
                    <a:lnTo>
                      <a:pt x="488" y="182"/>
                    </a:lnTo>
                    <a:lnTo>
                      <a:pt x="459" y="212"/>
                    </a:lnTo>
                    <a:lnTo>
                      <a:pt x="427" y="239"/>
                    </a:lnTo>
                    <a:lnTo>
                      <a:pt x="393" y="262"/>
                    </a:lnTo>
                    <a:lnTo>
                      <a:pt x="356" y="283"/>
                    </a:lnTo>
                    <a:lnTo>
                      <a:pt x="317" y="301"/>
                    </a:lnTo>
                    <a:lnTo>
                      <a:pt x="277" y="314"/>
                    </a:lnTo>
                    <a:lnTo>
                      <a:pt x="236" y="323"/>
                    </a:lnTo>
                    <a:lnTo>
                      <a:pt x="235" y="187"/>
                    </a:lnTo>
                    <a:lnTo>
                      <a:pt x="159" y="298"/>
                    </a:lnTo>
                    <a:lnTo>
                      <a:pt x="80" y="409"/>
                    </a:lnTo>
                    <a:lnTo>
                      <a:pt x="0" y="517"/>
                    </a:lnTo>
                    <a:lnTo>
                      <a:pt x="236" y="903"/>
                    </a:lnTo>
                    <a:lnTo>
                      <a:pt x="236" y="766"/>
                    </a:lnTo>
                    <a:lnTo>
                      <a:pt x="295" y="759"/>
                    </a:lnTo>
                    <a:lnTo>
                      <a:pt x="353" y="747"/>
                    </a:lnTo>
                    <a:lnTo>
                      <a:pt x="411" y="733"/>
                    </a:lnTo>
                    <a:lnTo>
                      <a:pt x="467" y="713"/>
                    </a:lnTo>
                    <a:lnTo>
                      <a:pt x="522" y="691"/>
                    </a:lnTo>
                    <a:lnTo>
                      <a:pt x="575" y="665"/>
                    </a:lnTo>
                    <a:lnTo>
                      <a:pt x="626" y="635"/>
                    </a:lnTo>
                    <a:lnTo>
                      <a:pt x="676" y="601"/>
                    </a:lnTo>
                    <a:lnTo>
                      <a:pt x="724" y="564"/>
                    </a:lnTo>
                    <a:lnTo>
                      <a:pt x="768" y="525"/>
                    </a:lnTo>
                    <a:lnTo>
                      <a:pt x="811" y="481"/>
                    </a:lnTo>
                    <a:lnTo>
                      <a:pt x="849" y="435"/>
                    </a:lnTo>
                    <a:lnTo>
                      <a:pt x="884" y="387"/>
                    </a:lnTo>
                    <a:lnTo>
                      <a:pt x="916" y="337"/>
                    </a:lnTo>
                    <a:lnTo>
                      <a:pt x="945" y="284"/>
                    </a:lnTo>
                    <a:lnTo>
                      <a:pt x="970" y="231"/>
                    </a:lnTo>
                    <a:lnTo>
                      <a:pt x="991" y="174"/>
                    </a:lnTo>
                    <a:lnTo>
                      <a:pt x="1009" y="117"/>
                    </a:lnTo>
                    <a:lnTo>
                      <a:pt x="1023" y="58"/>
                    </a:lnTo>
                    <a:lnTo>
                      <a:pt x="1032" y="0"/>
                    </a:lnTo>
                    <a:lnTo>
                      <a:pt x="812" y="132"/>
                    </a:lnTo>
                    <a:lnTo>
                      <a:pt x="585" y="1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sp>
        <p:nvSpPr>
          <p:cNvPr id="18" name="Rectangle 6"/>
          <p:cNvSpPr>
            <a:spLocks noChangeArrowheads="1"/>
          </p:cNvSpPr>
          <p:nvPr/>
        </p:nvSpPr>
        <p:spPr bwMode="blackWhite">
          <a:xfrm>
            <a:off x="4654035" y="3956497"/>
            <a:ext cx="3947041" cy="2085093"/>
          </a:xfrm>
          <a:prstGeom prst="rect">
            <a:avLst/>
          </a:prstGeom>
          <a:noFill/>
          <a:ln>
            <a:noFill/>
          </a:ln>
        </p:spPr>
        <p:txBody>
          <a:bodyPr lIns="430974" tIns="123135" rIns="123135" bIns="123135" anchor="b"/>
          <a:lstStyle/>
          <a:p>
            <a:pPr defTabSz="798193">
              <a:spcAft>
                <a:spcPct val="0"/>
              </a:spcAft>
              <a:buClr>
                <a:schemeClr val="accent1"/>
              </a:buClr>
            </a:pPr>
            <a:r>
              <a:rPr lang="en-US" altLang="zh-CN" dirty="0">
                <a:solidFill>
                  <a:schemeClr val="accent1"/>
                </a:solidFill>
                <a:ea typeface="SimSun" pitchFamily="2" charset="-122"/>
                <a:cs typeface="Arial" pitchFamily="34" charset="0"/>
              </a:rPr>
              <a:t>	Evaluate Options</a:t>
            </a:r>
          </a:p>
          <a:p>
            <a:pPr marL="611952" lvl="1" indent="-154752" defTabSz="798193"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altLang="zh-CN" dirty="0">
                <a:ea typeface="SimSun" pitchFamily="2" charset="-122"/>
                <a:cs typeface="Arial" pitchFamily="34" charset="0"/>
              </a:rPr>
              <a:t>Do measures reduce risk to tolerable levels?</a:t>
            </a:r>
          </a:p>
          <a:p>
            <a:pPr marL="611952" lvl="1" indent="-154752" defTabSz="798193"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altLang="zh-CN" dirty="0">
                <a:ea typeface="SimSun" pitchFamily="2" charset="-122"/>
                <a:cs typeface="Arial" pitchFamily="34" charset="0"/>
              </a:rPr>
              <a:t>Compare cost-effectiveness and trade-offs</a:t>
            </a:r>
          </a:p>
          <a:p>
            <a:pPr marL="611952" lvl="1" indent="-154752" defTabSz="798193"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altLang="zh-CN" dirty="0">
                <a:ea typeface="SimSun" pitchFamily="2" charset="-122"/>
                <a:cs typeface="Arial" pitchFamily="34" charset="0"/>
              </a:rPr>
              <a:t>Assess residual 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0820" y="2840256"/>
            <a:ext cx="5675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4286" y="2994926"/>
            <a:ext cx="5675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9029" y="4460123"/>
            <a:ext cx="5675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392" y="4150156"/>
            <a:ext cx="5675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dirty="0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245" y="6032812"/>
            <a:ext cx="6808654" cy="286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400" dirty="0"/>
              <a:t>*Operations, maintenance, repair, replacement, and rehabilitation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37846" y="1244222"/>
            <a:ext cx="5048050" cy="2387685"/>
            <a:chOff x="72992" y="1244222"/>
            <a:chExt cx="5048050" cy="2387685"/>
          </a:xfrm>
        </p:grpSpPr>
        <p:sp>
          <p:nvSpPr>
            <p:cNvPr id="6" name="Oval 5"/>
            <p:cNvSpPr/>
            <p:nvPr/>
          </p:nvSpPr>
          <p:spPr>
            <a:xfrm>
              <a:off x="72992" y="1479737"/>
              <a:ext cx="4581043" cy="215217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1883" y="1244222"/>
              <a:ext cx="2749159" cy="64359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dirty="0"/>
                <a:t>Initial DLIS priorities based on risks and opportunities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1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3348" y="2021258"/>
            <a:ext cx="8750652" cy="3540806"/>
            <a:chOff x="240948" y="1868858"/>
            <a:chExt cx="8750652" cy="3540806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White">
            <a:xfrm>
              <a:off x="4938638" y="1868858"/>
              <a:ext cx="3731719" cy="65702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lIns="123135" tIns="0" rIns="61568" bIns="0" anchor="ctr"/>
            <a:lstStyle/>
            <a:p>
              <a:pPr marL="342900" indent="-342900" defTabSz="673306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chemeClr val="tx2"/>
                  </a:solidFill>
                  <a:ea typeface="SimSun" pitchFamily="2" charset="-122"/>
                  <a:cs typeface="Arial" pitchFamily="34" charset="0"/>
                </a:rPr>
                <a:t>Background and Purpose</a:t>
              </a: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blackWhite">
            <a:xfrm>
              <a:off x="4938637" y="2637482"/>
              <a:ext cx="4052963" cy="65702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lIns="123135" tIns="0" rIns="61568" bIns="0" anchor="ctr"/>
            <a:lstStyle/>
            <a:p>
              <a:pPr marL="342900" indent="-342900" defTabSz="673306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chemeClr val="tx2"/>
                  </a:solidFill>
                  <a:ea typeface="SimSun" pitchFamily="2" charset="-122"/>
                  <a:cs typeface="Arial" pitchFamily="34" charset="0"/>
                </a:rPr>
                <a:t>Risk and Level of Protection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blackWhite">
            <a:xfrm>
              <a:off x="4938638" y="3415730"/>
              <a:ext cx="3731719" cy="65702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lIns="123135" tIns="0" rIns="61568" bIns="0" anchor="ctr"/>
            <a:lstStyle/>
            <a:p>
              <a:pPr marL="342900" indent="-342900" defTabSz="673306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chemeClr val="tx2"/>
                  </a:solidFill>
                  <a:ea typeface="SimSun" pitchFamily="2" charset="-122"/>
                  <a:cs typeface="Arial" pitchFamily="34" charset="0"/>
                </a:rPr>
                <a:t>Risk Results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blackWhite">
            <a:xfrm>
              <a:off x="4980990" y="4021759"/>
              <a:ext cx="3731719" cy="65702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lIns="123135" tIns="0" rIns="61568" bIns="0" anchor="ctr"/>
            <a:lstStyle/>
            <a:p>
              <a:pPr marL="342900" indent="-342900" defTabSz="673306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chemeClr val="tx2"/>
                  </a:solidFill>
                  <a:ea typeface="SimSun" pitchFamily="2" charset="-122"/>
                  <a:cs typeface="Arial" pitchFamily="34" charset="0"/>
                </a:rPr>
                <a:t>Prioritizing Approach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blackWhite">
            <a:xfrm>
              <a:off x="4980990" y="4711918"/>
              <a:ext cx="3731719" cy="65702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lIns="123135" tIns="0" rIns="61568" bIns="0" anchor="ctr"/>
            <a:lstStyle/>
            <a:p>
              <a:pPr marL="342900" indent="-342900" defTabSz="673306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chemeClr val="tx2"/>
                  </a:solidFill>
                  <a:ea typeface="SimSun" pitchFamily="2" charset="-122"/>
                  <a:cs typeface="Arial" pitchFamily="34" charset="0"/>
                </a:rPr>
                <a:t>Next Steps</a:t>
              </a: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White">
            <a:xfrm>
              <a:off x="261309" y="4635899"/>
              <a:ext cx="4426750" cy="773765"/>
            </a:xfrm>
            <a:custGeom>
              <a:avLst/>
              <a:gdLst>
                <a:gd name="T0" fmla="*/ 2147483647 w 3261"/>
                <a:gd name="T1" fmla="*/ 541834388 h 570"/>
                <a:gd name="T2" fmla="*/ 2147483647 w 3261"/>
                <a:gd name="T3" fmla="*/ 0 h 570"/>
                <a:gd name="T4" fmla="*/ 2147483647 w 3261"/>
                <a:gd name="T5" fmla="*/ 315020325 h 570"/>
                <a:gd name="T6" fmla="*/ 0 w 3261"/>
                <a:gd name="T7" fmla="*/ 292338125 h 570"/>
                <a:gd name="T8" fmla="*/ 1013102910 w 3261"/>
                <a:gd name="T9" fmla="*/ 1003022188 h 570"/>
                <a:gd name="T10" fmla="*/ 2147483647 w 3261"/>
                <a:gd name="T11" fmla="*/ 1023183438 h 570"/>
                <a:gd name="T12" fmla="*/ 2147483647 w 3261"/>
                <a:gd name="T13" fmla="*/ 1436489063 h 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61"/>
                <a:gd name="T22" fmla="*/ 0 h 570"/>
                <a:gd name="T23" fmla="*/ 3261 w 3261"/>
                <a:gd name="T24" fmla="*/ 570 h 570"/>
                <a:gd name="connsiteX0" fmla="*/ 10000 w 10000"/>
                <a:gd name="connsiteY0" fmla="*/ 3772 h 10000"/>
                <a:gd name="connsiteX1" fmla="*/ 8510 w 10000"/>
                <a:gd name="connsiteY1" fmla="*/ 0 h 10000"/>
                <a:gd name="connsiteX2" fmla="*/ 8786 w 10000"/>
                <a:gd name="connsiteY2" fmla="*/ 2193 h 10000"/>
                <a:gd name="connsiteX3" fmla="*/ 0 w 10000"/>
                <a:gd name="connsiteY3" fmla="*/ 2035 h 10000"/>
                <a:gd name="connsiteX4" fmla="*/ 1233 w 10000"/>
                <a:gd name="connsiteY4" fmla="*/ 6982 h 10000"/>
                <a:gd name="connsiteX5" fmla="*/ 9549 w 10000"/>
                <a:gd name="connsiteY5" fmla="*/ 7123 h 10000"/>
                <a:gd name="connsiteX6" fmla="*/ 9816 w 10000"/>
                <a:gd name="connsiteY6" fmla="*/ 10000 h 10000"/>
                <a:gd name="connsiteX7" fmla="*/ 10000 w 10000"/>
                <a:gd name="connsiteY7" fmla="*/ 377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10000" y="3772"/>
                  </a:moveTo>
                  <a:lnTo>
                    <a:pt x="8510" y="0"/>
                  </a:lnTo>
                  <a:lnTo>
                    <a:pt x="8786" y="2193"/>
                  </a:lnTo>
                  <a:lnTo>
                    <a:pt x="0" y="2035"/>
                  </a:lnTo>
                  <a:lnTo>
                    <a:pt x="1233" y="6982"/>
                  </a:lnTo>
                  <a:lnTo>
                    <a:pt x="9549" y="7123"/>
                  </a:lnTo>
                  <a:lnTo>
                    <a:pt x="9816" y="10000"/>
                  </a:lnTo>
                  <a:lnTo>
                    <a:pt x="10000" y="377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/>
            <a:lstStyle/>
            <a:p>
              <a:endParaRPr lang="en-GB" sz="2000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White">
            <a:xfrm>
              <a:off x="240948" y="4058969"/>
              <a:ext cx="4263851" cy="1100918"/>
            </a:xfrm>
            <a:custGeom>
              <a:avLst/>
              <a:gdLst>
                <a:gd name="T0" fmla="*/ 1050904257 w 3141"/>
                <a:gd name="T1" fmla="*/ 2043845131 h 811"/>
                <a:gd name="T2" fmla="*/ 0 w 3141"/>
                <a:gd name="T3" fmla="*/ 1381045089 h 811"/>
                <a:gd name="T4" fmla="*/ 2147483647 w 3141"/>
                <a:gd name="T5" fmla="*/ 322579875 h 811"/>
                <a:gd name="T6" fmla="*/ 2147483647 w 3141"/>
                <a:gd name="T7" fmla="*/ 0 h 811"/>
                <a:gd name="T8" fmla="*/ 2147483647 w 3141"/>
                <a:gd name="T9" fmla="*/ 372982980 h 811"/>
                <a:gd name="T10" fmla="*/ 2147483647 w 3141"/>
                <a:gd name="T11" fmla="*/ 1287798550 h 811"/>
                <a:gd name="T12" fmla="*/ 2147483647 w 3141"/>
                <a:gd name="T13" fmla="*/ 970258986 h 811"/>
                <a:gd name="T14" fmla="*/ 1050904257 w 3141"/>
                <a:gd name="T15" fmla="*/ 2043845131 h 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1"/>
                <a:gd name="T25" fmla="*/ 0 h 811"/>
                <a:gd name="T26" fmla="*/ 3141 w 3141"/>
                <a:gd name="T27" fmla="*/ 811 h 8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1" h="811">
                  <a:moveTo>
                    <a:pt x="417" y="811"/>
                  </a:moveTo>
                  <a:cubicBezTo>
                    <a:pt x="168" y="635"/>
                    <a:pt x="210" y="680"/>
                    <a:pt x="0" y="548"/>
                  </a:cubicBezTo>
                  <a:cubicBezTo>
                    <a:pt x="516" y="458"/>
                    <a:pt x="1638" y="230"/>
                    <a:pt x="2430" y="128"/>
                  </a:cubicBezTo>
                  <a:cubicBezTo>
                    <a:pt x="2386" y="63"/>
                    <a:pt x="2367" y="84"/>
                    <a:pt x="2321" y="0"/>
                  </a:cubicBezTo>
                  <a:cubicBezTo>
                    <a:pt x="2706" y="71"/>
                    <a:pt x="3081" y="148"/>
                    <a:pt x="3081" y="148"/>
                  </a:cubicBezTo>
                  <a:cubicBezTo>
                    <a:pt x="3108" y="319"/>
                    <a:pt x="3108" y="319"/>
                    <a:pt x="3141" y="511"/>
                  </a:cubicBezTo>
                  <a:cubicBezTo>
                    <a:pt x="3015" y="451"/>
                    <a:pt x="3036" y="463"/>
                    <a:pt x="2859" y="385"/>
                  </a:cubicBezTo>
                  <a:cubicBezTo>
                    <a:pt x="2403" y="487"/>
                    <a:pt x="890" y="722"/>
                    <a:pt x="417" y="8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249093" y="3548556"/>
              <a:ext cx="4384667" cy="1620834"/>
            </a:xfrm>
            <a:custGeom>
              <a:avLst/>
              <a:gdLst>
                <a:gd name="T0" fmla="*/ 1043344688 w 3230"/>
                <a:gd name="T1" fmla="*/ 2147483647 h 1194"/>
                <a:gd name="T2" fmla="*/ 0 w 3230"/>
                <a:gd name="T3" fmla="*/ 2147483647 h 1194"/>
                <a:gd name="T4" fmla="*/ 2147483647 w 3230"/>
                <a:gd name="T5" fmla="*/ 1050905950 h 1194"/>
                <a:gd name="T6" fmla="*/ 2147483647 w 3230"/>
                <a:gd name="T7" fmla="*/ 322580000 h 1194"/>
                <a:gd name="T8" fmla="*/ 2147483647 w 3230"/>
                <a:gd name="T9" fmla="*/ 0 h 1194"/>
                <a:gd name="T10" fmla="*/ 2147483647 w 3230"/>
                <a:gd name="T11" fmla="*/ 357862188 h 1194"/>
                <a:gd name="T12" fmla="*/ 2147483647 w 3230"/>
                <a:gd name="T13" fmla="*/ 1469251888 h 1194"/>
                <a:gd name="T14" fmla="*/ 2147483647 w 3230"/>
                <a:gd name="T15" fmla="*/ 985381888 h 1194"/>
                <a:gd name="T16" fmla="*/ 2147483647 w 3230"/>
                <a:gd name="T17" fmla="*/ 1638101563 h 1194"/>
                <a:gd name="T18" fmla="*/ 1043344688 w 3230"/>
                <a:gd name="T19" fmla="*/ 2147483647 h 11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0"/>
                <a:gd name="T31" fmla="*/ 0 h 1194"/>
                <a:gd name="T32" fmla="*/ 3230 w 3230"/>
                <a:gd name="T33" fmla="*/ 1194 h 11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0" h="1194">
                  <a:moveTo>
                    <a:pt x="414" y="1194"/>
                  </a:moveTo>
                  <a:cubicBezTo>
                    <a:pt x="158" y="1018"/>
                    <a:pt x="216" y="1056"/>
                    <a:pt x="0" y="924"/>
                  </a:cubicBezTo>
                  <a:cubicBezTo>
                    <a:pt x="542" y="666"/>
                    <a:pt x="1024" y="692"/>
                    <a:pt x="1299" y="417"/>
                  </a:cubicBezTo>
                  <a:cubicBezTo>
                    <a:pt x="1574" y="142"/>
                    <a:pt x="2314" y="128"/>
                    <a:pt x="2444" y="128"/>
                  </a:cubicBezTo>
                  <a:cubicBezTo>
                    <a:pt x="2399" y="63"/>
                    <a:pt x="2380" y="84"/>
                    <a:pt x="2332" y="0"/>
                  </a:cubicBezTo>
                  <a:cubicBezTo>
                    <a:pt x="2728" y="71"/>
                    <a:pt x="3125" y="142"/>
                    <a:pt x="3125" y="142"/>
                  </a:cubicBezTo>
                  <a:cubicBezTo>
                    <a:pt x="3164" y="312"/>
                    <a:pt x="3177" y="362"/>
                    <a:pt x="3230" y="583"/>
                  </a:cubicBezTo>
                  <a:cubicBezTo>
                    <a:pt x="3060" y="486"/>
                    <a:pt x="3094" y="504"/>
                    <a:pt x="2923" y="391"/>
                  </a:cubicBezTo>
                  <a:cubicBezTo>
                    <a:pt x="2715" y="388"/>
                    <a:pt x="2039" y="399"/>
                    <a:pt x="1646" y="650"/>
                  </a:cubicBezTo>
                  <a:cubicBezTo>
                    <a:pt x="1253" y="901"/>
                    <a:pt x="738" y="1010"/>
                    <a:pt x="414" y="11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43663" y="2848095"/>
              <a:ext cx="4292359" cy="2324010"/>
            </a:xfrm>
            <a:custGeom>
              <a:avLst/>
              <a:gdLst>
                <a:gd name="T0" fmla="*/ 1058465625 w 3162"/>
                <a:gd name="T1" fmla="*/ 2147483647 h 1712"/>
                <a:gd name="T2" fmla="*/ 0 w 3162"/>
                <a:gd name="T3" fmla="*/ 2147483647 h 1712"/>
                <a:gd name="T4" fmla="*/ 2147483647 w 3162"/>
                <a:gd name="T5" fmla="*/ 1585179075 h 1712"/>
                <a:gd name="T6" fmla="*/ 2147483647 w 3162"/>
                <a:gd name="T7" fmla="*/ 254536575 h 1712"/>
                <a:gd name="T8" fmla="*/ 2147483647 w 3162"/>
                <a:gd name="T9" fmla="*/ 0 h 1712"/>
                <a:gd name="T10" fmla="*/ 2147483647 w 3162"/>
                <a:gd name="T11" fmla="*/ 239415638 h 1712"/>
                <a:gd name="T12" fmla="*/ 2147483647 w 3162"/>
                <a:gd name="T13" fmla="*/ 1290320000 h 1712"/>
                <a:gd name="T14" fmla="*/ 2147483647 w 3162"/>
                <a:gd name="T15" fmla="*/ 934978763 h 1712"/>
                <a:gd name="T16" fmla="*/ 2147483647 w 3162"/>
                <a:gd name="T17" fmla="*/ 2147483647 h 1712"/>
                <a:gd name="T18" fmla="*/ 1058465625 w 3162"/>
                <a:gd name="T19" fmla="*/ 2147483647 h 17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62"/>
                <a:gd name="T31" fmla="*/ 0 h 1712"/>
                <a:gd name="T32" fmla="*/ 3162 w 3162"/>
                <a:gd name="T33" fmla="*/ 1712 h 17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62" h="1712">
                  <a:moveTo>
                    <a:pt x="420" y="1712"/>
                  </a:moveTo>
                  <a:cubicBezTo>
                    <a:pt x="164" y="1536"/>
                    <a:pt x="216" y="1572"/>
                    <a:pt x="0" y="1440"/>
                  </a:cubicBezTo>
                  <a:cubicBezTo>
                    <a:pt x="542" y="1182"/>
                    <a:pt x="830" y="1076"/>
                    <a:pt x="1252" y="629"/>
                  </a:cubicBezTo>
                  <a:cubicBezTo>
                    <a:pt x="1674" y="182"/>
                    <a:pt x="2159" y="101"/>
                    <a:pt x="2289" y="101"/>
                  </a:cubicBezTo>
                  <a:cubicBezTo>
                    <a:pt x="2209" y="50"/>
                    <a:pt x="2130" y="0"/>
                    <a:pt x="2130" y="0"/>
                  </a:cubicBezTo>
                  <a:lnTo>
                    <a:pt x="2989" y="95"/>
                  </a:lnTo>
                  <a:cubicBezTo>
                    <a:pt x="2989" y="95"/>
                    <a:pt x="3075" y="303"/>
                    <a:pt x="3162" y="512"/>
                  </a:cubicBezTo>
                  <a:cubicBezTo>
                    <a:pt x="2965" y="443"/>
                    <a:pt x="3003" y="451"/>
                    <a:pt x="2809" y="371"/>
                  </a:cubicBezTo>
                  <a:cubicBezTo>
                    <a:pt x="2595" y="383"/>
                    <a:pt x="2068" y="418"/>
                    <a:pt x="1670" y="864"/>
                  </a:cubicBezTo>
                  <a:cubicBezTo>
                    <a:pt x="1272" y="1310"/>
                    <a:pt x="744" y="1528"/>
                    <a:pt x="420" y="17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46378" y="2077045"/>
              <a:ext cx="4061587" cy="3066552"/>
            </a:xfrm>
            <a:custGeom>
              <a:avLst/>
              <a:gdLst>
                <a:gd name="T0" fmla="*/ 1050905950 w 2992"/>
                <a:gd name="T1" fmla="*/ 2147483647 h 2259"/>
                <a:gd name="T2" fmla="*/ 0 w 2992"/>
                <a:gd name="T3" fmla="*/ 2147483647 h 2259"/>
                <a:gd name="T4" fmla="*/ 2147483647 w 2992"/>
                <a:gd name="T5" fmla="*/ 1882555663 h 2259"/>
                <a:gd name="T6" fmla="*/ 2147483647 w 2992"/>
                <a:gd name="T7" fmla="*/ 302418708 h 2259"/>
                <a:gd name="T8" fmla="*/ 2147483647 w 2992"/>
                <a:gd name="T9" fmla="*/ 0 h 2259"/>
                <a:gd name="T10" fmla="*/ 2147483647 w 2992"/>
                <a:gd name="T11" fmla="*/ 0 h 2259"/>
                <a:gd name="T12" fmla="*/ 2147483647 w 2992"/>
                <a:gd name="T13" fmla="*/ 1290319820 h 2259"/>
                <a:gd name="T14" fmla="*/ 2147483647 w 2992"/>
                <a:gd name="T15" fmla="*/ 927417371 h 2259"/>
                <a:gd name="T16" fmla="*/ 2147483647 w 2992"/>
                <a:gd name="T17" fmla="*/ 2147483647 h 2259"/>
                <a:gd name="T18" fmla="*/ 1050905950 w 2992"/>
                <a:gd name="T19" fmla="*/ 2147483647 h 22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92"/>
                <a:gd name="T31" fmla="*/ 0 h 2259"/>
                <a:gd name="T32" fmla="*/ 2992 w 2992"/>
                <a:gd name="T33" fmla="*/ 2259 h 22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92" h="2259">
                  <a:moveTo>
                    <a:pt x="417" y="2259"/>
                  </a:moveTo>
                  <a:cubicBezTo>
                    <a:pt x="201" y="2155"/>
                    <a:pt x="273" y="2203"/>
                    <a:pt x="0" y="2008"/>
                  </a:cubicBezTo>
                  <a:cubicBezTo>
                    <a:pt x="542" y="1750"/>
                    <a:pt x="944" y="1120"/>
                    <a:pt x="1241" y="747"/>
                  </a:cubicBezTo>
                  <a:cubicBezTo>
                    <a:pt x="1538" y="374"/>
                    <a:pt x="2136" y="120"/>
                    <a:pt x="2136" y="120"/>
                  </a:cubicBezTo>
                  <a:lnTo>
                    <a:pt x="1960" y="0"/>
                  </a:lnTo>
                  <a:lnTo>
                    <a:pt x="2824" y="0"/>
                  </a:lnTo>
                  <a:lnTo>
                    <a:pt x="2992" y="512"/>
                  </a:lnTo>
                  <a:cubicBezTo>
                    <a:pt x="2992" y="512"/>
                    <a:pt x="2868" y="440"/>
                    <a:pt x="2744" y="368"/>
                  </a:cubicBezTo>
                  <a:cubicBezTo>
                    <a:pt x="2545" y="403"/>
                    <a:pt x="2193" y="347"/>
                    <a:pt x="1665" y="1003"/>
                  </a:cubicBezTo>
                  <a:cubicBezTo>
                    <a:pt x="1137" y="1659"/>
                    <a:pt x="696" y="2090"/>
                    <a:pt x="417" y="2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blackWhite">
            <a:xfrm>
              <a:off x="3369233" y="2197369"/>
              <a:ext cx="910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568" tIns="0" rIns="61568" bIns="0" anchor="ctr">
              <a:spAutoFit/>
            </a:bodyPr>
            <a:lstStyle/>
            <a:p>
              <a:pPr algn="ctr" defTabSz="673306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</a:pPr>
              <a:r>
                <a:rPr lang="en-US" altLang="zh-CN" sz="2000" dirty="0">
                  <a:solidFill>
                    <a:schemeClr val="bg1"/>
                  </a:solidFill>
                  <a:ea typeface="SimSun" pitchFamily="2" charset="-122"/>
                  <a:cs typeface="Arial" pitchFamily="34" charset="0"/>
                </a:rPr>
                <a:t>1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blackWhite">
            <a:xfrm>
              <a:off x="3456302" y="2990086"/>
              <a:ext cx="910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568" tIns="0" rIns="61568" bIns="0" anchor="ctr">
              <a:spAutoFit/>
            </a:bodyPr>
            <a:lstStyle/>
            <a:p>
              <a:pPr algn="ctr" defTabSz="673306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</a:pPr>
              <a:r>
                <a:rPr lang="en-US" altLang="zh-CN" sz="2000" dirty="0">
                  <a:solidFill>
                    <a:schemeClr val="bg1"/>
                  </a:solidFill>
                  <a:ea typeface="SimSun" pitchFamily="2" charset="-122"/>
                  <a:cs typeface="Arial" pitchFamily="34" charset="0"/>
                </a:rPr>
                <a:t> 2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blackWhite">
            <a:xfrm>
              <a:off x="3673982" y="3739443"/>
              <a:ext cx="910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568" tIns="0" rIns="61568" bIns="0" anchor="ctr">
              <a:spAutoFit/>
            </a:bodyPr>
            <a:lstStyle/>
            <a:p>
              <a:pPr algn="ctr" defTabSz="673306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</a:pPr>
              <a:r>
                <a:rPr lang="en-US" altLang="zh-CN" sz="2000" dirty="0">
                  <a:solidFill>
                    <a:schemeClr val="bg1"/>
                  </a:solidFill>
                  <a:ea typeface="SimSun" pitchFamily="2" charset="-122"/>
                  <a:cs typeface="Arial" pitchFamily="34" charset="0"/>
                </a:rPr>
                <a:t>3</a:t>
              </a: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blackWhite">
            <a:xfrm>
              <a:off x="3740850" y="4260716"/>
              <a:ext cx="910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568" tIns="0" rIns="61568" bIns="0" anchor="ctr">
              <a:spAutoFit/>
            </a:bodyPr>
            <a:lstStyle/>
            <a:p>
              <a:pPr algn="ctr" defTabSz="673306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</a:pPr>
              <a:r>
                <a:rPr lang="en-US" altLang="zh-CN" sz="2000" dirty="0">
                  <a:ea typeface="SimSun" pitchFamily="2" charset="-122"/>
                  <a:cs typeface="Arial" pitchFamily="34" charset="0"/>
                </a:rPr>
                <a:t>4</a:t>
              </a: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blackWhite">
            <a:xfrm>
              <a:off x="3896505" y="4812924"/>
              <a:ext cx="910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568" tIns="0" rIns="61568" bIns="0" anchor="ctr">
              <a:spAutoFit/>
            </a:bodyPr>
            <a:lstStyle/>
            <a:p>
              <a:pPr algn="ctr" defTabSz="673306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</a:pPr>
              <a:r>
                <a:rPr lang="en-US" altLang="zh-CN" sz="2000" dirty="0">
                  <a:ea typeface="SimSun" pitchFamily="2" charset="-122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21" name="Slide Number"/>
          <p:cNvSpPr txBox="1">
            <a:spLocks/>
          </p:cNvSpPr>
          <p:nvPr/>
        </p:nvSpPr>
        <p:spPr>
          <a:xfrm>
            <a:off x="8451065" y="65035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3C551C-83BB-4568-94F6-AC8A8312A04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</p:spTree>
    <p:extLst>
      <p:ext uri="{BB962C8B-B14F-4D97-AF65-F5344CB8AC3E}">
        <p14:creationId xmlns:p14="http://schemas.microsoft.com/office/powerpoint/2010/main" val="885747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Tolerable Risk</a:t>
            </a:r>
          </a:p>
        </p:txBody>
      </p:sp>
      <p:sp>
        <p:nvSpPr>
          <p:cNvPr id="10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77850" y="5686422"/>
            <a:ext cx="8064500" cy="828675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If you can measure risk, you can measure the cost-effectiveness of efforts to reduce risk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0000" y="2013527"/>
            <a:ext cx="3888000" cy="3647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808038" algn="l"/>
              </a:tabLs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Facilitates</a:t>
            </a:r>
          </a:p>
          <a:p>
            <a:pPr lvl="1"/>
            <a:r>
              <a:rPr lang="en-US" sz="2000" dirty="0"/>
              <a:t>Understanding risk</a:t>
            </a:r>
          </a:p>
          <a:p>
            <a:pPr lvl="1"/>
            <a:r>
              <a:rPr lang="en-US" sz="2000" dirty="0"/>
              <a:t>Communicating risk</a:t>
            </a:r>
          </a:p>
          <a:p>
            <a:pPr lvl="1"/>
            <a:r>
              <a:rPr lang="en-US" sz="2000" dirty="0"/>
              <a:t>Managing risk</a:t>
            </a:r>
          </a:p>
          <a:p>
            <a:r>
              <a:rPr lang="en-US" b="1" dirty="0">
                <a:solidFill>
                  <a:schemeClr val="accent1"/>
                </a:solidFill>
              </a:rPr>
              <a:t>Recognizes </a:t>
            </a:r>
          </a:p>
          <a:p>
            <a:pPr lvl="1"/>
            <a:r>
              <a:rPr lang="en-US" sz="2000" dirty="0"/>
              <a:t>Risk cannot be eliminated</a:t>
            </a:r>
          </a:p>
          <a:p>
            <a:pPr lvl="1"/>
            <a:r>
              <a:rPr lang="en-US" sz="2000" dirty="0"/>
              <a:t>Absolute protection is not possible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15999" y="2013527"/>
            <a:ext cx="4193309" cy="3647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808038" algn="l"/>
              </a:tabLs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Enables</a:t>
            </a:r>
          </a:p>
          <a:p>
            <a:pPr lvl="1"/>
            <a:r>
              <a:rPr lang="en-US" sz="2000" dirty="0"/>
              <a:t>Evaluation of trade-offs and cost-effectiveness</a:t>
            </a:r>
          </a:p>
          <a:p>
            <a:pPr lvl="1"/>
            <a:r>
              <a:rPr lang="en-US" sz="2000" dirty="0"/>
              <a:t>Efficient use of resources</a:t>
            </a:r>
          </a:p>
          <a:p>
            <a:pPr lvl="1"/>
            <a:r>
              <a:rPr lang="en-US" sz="2000" dirty="0"/>
              <a:t>Establishing priorities</a:t>
            </a:r>
          </a:p>
          <a:p>
            <a:pPr lvl="1"/>
            <a:r>
              <a:rPr lang="en-US" sz="2000" dirty="0"/>
              <a:t>Fair treatment</a:t>
            </a:r>
          </a:p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accent1"/>
                </a:solidFill>
              </a:rPr>
              <a:t>Accounts for</a:t>
            </a:r>
          </a:p>
          <a:p>
            <a:pPr lvl="1"/>
            <a:r>
              <a:rPr lang="en-US" sz="2000" dirty="0"/>
              <a:t>Both structural and non-structural options</a:t>
            </a:r>
          </a:p>
        </p:txBody>
      </p:sp>
    </p:spTree>
    <p:extLst>
      <p:ext uri="{BB962C8B-B14F-4D97-AF65-F5344CB8AC3E}">
        <p14:creationId xmlns:p14="http://schemas.microsoft.com/office/powerpoint/2010/main" val="1888335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5441" y="237369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Applying tolerable risk Approach to the delta</a:t>
            </a:r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"/>
          <p:cNvSpPr txBox="1">
            <a:spLocks/>
          </p:cNvSpPr>
          <p:nvPr/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3C551C-83BB-4568-94F6-AC8A8312A04A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6146" name="Picture 2" descr="http://svlg.org/wp-content/uploads/2013/10/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38" y="3635872"/>
            <a:ext cx="4463924" cy="2956694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4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Interests in the Delta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86" y="1732451"/>
            <a:ext cx="5647028" cy="48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7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Assets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28600" y="1884224"/>
            <a:ext cx="4297218" cy="4673594"/>
          </a:xfrm>
        </p:spPr>
        <p:txBody>
          <a:bodyPr/>
          <a:lstStyle/>
          <a:p>
            <a:r>
              <a:rPr lang="en-US" sz="2000" dirty="0"/>
              <a:t>Lives</a:t>
            </a:r>
          </a:p>
          <a:p>
            <a:pPr lvl="1"/>
            <a:r>
              <a:rPr lang="en-US" sz="1600" dirty="0"/>
              <a:t>Population</a:t>
            </a:r>
          </a:p>
          <a:p>
            <a:r>
              <a:rPr lang="en-US" sz="2000" dirty="0"/>
              <a:t>Property</a:t>
            </a:r>
          </a:p>
          <a:p>
            <a:pPr lvl="1"/>
            <a:r>
              <a:rPr lang="en-US" sz="1600" dirty="0"/>
              <a:t>Property value (structures and crops)</a:t>
            </a:r>
          </a:p>
          <a:p>
            <a:pPr lvl="1"/>
            <a:r>
              <a:rPr lang="en-US" sz="1600" dirty="0"/>
              <a:t>Infrastructure systems of statewide importance</a:t>
            </a:r>
          </a:p>
          <a:p>
            <a:r>
              <a:rPr lang="en-US" sz="2000" dirty="0"/>
              <a:t>Water Supply</a:t>
            </a:r>
          </a:p>
          <a:p>
            <a:pPr lvl="1"/>
            <a:r>
              <a:rPr lang="en-US" sz="1600" dirty="0"/>
              <a:t>Islands important for water quality, conveyance, and water supply infrastructure</a:t>
            </a:r>
          </a:p>
          <a:p>
            <a:r>
              <a:rPr lang="en-US" sz="2000" dirty="0"/>
              <a:t>Ecosystem</a:t>
            </a:r>
          </a:p>
          <a:p>
            <a:pPr lvl="1"/>
            <a:r>
              <a:rPr lang="en-US" sz="1600" dirty="0"/>
              <a:t>Terrestrial habitat and managed floodplains</a:t>
            </a:r>
          </a:p>
          <a:p>
            <a:pPr lvl="1"/>
            <a:r>
              <a:rPr lang="en-US" sz="1600" dirty="0"/>
              <a:t>Tidal and riparian habitat</a:t>
            </a:r>
          </a:p>
          <a:p>
            <a:r>
              <a:rPr lang="en-US" sz="2000" dirty="0"/>
              <a:t>Other Delta as Place Considerations</a:t>
            </a:r>
          </a:p>
          <a:p>
            <a:pPr lvl="1"/>
            <a:r>
              <a:rPr lang="en-US" sz="1600" dirty="0"/>
              <a:t>Legacy towns, prime agricultural lands, and public roadways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83" y="1438459"/>
            <a:ext cx="5647028" cy="48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5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Metrics in the Delta </a:t>
            </a:r>
          </a:p>
        </p:txBody>
      </p:sp>
      <p:sp>
        <p:nvSpPr>
          <p:cNvPr id="19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46907" y="369257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Expected Annual Damage (EAD)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6907" y="242482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Expected Annual Fatalities (EAF)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3300" y="368763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Harm to Delta as a place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6907" y="505458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Water Supply Disruption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3300" y="2427147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Harm to the Ecosystem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194" y="2316448"/>
            <a:ext cx="831850" cy="1047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24" y="4952273"/>
            <a:ext cx="1059019" cy="1033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904" t="11616"/>
          <a:stretch/>
        </p:blipFill>
        <p:spPr>
          <a:xfrm>
            <a:off x="456205" y="2417131"/>
            <a:ext cx="1180459" cy="8463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6" y="3590004"/>
            <a:ext cx="1075847" cy="103613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66994" y="3772281"/>
            <a:ext cx="1169670" cy="671577"/>
            <a:chOff x="175068" y="1976894"/>
            <a:chExt cx="1169670" cy="6715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l="14086" t="40392" r="21193" b="33628"/>
            <a:stretch/>
          </p:blipFill>
          <p:spPr>
            <a:xfrm>
              <a:off x="698504" y="2312683"/>
              <a:ext cx="646234" cy="3357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/>
            <a:srcRect l="10566" r="16981"/>
            <a:stretch/>
          </p:blipFill>
          <p:spPr>
            <a:xfrm>
              <a:off x="442712" y="1976894"/>
              <a:ext cx="379244" cy="661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5068" y="2233673"/>
              <a:ext cx="414798" cy="414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78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Risk Maps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38163" y="4732553"/>
            <a:ext cx="2514600" cy="15240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8163" y="3981469"/>
            <a:ext cx="2514600" cy="152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7479" y="420858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FLOOD DAMAGE RISK (EAD)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163" y="3230386"/>
            <a:ext cx="2514600" cy="15240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8163" y="2479303"/>
            <a:ext cx="2514600" cy="152400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8163" y="1728220"/>
            <a:ext cx="2514600" cy="152400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27479" y="2896630"/>
            <a:ext cx="222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ECOSYSTEM RISK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7479" y="4974886"/>
            <a:ext cx="201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LIFE LOSS RISK (EAF)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7479" y="344940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WATER SUPPLY RISK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7479" y="1947941"/>
            <a:ext cx="222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RISK TO DELTA AS A PLACE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39"/>
          <a:stretch/>
        </p:blipFill>
        <p:spPr bwMode="auto">
          <a:xfrm>
            <a:off x="5540627" y="1538981"/>
            <a:ext cx="3751155" cy="5055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21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Flooding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5116"/>
          <a:stretch/>
        </p:blipFill>
        <p:spPr>
          <a:xfrm>
            <a:off x="1756888" y="1296997"/>
            <a:ext cx="5997699" cy="536124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72920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41561"/>
            <a:ext cx="8763000" cy="1447800"/>
          </a:xfrm>
        </p:spPr>
        <p:txBody>
          <a:bodyPr>
            <a:normAutofit/>
          </a:bodyPr>
          <a:lstStyle/>
          <a:p>
            <a:r>
              <a:rPr lang="en-US" dirty="0"/>
              <a:t>Preliminary Delta Risk Maps – Lives &amp; Property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19" y="1218819"/>
            <a:ext cx="4048125" cy="530542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185" y="1228344"/>
            <a:ext cx="3990975" cy="52959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74141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to High-value Terrestrial Habitat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302760"/>
            <a:ext cx="8191500" cy="530542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23816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Supply Disruption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3835" y="2221345"/>
            <a:ext cx="4057073" cy="3916363"/>
          </a:xfrm>
        </p:spPr>
        <p:txBody>
          <a:bodyPr/>
          <a:lstStyle/>
          <a:p>
            <a:r>
              <a:rPr lang="en-US" dirty="0"/>
              <a:t>By function</a:t>
            </a:r>
          </a:p>
          <a:p>
            <a:pPr lvl="1"/>
            <a:r>
              <a:rPr lang="en-US" dirty="0"/>
              <a:t>Salinity barrier</a:t>
            </a:r>
          </a:p>
          <a:p>
            <a:pPr lvl="1"/>
            <a:r>
              <a:rPr lang="en-US" dirty="0"/>
              <a:t>Conveyance corridor</a:t>
            </a:r>
          </a:p>
          <a:p>
            <a:pPr lvl="1"/>
            <a:r>
              <a:rPr lang="en-US" dirty="0"/>
              <a:t>Infrastructure</a:t>
            </a:r>
          </a:p>
          <a:p>
            <a:pPr marL="631825" lvl="1" indent="-631825">
              <a:buBlip>
                <a:blip r:embed="rId2"/>
              </a:buBlip>
            </a:pPr>
            <a:r>
              <a:rPr lang="en-US" sz="2800" dirty="0"/>
              <a:t>By user group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10 major user groups</a:t>
            </a:r>
          </a:p>
          <a:p>
            <a:pPr>
              <a:lnSpc>
                <a:spcPct val="120000"/>
              </a:lnSpc>
            </a:pPr>
            <a:r>
              <a:rPr lang="en-US" dirty="0"/>
              <a:t>By percent of Delta diversions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1393825"/>
            <a:ext cx="7915275" cy="530542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0486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07113" y="5218546"/>
            <a:ext cx="2818670" cy="179389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800" b="1" baseline="0">
                <a:effectLst/>
                <a:latin typeface="Arial Narrow" pitchFamily="34" charset="0"/>
                <a:ea typeface="+mj-ea"/>
                <a:cs typeface="+mj-cs"/>
              </a:defRPr>
            </a:lvl1pPr>
            <a:lvl2pPr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2pPr>
            <a:lvl3pPr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3pPr>
            <a:lvl4pPr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4pPr>
            <a:lvl5pPr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en-US" dirty="0"/>
              <a:t>Apparent declining rate of failure since the 1970s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7113" y="1815489"/>
            <a:ext cx="3036887" cy="1609165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158 levee failures since 1900</a:t>
            </a:r>
          </a:p>
        </p:txBody>
      </p:sp>
      <p:pic>
        <p:nvPicPr>
          <p:cNvPr id="4" name="Picture 4" descr="http://www.wired.com/wp-content/uploads/2015/08/leveefailur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5" y="424733"/>
            <a:ext cx="5394715" cy="57214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"/>
          <p:cNvSpPr txBox="1">
            <a:spLocks/>
          </p:cNvSpPr>
          <p:nvPr/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3C551C-83BB-4568-94F6-AC8A8312A04A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2" descr="http://cdn.phys.org/newman/gfx/news/hires/cancalifor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53" y="2667392"/>
            <a:ext cx="3231262" cy="214186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18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364" y="-78507"/>
            <a:ext cx="8763000" cy="1447800"/>
          </a:xfrm>
        </p:spPr>
        <p:txBody>
          <a:bodyPr/>
          <a:lstStyle/>
          <a:p>
            <a:r>
              <a:rPr lang="en-US" dirty="0"/>
              <a:t>Additional Delta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22" y="977900"/>
            <a:ext cx="4467225" cy="551497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71174" y="5806631"/>
            <a:ext cx="2124334" cy="653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Potential for Tidal Habitat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36" y="972868"/>
            <a:ext cx="4188320" cy="552318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924099" y="5749319"/>
            <a:ext cx="2587318" cy="7467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Islands with Legacy Towns</a:t>
            </a:r>
          </a:p>
        </p:txBody>
      </p:sp>
    </p:spTree>
    <p:extLst>
      <p:ext uri="{BB962C8B-B14F-4D97-AF65-F5344CB8AC3E}">
        <p14:creationId xmlns:p14="http://schemas.microsoft.com/office/powerpoint/2010/main" val="1466425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077" y="1194593"/>
            <a:ext cx="4157085" cy="542987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364" y="-78507"/>
            <a:ext cx="8763000" cy="1447800"/>
          </a:xfrm>
        </p:spPr>
        <p:txBody>
          <a:bodyPr/>
          <a:lstStyle/>
          <a:p>
            <a:r>
              <a:rPr lang="en-US" dirty="0"/>
              <a:t>Additional Delta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38417" y="5781965"/>
            <a:ext cx="2556000" cy="833502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Prime Agricultural Lands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5337" y="1188169"/>
            <a:ext cx="4223538" cy="5427298"/>
            <a:chOff x="4758826" y="1077335"/>
            <a:chExt cx="4223538" cy="54272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8826" y="1077335"/>
              <a:ext cx="4223538" cy="5427298"/>
            </a:xfrm>
            <a:prstGeom prst="rect">
              <a:avLst/>
            </a:prstGeom>
            <a:ln w="19050">
              <a:solidFill>
                <a:schemeClr val="tx2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4758826" y="5769107"/>
              <a:ext cx="2556000" cy="735525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1600" b="1" dirty="0">
                  <a:solidFill>
                    <a:schemeClr val="accent1"/>
                  </a:solidFill>
                </a:rPr>
                <a:t>Islands with Public Roadways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609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Tiered Risk Map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672" y="1710813"/>
            <a:ext cx="5036614" cy="5283507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28600" y="2209800"/>
            <a:ext cx="4225413" cy="3916363"/>
          </a:xfrm>
        </p:spPr>
        <p:txBody>
          <a:bodyPr/>
          <a:lstStyle/>
          <a:p>
            <a:r>
              <a:rPr lang="en-US" dirty="0"/>
              <a:t>Example Composite Risk</a:t>
            </a:r>
          </a:p>
          <a:p>
            <a:pPr lvl="1"/>
            <a:r>
              <a:rPr lang="en-US" dirty="0"/>
              <a:t>Expected Annual Fatalities</a:t>
            </a:r>
          </a:p>
          <a:p>
            <a:pPr lvl="1"/>
            <a:r>
              <a:rPr lang="en-US" dirty="0"/>
              <a:t>Expected Annual Damages</a:t>
            </a:r>
          </a:p>
          <a:p>
            <a:pPr lvl="1"/>
            <a:r>
              <a:rPr lang="en-US" dirty="0"/>
              <a:t>Risk of Water Supply Disruption</a:t>
            </a:r>
          </a:p>
          <a:p>
            <a:pPr lvl="1"/>
            <a:r>
              <a:rPr lang="en-US" dirty="0"/>
              <a:t>Risk of Habitat Damage</a:t>
            </a:r>
          </a:p>
        </p:txBody>
      </p:sp>
    </p:spTree>
    <p:extLst>
      <p:ext uri="{BB962C8B-B14F-4D97-AF65-F5344CB8AC3E}">
        <p14:creationId xmlns:p14="http://schemas.microsoft.com/office/powerpoint/2010/main" val="3985132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Tiered Risk Map, with tidal habitat potential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34" y="1246909"/>
            <a:ext cx="5007932" cy="535709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78065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Tolerable Risk Guidelines in the Delta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5791673" cy="39163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Enables clear communication of risk to decision-makers, stakeholders and the public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Identifies areas of highest risk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Places appropriate focus on the risk to life safety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Enables using risk metrics to inform decisions and prioritize investments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Lives and property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Water supply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Ecosystem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Delta as a place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Provides an open and transparent basis for prioritizing investments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0273" y="5630083"/>
            <a:ext cx="1377300" cy="2169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900" i="1" dirty="0"/>
              <a:t>Image: Andrea Gaffney</a:t>
            </a:r>
          </a:p>
        </p:txBody>
      </p:sp>
      <p:pic>
        <p:nvPicPr>
          <p:cNvPr id="6" name="Picture 5" descr="Delta_Risk_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99"/>
          <a:stretch/>
        </p:blipFill>
        <p:spPr bwMode="auto">
          <a:xfrm rot="10800000">
            <a:off x="6082857" y="2632695"/>
            <a:ext cx="2629432" cy="2927267"/>
          </a:xfrm>
          <a:prstGeom prst="rect">
            <a:avLst/>
          </a:prstGeom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"/>
          <p:cNvSpPr txBox="1">
            <a:spLocks/>
          </p:cNvSpPr>
          <p:nvPr/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3C551C-83BB-4568-94F6-AC8A8312A04A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9" name="Date"/>
          <p:cNvSpPr txBox="1">
            <a:spLocks/>
          </p:cNvSpPr>
          <p:nvPr/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GB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4028F-FC55-4814-9D01-B1C00550C2C3}" type="datetime4">
              <a:rPr lang="en-US" smtClean="0"/>
              <a:pPr/>
              <a:t>July 19, 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72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– Near-term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high priority islands for investment</a:t>
            </a:r>
          </a:p>
          <a:p>
            <a:r>
              <a:rPr lang="en-US" dirty="0"/>
              <a:t>Prepare draft risk reduction strategy</a:t>
            </a:r>
          </a:p>
          <a:p>
            <a:pPr lvl="2"/>
            <a:r>
              <a:rPr lang="en-US" dirty="0"/>
              <a:t>Investment priorities</a:t>
            </a:r>
          </a:p>
          <a:p>
            <a:pPr lvl="2"/>
            <a:r>
              <a:rPr lang="en-US" dirty="0"/>
              <a:t>Delta Plan risk reduction policy changes</a:t>
            </a:r>
          </a:p>
          <a:p>
            <a:pPr lvl="2"/>
            <a:r>
              <a:rPr lang="en-US" dirty="0"/>
              <a:t>Delta Plan recommendations</a:t>
            </a:r>
          </a:p>
          <a:p>
            <a:r>
              <a:rPr lang="en-US" dirty="0"/>
              <a:t>Begin CEQA review</a:t>
            </a:r>
          </a:p>
          <a:p>
            <a:r>
              <a:rPr lang="en-US" dirty="0"/>
              <a:t>Prepare report to the Legislature</a:t>
            </a:r>
          </a:p>
          <a:p>
            <a:pPr lvl="2"/>
            <a:r>
              <a:rPr lang="en-US" dirty="0"/>
              <a:t>Priorities and recommendations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553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Next Steps – Long-term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551C-83BB-4568-94F6-AC8A8312A04A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0000" y="1662877"/>
            <a:ext cx="8061076" cy="4358876"/>
            <a:chOff x="431679" y="1662877"/>
            <a:chExt cx="8306434" cy="4358876"/>
          </a:xfrm>
        </p:grpSpPr>
        <p:sp>
          <p:nvSpPr>
            <p:cNvPr id="498" name="Rectangle 6"/>
            <p:cNvSpPr>
              <a:spLocks noChangeArrowheads="1"/>
            </p:cNvSpPr>
            <p:nvPr/>
          </p:nvSpPr>
          <p:spPr bwMode="blackWhite">
            <a:xfrm>
              <a:off x="4692816" y="1662877"/>
              <a:ext cx="4045297" cy="2085093"/>
            </a:xfrm>
            <a:prstGeom prst="rect">
              <a:avLst/>
            </a:prstGeom>
            <a:solidFill>
              <a:srgbClr val="EBEBEC"/>
            </a:solidFill>
            <a:ln>
              <a:noFill/>
            </a:ln>
          </p:spPr>
          <p:txBody>
            <a:bodyPr lIns="430974" tIns="123135" rIns="123135" bIns="123135"/>
            <a:lstStyle/>
            <a:p>
              <a:pPr marL="0" marR="0" lvl="0" indent="0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Identify Options to Reduce Risk </a:t>
              </a:r>
            </a:p>
            <a:p>
              <a:pPr marL="612648" marR="0" lvl="0" indent="-154752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Structural</a:t>
              </a:r>
            </a:p>
            <a:p>
              <a:pPr marL="611952" marR="0" lvl="1" indent="-154752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Non-structural</a:t>
              </a:r>
            </a:p>
            <a:p>
              <a:pPr marL="611952" marR="0" lvl="1" indent="-154752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Calculate risk reduction</a:t>
              </a:r>
            </a:p>
          </p:txBody>
        </p:sp>
        <p:sp>
          <p:nvSpPr>
            <p:cNvPr id="500" name="Rectangle 6"/>
            <p:cNvSpPr>
              <a:spLocks noChangeArrowheads="1"/>
            </p:cNvSpPr>
            <p:nvPr/>
          </p:nvSpPr>
          <p:spPr bwMode="blackWhite">
            <a:xfrm>
              <a:off x="431679" y="1662877"/>
              <a:ext cx="4045297" cy="2085093"/>
            </a:xfrm>
            <a:prstGeom prst="rect">
              <a:avLst/>
            </a:prstGeom>
            <a:solidFill>
              <a:srgbClr val="EBEBEC"/>
            </a:solidFill>
            <a:ln>
              <a:noFill/>
            </a:ln>
          </p:spPr>
          <p:txBody>
            <a:bodyPr lIns="123135" tIns="123135" rIns="554109" bIns="123135"/>
            <a:lstStyle/>
            <a:p>
              <a:pPr marL="0" marR="0" lvl="0" indent="0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Characterize Risk</a:t>
              </a:r>
            </a:p>
            <a:p>
              <a:pPr marL="611952" marR="0" lvl="1" indent="-154752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Inventory assets</a:t>
              </a:r>
            </a:p>
            <a:p>
              <a:pPr marL="611952" marR="0" lvl="1" indent="-154752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Identify hazards</a:t>
              </a:r>
            </a:p>
            <a:p>
              <a:pPr marL="611952" marR="0" lvl="1" indent="-154752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Assess vulnerabilities</a:t>
              </a:r>
            </a:p>
            <a:p>
              <a:pPr marL="611952" marR="0" lvl="1" indent="-154752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Calculate risk</a:t>
              </a:r>
            </a:p>
          </p:txBody>
        </p:sp>
        <p:sp>
          <p:nvSpPr>
            <p:cNvPr id="501" name="Rectangle 6"/>
            <p:cNvSpPr>
              <a:spLocks noChangeArrowheads="1"/>
            </p:cNvSpPr>
            <p:nvPr/>
          </p:nvSpPr>
          <p:spPr bwMode="blackWhite">
            <a:xfrm>
              <a:off x="431679" y="3936660"/>
              <a:ext cx="4045297" cy="2085093"/>
            </a:xfrm>
            <a:prstGeom prst="rect">
              <a:avLst/>
            </a:prstGeom>
            <a:solidFill>
              <a:srgbClr val="EBEBEC"/>
            </a:solidFill>
            <a:ln>
              <a:noFill/>
            </a:ln>
          </p:spPr>
          <p:txBody>
            <a:bodyPr lIns="123135" tIns="123135" rIns="554109" bIns="123135" anchor="b"/>
            <a:lstStyle/>
            <a:p>
              <a:pPr marL="0" marR="0" lvl="0" indent="0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Continuously Review</a:t>
              </a:r>
            </a:p>
            <a:p>
              <a:pPr marL="611952" marR="0" lvl="1" indent="-154752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Communicate risks</a:t>
              </a:r>
            </a:p>
            <a:p>
              <a:pPr marL="611952" marR="0" lvl="1" indent="-154752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Adapt to change</a:t>
              </a:r>
            </a:p>
            <a:p>
              <a:pPr marL="611952" marR="0" lvl="1" indent="-154752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 charset="0"/>
                <a:buChar char="•"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SimSun" pitchFamily="2" charset="-122"/>
                  <a:cs typeface="Arial" pitchFamily="34" charset="0"/>
                </a:rPr>
                <a:t>Perform robust OMRR&amp;R*</a:t>
              </a:r>
            </a:p>
            <a:p>
              <a:pPr marL="0" marR="0" lvl="1" indent="0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499" name="Rectangle 6"/>
            <p:cNvSpPr>
              <a:spLocks noChangeArrowheads="1"/>
            </p:cNvSpPr>
            <p:nvPr/>
          </p:nvSpPr>
          <p:spPr bwMode="blackWhite">
            <a:xfrm>
              <a:off x="4692816" y="3936660"/>
              <a:ext cx="4045297" cy="2085093"/>
            </a:xfrm>
            <a:prstGeom prst="rect">
              <a:avLst/>
            </a:prstGeom>
            <a:solidFill>
              <a:srgbClr val="EBEBEC"/>
            </a:solidFill>
            <a:ln>
              <a:noFill/>
            </a:ln>
          </p:spPr>
          <p:txBody>
            <a:bodyPr lIns="430974" tIns="123135" rIns="123135" bIns="123135" anchor="b"/>
            <a:lstStyle/>
            <a:p>
              <a:pPr marL="0" marR="0" lvl="1" indent="0" defTabSz="7981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SimSun" pitchFamily="2" charset="-122"/>
                <a:cs typeface="Arial" pitchFamily="34" charset="0"/>
              </a:endParaRPr>
            </a:p>
          </p:txBody>
        </p:sp>
        <p:grpSp>
          <p:nvGrpSpPr>
            <p:cNvPr id="502" name="Group 27"/>
            <p:cNvGrpSpPr>
              <a:grpSpLocks/>
            </p:cNvGrpSpPr>
            <p:nvPr/>
          </p:nvGrpSpPr>
          <p:grpSpPr bwMode="auto">
            <a:xfrm>
              <a:off x="2928089" y="2241164"/>
              <a:ext cx="3267460" cy="3209088"/>
              <a:chOff x="1674" y="993"/>
              <a:chExt cx="2407" cy="2364"/>
            </a:xfrm>
          </p:grpSpPr>
          <p:pic>
            <p:nvPicPr>
              <p:cNvPr id="503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" b="78914"/>
              <a:stretch>
                <a:fillRect/>
              </a:stretch>
            </p:blipFill>
            <p:spPr bwMode="auto">
              <a:xfrm rot="5400000">
                <a:off x="2497" y="1379"/>
                <a:ext cx="104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4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" b="78914"/>
              <a:stretch>
                <a:fillRect/>
              </a:stretch>
            </p:blipFill>
            <p:spPr bwMode="auto">
              <a:xfrm rot="10800000">
                <a:off x="2993" y="2202"/>
                <a:ext cx="104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5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" b="78914"/>
              <a:stretch>
                <a:fillRect/>
              </a:stretch>
            </p:blipFill>
            <p:spPr bwMode="auto">
              <a:xfrm>
                <a:off x="1674" y="1862"/>
                <a:ext cx="104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6" name="Freeform 15"/>
              <p:cNvSpPr>
                <a:spLocks/>
              </p:cNvSpPr>
              <p:nvPr/>
            </p:nvSpPr>
            <p:spPr bwMode="blackWhite">
              <a:xfrm>
                <a:off x="1682" y="1931"/>
                <a:ext cx="1100" cy="1235"/>
              </a:xfrm>
              <a:custGeom>
                <a:avLst/>
                <a:gdLst>
                  <a:gd name="T0" fmla="*/ 1538 w 930"/>
                  <a:gd name="T1" fmla="*/ 978 h 1075"/>
                  <a:gd name="T2" fmla="*/ 1468 w 930"/>
                  <a:gd name="T3" fmla="*/ 960 h 1075"/>
                  <a:gd name="T4" fmla="*/ 1402 w 930"/>
                  <a:gd name="T5" fmla="*/ 940 h 1075"/>
                  <a:gd name="T6" fmla="*/ 1337 w 930"/>
                  <a:gd name="T7" fmla="*/ 914 h 1075"/>
                  <a:gd name="T8" fmla="*/ 1276 w 930"/>
                  <a:gd name="T9" fmla="*/ 883 h 1075"/>
                  <a:gd name="T10" fmla="*/ 1216 w 930"/>
                  <a:gd name="T11" fmla="*/ 844 h 1075"/>
                  <a:gd name="T12" fmla="*/ 1164 w 930"/>
                  <a:gd name="T13" fmla="*/ 802 h 1075"/>
                  <a:gd name="T14" fmla="*/ 1114 w 930"/>
                  <a:gd name="T15" fmla="*/ 754 h 1075"/>
                  <a:gd name="T16" fmla="*/ 1072 w 930"/>
                  <a:gd name="T17" fmla="*/ 704 h 1075"/>
                  <a:gd name="T18" fmla="*/ 1033 w 930"/>
                  <a:gd name="T19" fmla="*/ 649 h 1075"/>
                  <a:gd name="T20" fmla="*/ 1004 w 930"/>
                  <a:gd name="T21" fmla="*/ 603 h 1075"/>
                  <a:gd name="T22" fmla="*/ 984 w 930"/>
                  <a:gd name="T23" fmla="*/ 555 h 1075"/>
                  <a:gd name="T24" fmla="*/ 965 w 930"/>
                  <a:gd name="T25" fmla="*/ 503 h 1075"/>
                  <a:gd name="T26" fmla="*/ 955 w 930"/>
                  <a:gd name="T27" fmla="*/ 451 h 1075"/>
                  <a:gd name="T28" fmla="*/ 951 w 930"/>
                  <a:gd name="T29" fmla="*/ 400 h 1075"/>
                  <a:gd name="T30" fmla="*/ 952 w 930"/>
                  <a:gd name="T31" fmla="*/ 347 h 1075"/>
                  <a:gd name="T32" fmla="*/ 1238 w 930"/>
                  <a:gd name="T33" fmla="*/ 347 h 1075"/>
                  <a:gd name="T34" fmla="*/ 596 w 930"/>
                  <a:gd name="T35" fmla="*/ 0 h 1075"/>
                  <a:gd name="T36" fmla="*/ 0 w 930"/>
                  <a:gd name="T37" fmla="*/ 357 h 1075"/>
                  <a:gd name="T38" fmla="*/ 225 w 930"/>
                  <a:gd name="T39" fmla="*/ 358 h 1075"/>
                  <a:gd name="T40" fmla="*/ 234 w 930"/>
                  <a:gd name="T41" fmla="*/ 454 h 1075"/>
                  <a:gd name="T42" fmla="*/ 247 w 930"/>
                  <a:gd name="T43" fmla="*/ 549 h 1075"/>
                  <a:gd name="T44" fmla="*/ 273 w 930"/>
                  <a:gd name="T45" fmla="*/ 640 h 1075"/>
                  <a:gd name="T46" fmla="*/ 300 w 930"/>
                  <a:gd name="T47" fmla="*/ 733 h 1075"/>
                  <a:gd name="T48" fmla="*/ 337 w 930"/>
                  <a:gd name="T49" fmla="*/ 821 h 1075"/>
                  <a:gd name="T50" fmla="*/ 382 w 930"/>
                  <a:gd name="T51" fmla="*/ 906 h 1075"/>
                  <a:gd name="T52" fmla="*/ 434 w 930"/>
                  <a:gd name="T53" fmla="*/ 990 h 1075"/>
                  <a:gd name="T54" fmla="*/ 490 w 930"/>
                  <a:gd name="T55" fmla="*/ 1067 h 1075"/>
                  <a:gd name="T56" fmla="*/ 551 w 930"/>
                  <a:gd name="T57" fmla="*/ 1141 h 1075"/>
                  <a:gd name="T58" fmla="*/ 619 w 930"/>
                  <a:gd name="T59" fmla="*/ 1209 h 1075"/>
                  <a:gd name="T60" fmla="*/ 694 w 930"/>
                  <a:gd name="T61" fmla="*/ 1275 h 1075"/>
                  <a:gd name="T62" fmla="*/ 770 w 930"/>
                  <a:gd name="T63" fmla="*/ 1334 h 1075"/>
                  <a:gd name="T64" fmla="*/ 850 w 930"/>
                  <a:gd name="T65" fmla="*/ 1390 h 1075"/>
                  <a:gd name="T66" fmla="*/ 936 w 930"/>
                  <a:gd name="T67" fmla="*/ 1443 h 1075"/>
                  <a:gd name="T68" fmla="*/ 1025 w 930"/>
                  <a:gd name="T69" fmla="*/ 1487 h 1075"/>
                  <a:gd name="T70" fmla="*/ 1117 w 930"/>
                  <a:gd name="T71" fmla="*/ 1527 h 1075"/>
                  <a:gd name="T72" fmla="*/ 1211 w 930"/>
                  <a:gd name="T73" fmla="*/ 1560 h 1075"/>
                  <a:gd name="T74" fmla="*/ 1307 w 930"/>
                  <a:gd name="T75" fmla="*/ 1589 h 1075"/>
                  <a:gd name="T76" fmla="*/ 1405 w 930"/>
                  <a:gd name="T77" fmla="*/ 1611 h 1075"/>
                  <a:gd name="T78" fmla="*/ 1506 w 930"/>
                  <a:gd name="T79" fmla="*/ 1629 h 1075"/>
                  <a:gd name="T80" fmla="*/ 1277 w 930"/>
                  <a:gd name="T81" fmla="*/ 1282 h 1075"/>
                  <a:gd name="T82" fmla="*/ 1538 w 930"/>
                  <a:gd name="T83" fmla="*/ 978 h 10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30"/>
                  <a:gd name="T127" fmla="*/ 0 h 1075"/>
                  <a:gd name="T128" fmla="*/ 930 w 930"/>
                  <a:gd name="T129" fmla="*/ 1075 h 10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30" h="1075">
                    <a:moveTo>
                      <a:pt x="929" y="645"/>
                    </a:moveTo>
                    <a:lnTo>
                      <a:pt x="887" y="634"/>
                    </a:lnTo>
                    <a:lnTo>
                      <a:pt x="847" y="620"/>
                    </a:lnTo>
                    <a:lnTo>
                      <a:pt x="807" y="603"/>
                    </a:lnTo>
                    <a:lnTo>
                      <a:pt x="771" y="582"/>
                    </a:lnTo>
                    <a:lnTo>
                      <a:pt x="735" y="557"/>
                    </a:lnTo>
                    <a:lnTo>
                      <a:pt x="703" y="529"/>
                    </a:lnTo>
                    <a:lnTo>
                      <a:pt x="673" y="497"/>
                    </a:lnTo>
                    <a:lnTo>
                      <a:pt x="648" y="465"/>
                    </a:lnTo>
                    <a:lnTo>
                      <a:pt x="624" y="428"/>
                    </a:lnTo>
                    <a:lnTo>
                      <a:pt x="607" y="398"/>
                    </a:lnTo>
                    <a:lnTo>
                      <a:pt x="594" y="366"/>
                    </a:lnTo>
                    <a:lnTo>
                      <a:pt x="583" y="332"/>
                    </a:lnTo>
                    <a:lnTo>
                      <a:pt x="577" y="298"/>
                    </a:lnTo>
                    <a:lnTo>
                      <a:pt x="575" y="264"/>
                    </a:lnTo>
                    <a:lnTo>
                      <a:pt x="576" y="229"/>
                    </a:lnTo>
                    <a:lnTo>
                      <a:pt x="748" y="229"/>
                    </a:lnTo>
                    <a:lnTo>
                      <a:pt x="360" y="0"/>
                    </a:lnTo>
                    <a:lnTo>
                      <a:pt x="0" y="236"/>
                    </a:lnTo>
                    <a:lnTo>
                      <a:pt x="136" y="237"/>
                    </a:lnTo>
                    <a:lnTo>
                      <a:pt x="141" y="299"/>
                    </a:lnTo>
                    <a:lnTo>
                      <a:pt x="150" y="362"/>
                    </a:lnTo>
                    <a:lnTo>
                      <a:pt x="165" y="422"/>
                    </a:lnTo>
                    <a:lnTo>
                      <a:pt x="182" y="483"/>
                    </a:lnTo>
                    <a:lnTo>
                      <a:pt x="204" y="541"/>
                    </a:lnTo>
                    <a:lnTo>
                      <a:pt x="231" y="598"/>
                    </a:lnTo>
                    <a:lnTo>
                      <a:pt x="262" y="653"/>
                    </a:lnTo>
                    <a:lnTo>
                      <a:pt x="296" y="704"/>
                    </a:lnTo>
                    <a:lnTo>
                      <a:pt x="333" y="752"/>
                    </a:lnTo>
                    <a:lnTo>
                      <a:pt x="374" y="797"/>
                    </a:lnTo>
                    <a:lnTo>
                      <a:pt x="419" y="841"/>
                    </a:lnTo>
                    <a:lnTo>
                      <a:pt x="465" y="880"/>
                    </a:lnTo>
                    <a:lnTo>
                      <a:pt x="514" y="917"/>
                    </a:lnTo>
                    <a:lnTo>
                      <a:pt x="566" y="951"/>
                    </a:lnTo>
                    <a:lnTo>
                      <a:pt x="620" y="980"/>
                    </a:lnTo>
                    <a:lnTo>
                      <a:pt x="675" y="1007"/>
                    </a:lnTo>
                    <a:lnTo>
                      <a:pt x="732" y="1029"/>
                    </a:lnTo>
                    <a:lnTo>
                      <a:pt x="790" y="1048"/>
                    </a:lnTo>
                    <a:lnTo>
                      <a:pt x="849" y="1062"/>
                    </a:lnTo>
                    <a:lnTo>
                      <a:pt x="910" y="1074"/>
                    </a:lnTo>
                    <a:lnTo>
                      <a:pt x="772" y="845"/>
                    </a:lnTo>
                    <a:lnTo>
                      <a:pt x="929" y="64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7" name="Freeform 13"/>
              <p:cNvSpPr>
                <a:spLocks/>
              </p:cNvSpPr>
              <p:nvPr/>
            </p:nvSpPr>
            <p:spPr bwMode="blackWhite">
              <a:xfrm>
                <a:off x="1826" y="1017"/>
                <a:ext cx="1250" cy="1034"/>
              </a:xfrm>
              <a:custGeom>
                <a:avLst/>
                <a:gdLst>
                  <a:gd name="T0" fmla="*/ 752 w 1057"/>
                  <a:gd name="T1" fmla="*/ 1333 h 900"/>
                  <a:gd name="T2" fmla="*/ 779 w 1057"/>
                  <a:gd name="T3" fmla="*/ 1271 h 900"/>
                  <a:gd name="T4" fmla="*/ 810 w 1057"/>
                  <a:gd name="T5" fmla="*/ 1212 h 900"/>
                  <a:gd name="T6" fmla="*/ 850 w 1057"/>
                  <a:gd name="T7" fmla="*/ 1155 h 900"/>
                  <a:gd name="T8" fmla="*/ 895 w 1057"/>
                  <a:gd name="T9" fmla="*/ 1103 h 900"/>
                  <a:gd name="T10" fmla="*/ 943 w 1057"/>
                  <a:gd name="T11" fmla="*/ 1056 h 900"/>
                  <a:gd name="T12" fmla="*/ 997 w 1057"/>
                  <a:gd name="T13" fmla="*/ 1011 h 900"/>
                  <a:gd name="T14" fmla="*/ 1057 w 1057"/>
                  <a:gd name="T15" fmla="*/ 974 h 900"/>
                  <a:gd name="T16" fmla="*/ 1118 w 1057"/>
                  <a:gd name="T17" fmla="*/ 941 h 900"/>
                  <a:gd name="T18" fmla="*/ 1179 w 1057"/>
                  <a:gd name="T19" fmla="*/ 917 h 900"/>
                  <a:gd name="T20" fmla="*/ 1245 w 1057"/>
                  <a:gd name="T21" fmla="*/ 896 h 900"/>
                  <a:gd name="T22" fmla="*/ 1311 w 1057"/>
                  <a:gd name="T23" fmla="*/ 881 h 900"/>
                  <a:gd name="T24" fmla="*/ 1379 w 1057"/>
                  <a:gd name="T25" fmla="*/ 872 h 900"/>
                  <a:gd name="T26" fmla="*/ 1378 w 1057"/>
                  <a:gd name="T27" fmla="*/ 1079 h 900"/>
                  <a:gd name="T28" fmla="*/ 1747 w 1057"/>
                  <a:gd name="T29" fmla="*/ 568 h 900"/>
                  <a:gd name="T30" fmla="*/ 1353 w 1057"/>
                  <a:gd name="T31" fmla="*/ 0 h 900"/>
                  <a:gd name="T32" fmla="*/ 1355 w 1057"/>
                  <a:gd name="T33" fmla="*/ 207 h 900"/>
                  <a:gd name="T34" fmla="*/ 1251 w 1057"/>
                  <a:gd name="T35" fmla="*/ 216 h 900"/>
                  <a:gd name="T36" fmla="*/ 1148 w 1057"/>
                  <a:gd name="T37" fmla="*/ 233 h 900"/>
                  <a:gd name="T38" fmla="*/ 1049 w 1057"/>
                  <a:gd name="T39" fmla="*/ 255 h 900"/>
                  <a:gd name="T40" fmla="*/ 950 w 1057"/>
                  <a:gd name="T41" fmla="*/ 285 h 900"/>
                  <a:gd name="T42" fmla="*/ 853 w 1057"/>
                  <a:gd name="T43" fmla="*/ 319 h 900"/>
                  <a:gd name="T44" fmla="*/ 760 w 1057"/>
                  <a:gd name="T45" fmla="*/ 361 h 900"/>
                  <a:gd name="T46" fmla="*/ 669 w 1057"/>
                  <a:gd name="T47" fmla="*/ 409 h 900"/>
                  <a:gd name="T48" fmla="*/ 582 w 1057"/>
                  <a:gd name="T49" fmla="*/ 464 h 900"/>
                  <a:gd name="T50" fmla="*/ 499 w 1057"/>
                  <a:gd name="T51" fmla="*/ 525 h 900"/>
                  <a:gd name="T52" fmla="*/ 422 w 1057"/>
                  <a:gd name="T53" fmla="*/ 592 h 900"/>
                  <a:gd name="T54" fmla="*/ 350 w 1057"/>
                  <a:gd name="T55" fmla="*/ 663 h 900"/>
                  <a:gd name="T56" fmla="*/ 281 w 1057"/>
                  <a:gd name="T57" fmla="*/ 736 h 900"/>
                  <a:gd name="T58" fmla="*/ 221 w 1057"/>
                  <a:gd name="T59" fmla="*/ 817 h 900"/>
                  <a:gd name="T60" fmla="*/ 167 w 1057"/>
                  <a:gd name="T61" fmla="*/ 903 h 900"/>
                  <a:gd name="T62" fmla="*/ 119 w 1057"/>
                  <a:gd name="T63" fmla="*/ 990 h 900"/>
                  <a:gd name="T64" fmla="*/ 78 w 1057"/>
                  <a:gd name="T65" fmla="*/ 1079 h 900"/>
                  <a:gd name="T66" fmla="*/ 45 w 1057"/>
                  <a:gd name="T67" fmla="*/ 1172 h 900"/>
                  <a:gd name="T68" fmla="*/ 18 w 1057"/>
                  <a:gd name="T69" fmla="*/ 1266 h 900"/>
                  <a:gd name="T70" fmla="*/ 0 w 1057"/>
                  <a:gd name="T71" fmla="*/ 1364 h 900"/>
                  <a:gd name="T72" fmla="*/ 393 w 1057"/>
                  <a:gd name="T73" fmla="*/ 1124 h 900"/>
                  <a:gd name="T74" fmla="*/ 752 w 1057"/>
                  <a:gd name="T75" fmla="*/ 1333 h 9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7"/>
                  <a:gd name="T115" fmla="*/ 0 h 900"/>
                  <a:gd name="T116" fmla="*/ 1057 w 1057"/>
                  <a:gd name="T117" fmla="*/ 900 h 9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7" h="900">
                    <a:moveTo>
                      <a:pt x="455" y="879"/>
                    </a:moveTo>
                    <a:lnTo>
                      <a:pt x="471" y="838"/>
                    </a:lnTo>
                    <a:lnTo>
                      <a:pt x="490" y="799"/>
                    </a:lnTo>
                    <a:lnTo>
                      <a:pt x="514" y="762"/>
                    </a:lnTo>
                    <a:lnTo>
                      <a:pt x="541" y="728"/>
                    </a:lnTo>
                    <a:lnTo>
                      <a:pt x="570" y="696"/>
                    </a:lnTo>
                    <a:lnTo>
                      <a:pt x="603" y="667"/>
                    </a:lnTo>
                    <a:lnTo>
                      <a:pt x="639" y="642"/>
                    </a:lnTo>
                    <a:lnTo>
                      <a:pt x="676" y="621"/>
                    </a:lnTo>
                    <a:lnTo>
                      <a:pt x="713" y="605"/>
                    </a:lnTo>
                    <a:lnTo>
                      <a:pt x="753" y="591"/>
                    </a:lnTo>
                    <a:lnTo>
                      <a:pt x="793" y="581"/>
                    </a:lnTo>
                    <a:lnTo>
                      <a:pt x="834" y="575"/>
                    </a:lnTo>
                    <a:lnTo>
                      <a:pt x="833" y="711"/>
                    </a:lnTo>
                    <a:lnTo>
                      <a:pt x="1056" y="374"/>
                    </a:lnTo>
                    <a:lnTo>
                      <a:pt x="818" y="0"/>
                    </a:lnTo>
                    <a:lnTo>
                      <a:pt x="819" y="137"/>
                    </a:lnTo>
                    <a:lnTo>
                      <a:pt x="757" y="143"/>
                    </a:lnTo>
                    <a:lnTo>
                      <a:pt x="694" y="154"/>
                    </a:lnTo>
                    <a:lnTo>
                      <a:pt x="634" y="168"/>
                    </a:lnTo>
                    <a:lnTo>
                      <a:pt x="574" y="188"/>
                    </a:lnTo>
                    <a:lnTo>
                      <a:pt x="516" y="211"/>
                    </a:lnTo>
                    <a:lnTo>
                      <a:pt x="460" y="238"/>
                    </a:lnTo>
                    <a:lnTo>
                      <a:pt x="405" y="270"/>
                    </a:lnTo>
                    <a:lnTo>
                      <a:pt x="352" y="306"/>
                    </a:lnTo>
                    <a:lnTo>
                      <a:pt x="302" y="346"/>
                    </a:lnTo>
                    <a:lnTo>
                      <a:pt x="255" y="390"/>
                    </a:lnTo>
                    <a:lnTo>
                      <a:pt x="211" y="437"/>
                    </a:lnTo>
                    <a:lnTo>
                      <a:pt x="170" y="486"/>
                    </a:lnTo>
                    <a:lnTo>
                      <a:pt x="134" y="539"/>
                    </a:lnTo>
                    <a:lnTo>
                      <a:pt x="101" y="595"/>
                    </a:lnTo>
                    <a:lnTo>
                      <a:pt x="72" y="653"/>
                    </a:lnTo>
                    <a:lnTo>
                      <a:pt x="47" y="711"/>
                    </a:lnTo>
                    <a:lnTo>
                      <a:pt x="27" y="773"/>
                    </a:lnTo>
                    <a:lnTo>
                      <a:pt x="11" y="835"/>
                    </a:lnTo>
                    <a:lnTo>
                      <a:pt x="0" y="899"/>
                    </a:lnTo>
                    <a:lnTo>
                      <a:pt x="238" y="741"/>
                    </a:lnTo>
                    <a:lnTo>
                      <a:pt x="455" y="87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8" name="Freeform 16"/>
              <p:cNvSpPr>
                <a:spLocks/>
              </p:cNvSpPr>
              <p:nvPr/>
            </p:nvSpPr>
            <p:spPr bwMode="blackWhite">
              <a:xfrm>
                <a:off x="2966" y="1180"/>
                <a:ext cx="1115" cy="1224"/>
              </a:xfrm>
              <a:custGeom>
                <a:avLst/>
                <a:gdLst>
                  <a:gd name="T0" fmla="*/ 915 w 943"/>
                  <a:gd name="T1" fmla="*/ 1616 h 1065"/>
                  <a:gd name="T2" fmla="*/ 1557 w 943"/>
                  <a:gd name="T3" fmla="*/ 1275 h 1065"/>
                  <a:gd name="T4" fmla="*/ 1290 w 943"/>
                  <a:gd name="T5" fmla="*/ 1275 h 1065"/>
                  <a:gd name="T6" fmla="*/ 1283 w 943"/>
                  <a:gd name="T7" fmla="*/ 1180 h 1065"/>
                  <a:gd name="T8" fmla="*/ 1268 w 943"/>
                  <a:gd name="T9" fmla="*/ 1087 h 1065"/>
                  <a:gd name="T10" fmla="*/ 1247 w 943"/>
                  <a:gd name="T11" fmla="*/ 994 h 1065"/>
                  <a:gd name="T12" fmla="*/ 1218 w 943"/>
                  <a:gd name="T13" fmla="*/ 903 h 1065"/>
                  <a:gd name="T14" fmla="*/ 1180 w 943"/>
                  <a:gd name="T15" fmla="*/ 814 h 1065"/>
                  <a:gd name="T16" fmla="*/ 1136 w 943"/>
                  <a:gd name="T17" fmla="*/ 729 h 1065"/>
                  <a:gd name="T18" fmla="*/ 1088 w 943"/>
                  <a:gd name="T19" fmla="*/ 645 h 1065"/>
                  <a:gd name="T20" fmla="*/ 1032 w 943"/>
                  <a:gd name="T21" fmla="*/ 565 h 1065"/>
                  <a:gd name="T22" fmla="*/ 968 w 943"/>
                  <a:gd name="T23" fmla="*/ 490 h 1065"/>
                  <a:gd name="T24" fmla="*/ 905 w 943"/>
                  <a:gd name="T25" fmla="*/ 417 h 1065"/>
                  <a:gd name="T26" fmla="*/ 830 w 943"/>
                  <a:gd name="T27" fmla="*/ 353 h 1065"/>
                  <a:gd name="T28" fmla="*/ 752 w 943"/>
                  <a:gd name="T29" fmla="*/ 291 h 1065"/>
                  <a:gd name="T30" fmla="*/ 669 w 943"/>
                  <a:gd name="T31" fmla="*/ 232 h 1065"/>
                  <a:gd name="T32" fmla="*/ 582 w 943"/>
                  <a:gd name="T33" fmla="*/ 183 h 1065"/>
                  <a:gd name="T34" fmla="*/ 492 w 943"/>
                  <a:gd name="T35" fmla="*/ 134 h 1065"/>
                  <a:gd name="T36" fmla="*/ 398 w 943"/>
                  <a:gd name="T37" fmla="*/ 95 h 1065"/>
                  <a:gd name="T38" fmla="*/ 300 w 943"/>
                  <a:gd name="T39" fmla="*/ 62 h 1065"/>
                  <a:gd name="T40" fmla="*/ 201 w 943"/>
                  <a:gd name="T41" fmla="*/ 34 h 1065"/>
                  <a:gd name="T42" fmla="*/ 101 w 943"/>
                  <a:gd name="T43" fmla="*/ 13 h 1065"/>
                  <a:gd name="T44" fmla="*/ 0 w 943"/>
                  <a:gd name="T45" fmla="*/ 0 h 1065"/>
                  <a:gd name="T46" fmla="*/ 227 w 943"/>
                  <a:gd name="T47" fmla="*/ 344 h 1065"/>
                  <a:gd name="T48" fmla="*/ 8 w 943"/>
                  <a:gd name="T49" fmla="*/ 684 h 1065"/>
                  <a:gd name="T50" fmla="*/ 79 w 943"/>
                  <a:gd name="T51" fmla="*/ 706 h 1065"/>
                  <a:gd name="T52" fmla="*/ 148 w 943"/>
                  <a:gd name="T53" fmla="*/ 733 h 1065"/>
                  <a:gd name="T54" fmla="*/ 215 w 943"/>
                  <a:gd name="T55" fmla="*/ 767 h 1065"/>
                  <a:gd name="T56" fmla="*/ 278 w 943"/>
                  <a:gd name="T57" fmla="*/ 806 h 1065"/>
                  <a:gd name="T58" fmla="*/ 335 w 943"/>
                  <a:gd name="T59" fmla="*/ 852 h 1065"/>
                  <a:gd name="T60" fmla="*/ 384 w 943"/>
                  <a:gd name="T61" fmla="*/ 902 h 1065"/>
                  <a:gd name="T62" fmla="*/ 434 w 943"/>
                  <a:gd name="T63" fmla="*/ 955 h 1065"/>
                  <a:gd name="T64" fmla="*/ 471 w 943"/>
                  <a:gd name="T65" fmla="*/ 1015 h 1065"/>
                  <a:gd name="T66" fmla="*/ 505 w 943"/>
                  <a:gd name="T67" fmla="*/ 1077 h 1065"/>
                  <a:gd name="T68" fmla="*/ 531 w 943"/>
                  <a:gd name="T69" fmla="*/ 1140 h 1065"/>
                  <a:gd name="T70" fmla="*/ 551 w 943"/>
                  <a:gd name="T71" fmla="*/ 1207 h 1065"/>
                  <a:gd name="T72" fmla="*/ 562 w 943"/>
                  <a:gd name="T73" fmla="*/ 1275 h 1065"/>
                  <a:gd name="T74" fmla="*/ 310 w 943"/>
                  <a:gd name="T75" fmla="*/ 1277 h 1065"/>
                  <a:gd name="T76" fmla="*/ 915 w 943"/>
                  <a:gd name="T77" fmla="*/ 1616 h 10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43"/>
                  <a:gd name="T118" fmla="*/ 0 h 1065"/>
                  <a:gd name="T119" fmla="*/ 943 w 943"/>
                  <a:gd name="T120" fmla="*/ 1065 h 106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43" h="1065">
                    <a:moveTo>
                      <a:pt x="554" y="1064"/>
                    </a:moveTo>
                    <a:lnTo>
                      <a:pt x="942" y="840"/>
                    </a:lnTo>
                    <a:lnTo>
                      <a:pt x="781" y="840"/>
                    </a:lnTo>
                    <a:lnTo>
                      <a:pt x="776" y="778"/>
                    </a:lnTo>
                    <a:lnTo>
                      <a:pt x="767" y="716"/>
                    </a:lnTo>
                    <a:lnTo>
                      <a:pt x="754" y="655"/>
                    </a:lnTo>
                    <a:lnTo>
                      <a:pt x="737" y="595"/>
                    </a:lnTo>
                    <a:lnTo>
                      <a:pt x="714" y="536"/>
                    </a:lnTo>
                    <a:lnTo>
                      <a:pt x="688" y="480"/>
                    </a:lnTo>
                    <a:lnTo>
                      <a:pt x="658" y="425"/>
                    </a:lnTo>
                    <a:lnTo>
                      <a:pt x="624" y="372"/>
                    </a:lnTo>
                    <a:lnTo>
                      <a:pt x="586" y="323"/>
                    </a:lnTo>
                    <a:lnTo>
                      <a:pt x="547" y="275"/>
                    </a:lnTo>
                    <a:lnTo>
                      <a:pt x="502" y="232"/>
                    </a:lnTo>
                    <a:lnTo>
                      <a:pt x="455" y="191"/>
                    </a:lnTo>
                    <a:lnTo>
                      <a:pt x="405" y="153"/>
                    </a:lnTo>
                    <a:lnTo>
                      <a:pt x="352" y="120"/>
                    </a:lnTo>
                    <a:lnTo>
                      <a:pt x="298" y="89"/>
                    </a:lnTo>
                    <a:lnTo>
                      <a:pt x="241" y="63"/>
                    </a:lnTo>
                    <a:lnTo>
                      <a:pt x="182" y="41"/>
                    </a:lnTo>
                    <a:lnTo>
                      <a:pt x="122" y="23"/>
                    </a:lnTo>
                    <a:lnTo>
                      <a:pt x="61" y="9"/>
                    </a:lnTo>
                    <a:lnTo>
                      <a:pt x="0" y="0"/>
                    </a:lnTo>
                    <a:lnTo>
                      <a:pt x="137" y="226"/>
                    </a:lnTo>
                    <a:lnTo>
                      <a:pt x="5" y="451"/>
                    </a:lnTo>
                    <a:lnTo>
                      <a:pt x="48" y="465"/>
                    </a:lnTo>
                    <a:lnTo>
                      <a:pt x="90" y="483"/>
                    </a:lnTo>
                    <a:lnTo>
                      <a:pt x="130" y="505"/>
                    </a:lnTo>
                    <a:lnTo>
                      <a:pt x="168" y="531"/>
                    </a:lnTo>
                    <a:lnTo>
                      <a:pt x="202" y="561"/>
                    </a:lnTo>
                    <a:lnTo>
                      <a:pt x="233" y="594"/>
                    </a:lnTo>
                    <a:lnTo>
                      <a:pt x="262" y="629"/>
                    </a:lnTo>
                    <a:lnTo>
                      <a:pt x="285" y="668"/>
                    </a:lnTo>
                    <a:lnTo>
                      <a:pt x="305" y="709"/>
                    </a:lnTo>
                    <a:lnTo>
                      <a:pt x="321" y="751"/>
                    </a:lnTo>
                    <a:lnTo>
                      <a:pt x="333" y="795"/>
                    </a:lnTo>
                    <a:lnTo>
                      <a:pt x="340" y="840"/>
                    </a:lnTo>
                    <a:lnTo>
                      <a:pt x="188" y="841"/>
                    </a:lnTo>
                    <a:lnTo>
                      <a:pt x="554" y="1064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09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" b="78914"/>
              <a:stretch>
                <a:fillRect/>
              </a:stretch>
            </p:blipFill>
            <p:spPr bwMode="auto">
              <a:xfrm rot="-5041025">
                <a:off x="2224" y="2700"/>
                <a:ext cx="104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0" name="Freeform 509"/>
              <p:cNvSpPr>
                <a:spLocks/>
              </p:cNvSpPr>
              <p:nvPr/>
            </p:nvSpPr>
            <p:spPr bwMode="blackWhite">
              <a:xfrm>
                <a:off x="2662" y="2309"/>
                <a:ext cx="1222" cy="1039"/>
              </a:xfrm>
              <a:custGeom>
                <a:avLst/>
                <a:gdLst>
                  <a:gd name="T0" fmla="*/ 969 w 1033"/>
                  <a:gd name="T1" fmla="*/ 1 h 904"/>
                  <a:gd name="T2" fmla="*/ 949 w 1033"/>
                  <a:gd name="T3" fmla="*/ 62 h 904"/>
                  <a:gd name="T4" fmla="*/ 920 w 1033"/>
                  <a:gd name="T5" fmla="*/ 118 h 904"/>
                  <a:gd name="T6" fmla="*/ 888 w 1033"/>
                  <a:gd name="T7" fmla="*/ 176 h 904"/>
                  <a:gd name="T8" fmla="*/ 851 w 1033"/>
                  <a:gd name="T9" fmla="*/ 228 h 904"/>
                  <a:gd name="T10" fmla="*/ 808 w 1033"/>
                  <a:gd name="T11" fmla="*/ 276 h 904"/>
                  <a:gd name="T12" fmla="*/ 759 w 1033"/>
                  <a:gd name="T13" fmla="*/ 322 h 904"/>
                  <a:gd name="T14" fmla="*/ 706 w 1033"/>
                  <a:gd name="T15" fmla="*/ 363 h 904"/>
                  <a:gd name="T16" fmla="*/ 651 w 1033"/>
                  <a:gd name="T17" fmla="*/ 398 h 904"/>
                  <a:gd name="T18" fmla="*/ 589 w 1033"/>
                  <a:gd name="T19" fmla="*/ 430 h 904"/>
                  <a:gd name="T20" fmla="*/ 525 w 1033"/>
                  <a:gd name="T21" fmla="*/ 457 h 904"/>
                  <a:gd name="T22" fmla="*/ 459 w 1033"/>
                  <a:gd name="T23" fmla="*/ 477 h 904"/>
                  <a:gd name="T24" fmla="*/ 390 w 1033"/>
                  <a:gd name="T25" fmla="*/ 490 h 904"/>
                  <a:gd name="T26" fmla="*/ 389 w 1033"/>
                  <a:gd name="T27" fmla="*/ 284 h 904"/>
                  <a:gd name="T28" fmla="*/ 263 w 1033"/>
                  <a:gd name="T29" fmla="*/ 453 h 904"/>
                  <a:gd name="T30" fmla="*/ 132 w 1033"/>
                  <a:gd name="T31" fmla="*/ 621 h 904"/>
                  <a:gd name="T32" fmla="*/ 0 w 1033"/>
                  <a:gd name="T33" fmla="*/ 785 h 904"/>
                  <a:gd name="T34" fmla="*/ 390 w 1033"/>
                  <a:gd name="T35" fmla="*/ 1371 h 904"/>
                  <a:gd name="T36" fmla="*/ 390 w 1033"/>
                  <a:gd name="T37" fmla="*/ 1162 h 904"/>
                  <a:gd name="T38" fmla="*/ 489 w 1033"/>
                  <a:gd name="T39" fmla="*/ 1152 h 904"/>
                  <a:gd name="T40" fmla="*/ 584 w 1033"/>
                  <a:gd name="T41" fmla="*/ 1134 h 904"/>
                  <a:gd name="T42" fmla="*/ 680 w 1033"/>
                  <a:gd name="T43" fmla="*/ 1113 h 904"/>
                  <a:gd name="T44" fmla="*/ 772 w 1033"/>
                  <a:gd name="T45" fmla="*/ 1082 h 904"/>
                  <a:gd name="T46" fmla="*/ 865 w 1033"/>
                  <a:gd name="T47" fmla="*/ 1049 h 904"/>
                  <a:gd name="T48" fmla="*/ 951 w 1033"/>
                  <a:gd name="T49" fmla="*/ 1009 h 904"/>
                  <a:gd name="T50" fmla="*/ 1037 w 1033"/>
                  <a:gd name="T51" fmla="*/ 964 h 904"/>
                  <a:gd name="T52" fmla="*/ 1119 w 1033"/>
                  <a:gd name="T53" fmla="*/ 913 h 904"/>
                  <a:gd name="T54" fmla="*/ 1198 w 1033"/>
                  <a:gd name="T55" fmla="*/ 856 h 904"/>
                  <a:gd name="T56" fmla="*/ 1272 w 1033"/>
                  <a:gd name="T57" fmla="*/ 796 h 904"/>
                  <a:gd name="T58" fmla="*/ 1341 w 1033"/>
                  <a:gd name="T59" fmla="*/ 731 h 904"/>
                  <a:gd name="T60" fmla="*/ 1405 w 1033"/>
                  <a:gd name="T61" fmla="*/ 661 h 904"/>
                  <a:gd name="T62" fmla="*/ 1463 w 1033"/>
                  <a:gd name="T63" fmla="*/ 587 h 904"/>
                  <a:gd name="T64" fmla="*/ 1517 w 1033"/>
                  <a:gd name="T65" fmla="*/ 511 h 904"/>
                  <a:gd name="T66" fmla="*/ 1565 w 1033"/>
                  <a:gd name="T67" fmla="*/ 431 h 904"/>
                  <a:gd name="T68" fmla="*/ 1605 w 1033"/>
                  <a:gd name="T69" fmla="*/ 351 h 904"/>
                  <a:gd name="T70" fmla="*/ 1640 w 1033"/>
                  <a:gd name="T71" fmla="*/ 264 h 904"/>
                  <a:gd name="T72" fmla="*/ 1670 w 1033"/>
                  <a:gd name="T73" fmla="*/ 177 h 904"/>
                  <a:gd name="T74" fmla="*/ 1693 w 1033"/>
                  <a:gd name="T75" fmla="*/ 88 h 904"/>
                  <a:gd name="T76" fmla="*/ 1708 w 1033"/>
                  <a:gd name="T77" fmla="*/ 0 h 904"/>
                  <a:gd name="T78" fmla="*/ 1345 w 1033"/>
                  <a:gd name="T79" fmla="*/ 201 h 904"/>
                  <a:gd name="T80" fmla="*/ 969 w 1033"/>
                  <a:gd name="T81" fmla="*/ 1 h 9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33"/>
                  <a:gd name="T124" fmla="*/ 0 h 904"/>
                  <a:gd name="T125" fmla="*/ 1033 w 1033"/>
                  <a:gd name="T126" fmla="*/ 904 h 9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33" h="904">
                    <a:moveTo>
                      <a:pt x="585" y="1"/>
                    </a:moveTo>
                    <a:lnTo>
                      <a:pt x="573" y="41"/>
                    </a:lnTo>
                    <a:lnTo>
                      <a:pt x="556" y="78"/>
                    </a:lnTo>
                    <a:lnTo>
                      <a:pt x="537" y="116"/>
                    </a:lnTo>
                    <a:lnTo>
                      <a:pt x="514" y="150"/>
                    </a:lnTo>
                    <a:lnTo>
                      <a:pt x="488" y="182"/>
                    </a:lnTo>
                    <a:lnTo>
                      <a:pt x="459" y="212"/>
                    </a:lnTo>
                    <a:lnTo>
                      <a:pt x="427" y="239"/>
                    </a:lnTo>
                    <a:lnTo>
                      <a:pt x="393" y="262"/>
                    </a:lnTo>
                    <a:lnTo>
                      <a:pt x="356" y="283"/>
                    </a:lnTo>
                    <a:lnTo>
                      <a:pt x="317" y="301"/>
                    </a:lnTo>
                    <a:lnTo>
                      <a:pt x="277" y="314"/>
                    </a:lnTo>
                    <a:lnTo>
                      <a:pt x="236" y="323"/>
                    </a:lnTo>
                    <a:lnTo>
                      <a:pt x="235" y="187"/>
                    </a:lnTo>
                    <a:lnTo>
                      <a:pt x="159" y="298"/>
                    </a:lnTo>
                    <a:lnTo>
                      <a:pt x="80" y="409"/>
                    </a:lnTo>
                    <a:lnTo>
                      <a:pt x="0" y="517"/>
                    </a:lnTo>
                    <a:lnTo>
                      <a:pt x="236" y="903"/>
                    </a:lnTo>
                    <a:lnTo>
                      <a:pt x="236" y="766"/>
                    </a:lnTo>
                    <a:lnTo>
                      <a:pt x="295" y="759"/>
                    </a:lnTo>
                    <a:lnTo>
                      <a:pt x="353" y="747"/>
                    </a:lnTo>
                    <a:lnTo>
                      <a:pt x="411" y="733"/>
                    </a:lnTo>
                    <a:lnTo>
                      <a:pt x="467" y="713"/>
                    </a:lnTo>
                    <a:lnTo>
                      <a:pt x="522" y="691"/>
                    </a:lnTo>
                    <a:lnTo>
                      <a:pt x="575" y="665"/>
                    </a:lnTo>
                    <a:lnTo>
                      <a:pt x="626" y="635"/>
                    </a:lnTo>
                    <a:lnTo>
                      <a:pt x="676" y="601"/>
                    </a:lnTo>
                    <a:lnTo>
                      <a:pt x="724" y="564"/>
                    </a:lnTo>
                    <a:lnTo>
                      <a:pt x="768" y="525"/>
                    </a:lnTo>
                    <a:lnTo>
                      <a:pt x="811" y="481"/>
                    </a:lnTo>
                    <a:lnTo>
                      <a:pt x="849" y="435"/>
                    </a:lnTo>
                    <a:lnTo>
                      <a:pt x="884" y="387"/>
                    </a:lnTo>
                    <a:lnTo>
                      <a:pt x="916" y="337"/>
                    </a:lnTo>
                    <a:lnTo>
                      <a:pt x="945" y="284"/>
                    </a:lnTo>
                    <a:lnTo>
                      <a:pt x="970" y="231"/>
                    </a:lnTo>
                    <a:lnTo>
                      <a:pt x="991" y="174"/>
                    </a:lnTo>
                    <a:lnTo>
                      <a:pt x="1009" y="117"/>
                    </a:lnTo>
                    <a:lnTo>
                      <a:pt x="1023" y="58"/>
                    </a:lnTo>
                    <a:lnTo>
                      <a:pt x="1032" y="0"/>
                    </a:lnTo>
                    <a:lnTo>
                      <a:pt x="812" y="132"/>
                    </a:lnTo>
                    <a:lnTo>
                      <a:pt x="585" y="1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8" name="Rectangle 6"/>
          <p:cNvSpPr>
            <a:spLocks noChangeArrowheads="1"/>
          </p:cNvSpPr>
          <p:nvPr/>
        </p:nvSpPr>
        <p:spPr bwMode="blackWhite">
          <a:xfrm>
            <a:off x="4654035" y="3956497"/>
            <a:ext cx="3947041" cy="2085093"/>
          </a:xfrm>
          <a:prstGeom prst="rect">
            <a:avLst/>
          </a:prstGeom>
          <a:noFill/>
          <a:ln>
            <a:noFill/>
          </a:ln>
        </p:spPr>
        <p:txBody>
          <a:bodyPr lIns="430974" tIns="123135" rIns="123135" bIns="123135" anchor="b"/>
          <a:lstStyle/>
          <a:p>
            <a:pPr marL="0" marR="0" lvl="0" indent="0" defTabSz="7981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SimSun" pitchFamily="2" charset="-122"/>
                <a:cs typeface="Arial" pitchFamily="34" charset="0"/>
              </a:rPr>
              <a:t>	Evaluate Options</a:t>
            </a:r>
          </a:p>
          <a:p>
            <a:pPr marL="611952" marR="0" lvl="1" indent="-154752" defTabSz="7981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SimSun" pitchFamily="2" charset="-122"/>
                <a:cs typeface="Arial" pitchFamily="34" charset="0"/>
              </a:rPr>
              <a:t>Do measures reduce risk to tolerable levels?</a:t>
            </a:r>
          </a:p>
          <a:p>
            <a:pPr marL="611952" marR="0" lvl="1" indent="-154752" defTabSz="7981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SimSun" pitchFamily="2" charset="-122"/>
                <a:cs typeface="Arial" pitchFamily="34" charset="0"/>
              </a:rPr>
              <a:t>Compare cost-effectiveness and trade-offs</a:t>
            </a:r>
          </a:p>
          <a:p>
            <a:pPr marL="611952" marR="0" lvl="1" indent="-154752" defTabSz="79819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SimSun" pitchFamily="2" charset="-122"/>
                <a:cs typeface="Arial" pitchFamily="34" charset="0"/>
              </a:rPr>
              <a:t>Assess residual 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1177" y="2782538"/>
            <a:ext cx="5675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22523" y="2940685"/>
            <a:ext cx="5675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3807" y="4409742"/>
            <a:ext cx="5675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54684" y="4238075"/>
            <a:ext cx="5675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245" y="6032812"/>
            <a:ext cx="6808654" cy="286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*Operations, maintenance, repair, replacement, and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2478348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44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Sacramento-San Joaquin Delta </a:t>
            </a:r>
            <a:br>
              <a:rPr lang="en-US" dirty="0"/>
            </a:br>
            <a:r>
              <a:rPr lang="en-US" dirty="0"/>
              <a:t>Reform Act of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65944"/>
            <a:ext cx="5654842" cy="4351421"/>
          </a:xfrm>
        </p:spPr>
        <p:txBody>
          <a:bodyPr/>
          <a:lstStyle/>
          <a:p>
            <a:pPr lvl="1">
              <a:buNone/>
            </a:pPr>
            <a:r>
              <a:rPr lang="en-US" dirty="0">
                <a:latin typeface="+mn-lt"/>
              </a:rPr>
              <a:t>85305. (a)  The Delta Plan…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reduce risks to people, property, and state interests</a:t>
            </a:r>
            <a:r>
              <a:rPr lang="en-US" b="1" dirty="0">
                <a:latin typeface="+mn-lt"/>
              </a:rPr>
              <a:t>…</a:t>
            </a:r>
            <a:r>
              <a:rPr lang="en-US" dirty="0">
                <a:latin typeface="+mn-lt"/>
              </a:rPr>
              <a:t>by promoting…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strategic levee investments</a:t>
            </a:r>
            <a:r>
              <a:rPr lang="en-US" dirty="0">
                <a:latin typeface="+mn-lt"/>
              </a:rPr>
              <a:t>.</a:t>
            </a:r>
          </a:p>
          <a:p>
            <a:pPr lvl="1">
              <a:buNone/>
            </a:pPr>
            <a:endParaRPr lang="en-US" dirty="0">
              <a:latin typeface="+mn-lt"/>
            </a:endParaRPr>
          </a:p>
          <a:p>
            <a:pPr lvl="1">
              <a:buNone/>
            </a:pPr>
            <a:r>
              <a:rPr lang="en-US" dirty="0">
                <a:latin typeface="+mn-lt"/>
              </a:rPr>
              <a:t>85306.  The council, in consultation with the Central Valley Flood Protection Board, shall recommend…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priorities for state investments in levee operation, maintenance, and improvements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73024-E32F-45A8-83E8-BF4AA11D2D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http://img0037.psstatic.com/133655137_amazoncom-california-water-code-2010-ed-california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2807" r="16421" b="3719"/>
          <a:stretch/>
        </p:blipFill>
        <p:spPr bwMode="auto">
          <a:xfrm>
            <a:off x="5999747" y="2265944"/>
            <a:ext cx="2867527" cy="40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assignment: </a:t>
            </a:r>
            <a:br>
              <a:rPr lang="en-US" dirty="0"/>
            </a:br>
            <a:r>
              <a:rPr lang="en-US" dirty="0"/>
              <a:t>		Reduce </a:t>
            </a:r>
            <a:r>
              <a:rPr lang="en-US" u="sng" dirty="0"/>
              <a:t>risk</a:t>
            </a:r>
            <a:r>
              <a:rPr lang="en-US" dirty="0"/>
              <a:t> in the Delta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09800"/>
            <a:ext cx="3613727" cy="3916363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People</a:t>
            </a:r>
          </a:p>
          <a:p>
            <a:r>
              <a:rPr lang="en-US" sz="2400" dirty="0"/>
              <a:t>Property</a:t>
            </a:r>
          </a:p>
          <a:p>
            <a:r>
              <a:rPr lang="en-US" sz="2400" dirty="0"/>
              <a:t>State Interests</a:t>
            </a:r>
          </a:p>
          <a:p>
            <a:pPr lvl="1"/>
            <a:r>
              <a:rPr lang="en-US" sz="2000" dirty="0"/>
              <a:t>Coequal goals</a:t>
            </a:r>
          </a:p>
          <a:p>
            <a:pPr lvl="2"/>
            <a:r>
              <a:rPr lang="en-US" sz="2000" dirty="0"/>
              <a:t>Water supply</a:t>
            </a:r>
          </a:p>
          <a:p>
            <a:pPr lvl="2"/>
            <a:r>
              <a:rPr lang="en-US" sz="2000" dirty="0"/>
              <a:t>Ecosystem</a:t>
            </a:r>
          </a:p>
          <a:p>
            <a:pPr lvl="1"/>
            <a:r>
              <a:rPr lang="en-US" sz="2000" dirty="0"/>
              <a:t>While considering the Delta as an evolving place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085792" y="2128991"/>
            <a:ext cx="4888946" cy="4119089"/>
            <a:chOff x="3309938" y="1935030"/>
            <a:chExt cx="4888946" cy="411908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8851"/>
            <a:stretch/>
          </p:blipFill>
          <p:spPr bwMode="auto">
            <a:xfrm>
              <a:off x="3309938" y="4266900"/>
              <a:ext cx="4888946" cy="178721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109" t="3497" r="1857" b="44795"/>
            <a:stretch/>
          </p:blipFill>
          <p:spPr bwMode="auto">
            <a:xfrm>
              <a:off x="3309938" y="1935030"/>
              <a:ext cx="2495691" cy="216175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3" descr="C:\Users\Jludy\Desktop\Peer Panel Presentation\9DiM1_So_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082" y="1935030"/>
              <a:ext cx="2248802" cy="216175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997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s-media-cache-ak0.pinimg.com/736x/8f/f4/ae/8ff4aee9e19c659e86c40efe993131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97" y="4906417"/>
            <a:ext cx="2646339" cy="176902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expected outcome: </a:t>
            </a:r>
            <a:br>
              <a:rPr lang="en-US" dirty="0"/>
            </a:br>
            <a:r>
              <a:rPr lang="en-US" dirty="0"/>
              <a:t>		Delta Levees Investment Strategy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09800"/>
            <a:ext cx="5313218" cy="3916363"/>
          </a:xfrm>
        </p:spPr>
        <p:txBody>
          <a:bodyPr/>
          <a:lstStyle/>
          <a:p>
            <a:r>
              <a:rPr lang="en-US" sz="2400" dirty="0"/>
              <a:t>Priority islands and tracts for investment</a:t>
            </a:r>
          </a:p>
          <a:p>
            <a:r>
              <a:rPr lang="en-US" sz="2400" dirty="0"/>
              <a:t>Comprehensive risk reduction strategy</a:t>
            </a:r>
          </a:p>
          <a:p>
            <a:r>
              <a:rPr lang="en-US" sz="2400" dirty="0"/>
              <a:t>Delta Plan policy changes</a:t>
            </a:r>
          </a:p>
          <a:p>
            <a:r>
              <a:rPr lang="en-US" sz="2400" dirty="0"/>
              <a:t>Recommendations to the Legislature and other agencies</a:t>
            </a:r>
            <a:endParaRPr lang="en-US" sz="2000" dirty="0"/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63" y="1702655"/>
            <a:ext cx="2843973" cy="21329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5" name="Picture 2" descr="https://encrypted-tbn0.gstatic.com/images?q=tbn:ANd9GcS0Ma44Yg3fcuyLniv5e2v5M5YzLyTx-R4G_GSNjzyNEdOF01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27" y="3330876"/>
            <a:ext cx="2902340" cy="192437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encrypted-tbn3.gstatic.com/images?q=tbn:ANd9GcQvc3KtY5LtglX-FYKQiMdpEaIdnFcdg4lPlaH-RLjqBUia1y3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"/>
          <a:stretch/>
        </p:blipFill>
        <p:spPr bwMode="auto">
          <a:xfrm>
            <a:off x="3495026" y="4624918"/>
            <a:ext cx="2580132" cy="176902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6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30666"/>
            <a:ext cx="9432757" cy="16584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Tolerable Risk </a:t>
            </a:r>
            <a:r>
              <a:rPr lang="en-US" sz="3600" cap="none" dirty="0"/>
              <a:t>vs</a:t>
            </a:r>
            <a:r>
              <a:rPr lang="en-US" sz="3600" dirty="0"/>
              <a:t>. Level of Protection</a:t>
            </a:r>
          </a:p>
        </p:txBody>
      </p:sp>
      <p:sp>
        <p:nvSpPr>
          <p:cNvPr id="5" name="Slide Number"/>
          <p:cNvSpPr txBox="1">
            <a:spLocks/>
          </p:cNvSpPr>
          <p:nvPr/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3C551C-83BB-4568-94F6-AC8A8312A04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074" name="Picture 2" descr="http://annualreport.ucdavis.edu/2007/images/photos/Img4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98" y="2971386"/>
            <a:ext cx="5331244" cy="343992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8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mvd.usace.army.mil/portals/52/siteimages/P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098" y="1398748"/>
            <a:ext cx="6576444" cy="439092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9840" y="1628312"/>
            <a:ext cx="1896702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What is in harm’s way? How vulnerable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566" y="2979864"/>
            <a:ext cx="2535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What are the hazards and how likely are  they to occur?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7696" y="4472650"/>
            <a:ext cx="2118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How will the structure perform?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risk?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5943428"/>
            <a:ext cx="8458200" cy="565669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Risk = Probability X Consequences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3C551C-83BB-4568-94F6-AC8A8312A04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56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want to prioritize where to spend money…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4381500" cy="3916363"/>
          </a:xfrm>
        </p:spPr>
        <p:txBody>
          <a:bodyPr/>
          <a:lstStyle/>
          <a:p>
            <a:r>
              <a:rPr lang="en-US" dirty="0"/>
              <a:t>Highest risk</a:t>
            </a:r>
          </a:p>
          <a:p>
            <a:pPr lvl="1"/>
            <a:r>
              <a:rPr lang="en-US" dirty="0"/>
              <a:t>High probability of occurrence</a:t>
            </a:r>
          </a:p>
          <a:p>
            <a:pPr lvl="1"/>
            <a:r>
              <a:rPr lang="en-US" dirty="0"/>
              <a:t>High consequences</a:t>
            </a:r>
          </a:p>
          <a:p>
            <a:r>
              <a:rPr lang="en-US" dirty="0"/>
              <a:t>Cost-effective actions to reduce risks</a:t>
            </a:r>
          </a:p>
          <a:p>
            <a:pPr lvl="1"/>
            <a:r>
              <a:rPr lang="en-US" dirty="0"/>
              <a:t>More bang for the buck</a:t>
            </a:r>
          </a:p>
          <a:p>
            <a:r>
              <a:rPr lang="en-US" dirty="0"/>
              <a:t>Manage residual risk</a:t>
            </a:r>
          </a:p>
          <a:p>
            <a:pPr lvl="1"/>
            <a:r>
              <a:rPr lang="en-US" dirty="0"/>
              <a:t>What risk is tolerable?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551C-83BB-4568-94F6-AC8A8312A04A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2" descr="http://www.resilientdesign.org/wp-content/uploads/2012/12/Sacramento_1-10-1862_Flooded_K_St_looking_east_from_4th_CenterForSacramentoHistory_MedR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2" y="2175931"/>
            <a:ext cx="4405745" cy="37412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21237" y="2175931"/>
            <a:ext cx="183803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dirty="0">
                <a:solidFill>
                  <a:schemeClr val="accent1"/>
                </a:solidFill>
              </a:rPr>
              <a:t>Sacramento 1862</a:t>
            </a:r>
          </a:p>
        </p:txBody>
      </p:sp>
    </p:spTree>
    <p:extLst>
      <p:ext uri="{BB962C8B-B14F-4D97-AF65-F5344CB8AC3E}">
        <p14:creationId xmlns:p14="http://schemas.microsoft.com/office/powerpoint/2010/main" val="34839088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_Master_ANA_Standard">
  <a:themeElements>
    <a:clrScheme name="Arcadis Brand Launch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LOGO Arcadis Master">
  <a:themeElements>
    <a:clrScheme name="Arcadis Brand Launch">
      <a:dk1>
        <a:srgbClr val="1D1D1D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ARCAD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lnSpc>
            <a:spcPct val="90000"/>
          </a:lnSpc>
          <a:spcBef>
            <a:spcPts val="200"/>
          </a:spcBef>
          <a:spcAft>
            <a:spcPts val="40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LIS_Public_Meeting_Presentation_Draft_12-8-14(Rev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rcadis2015">
      <a:dk1>
        <a:sysClr val="windowText" lastClr="000000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Arcadis2015">
      <a:dk1>
        <a:sysClr val="windowText" lastClr="000000"/>
      </a:dk1>
      <a:lt1>
        <a:sysClr val="window" lastClr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46dd9719-ec9d-4d20-9e4f-00f3a66dfd4f" xsi:nil="true"/>
    <Language xmlns="46dd9719-ec9d-4d20-9e4f-00f3a66dfd4f">English</Language>
    <Application xmlns="46dd9719-ec9d-4d20-9e4f-00f3a66dfd4f">Microsoft Word</Application>
    <Region xmlns="46dd9719-ec9d-4d20-9e4f-00f3a66dfd4f">North America</Reg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75836388195747833855717EA49C1B" ma:contentTypeVersion="4" ma:contentTypeDescription="Create a new document." ma:contentTypeScope="" ma:versionID="dec3c8463a1fd7dd7a2c9facbff4d601">
  <xsd:schema xmlns:xsd="http://www.w3.org/2001/XMLSchema" xmlns:xs="http://www.w3.org/2001/XMLSchema" xmlns:p="http://schemas.microsoft.com/office/2006/metadata/properties" xmlns:ns2="46dd9719-ec9d-4d20-9e4f-00f3a66dfd4f" targetNamespace="http://schemas.microsoft.com/office/2006/metadata/properties" ma:root="true" ma:fieldsID="3dfef83eb2408dc3496ed68af1529104" ns2:_="">
    <xsd:import namespace="46dd9719-ec9d-4d20-9e4f-00f3a66dfd4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Application"/>
                <xsd:element ref="ns2:Language"/>
                <xsd:element ref="ns2:Reg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d9719-ec9d-4d20-9e4f-00f3a66dfd4f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  <xsd:element name="Application" ma:index="9" ma:displayName="Application" ma:default="Microsoft Word" ma:format="Dropdown" ma:internalName="Application">
      <xsd:simpleType>
        <xsd:restriction base="dms:Choice">
          <xsd:enumeration value="Microsoft Excel"/>
          <xsd:enumeration value="Microsoft PowerPoint"/>
          <xsd:enumeration value="Microsoft Word"/>
        </xsd:restriction>
      </xsd:simpleType>
    </xsd:element>
    <xsd:element name="Language" ma:index="10" ma:displayName="Language" ma:default="English" ma:format="Dropdown" ma:internalName="Language">
      <xsd:simpleType>
        <xsd:restriction base="dms:Choice">
          <xsd:enumeration value="English"/>
          <xsd:enumeration value="Espanol"/>
        </xsd:restriction>
      </xsd:simpleType>
    </xsd:element>
    <xsd:element name="Region" ma:index="11" ma:displayName="Region" ma:default="North America" ma:format="Dropdown" ma:internalName="Region">
      <xsd:simpleType>
        <xsd:restriction base="dms:Choice">
          <xsd:enumeration value="North America"/>
          <xsd:enumeration value="Latin America"/>
          <xsd:enumeration value="UK"/>
          <xsd:enumeration value="Europe"/>
          <xsd:enumeration value="ME"/>
          <xsd:enumeration value="Asia"/>
          <xsd:enumeration value="Australi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8DDD94-BE83-4AB1-A52F-6D7CE7C54042}">
  <ds:schemaRefs>
    <ds:schemaRef ds:uri="http://purl.org/dc/terms/"/>
    <ds:schemaRef ds:uri="http://schemas.microsoft.com/office/2006/documentManagement/types"/>
    <ds:schemaRef ds:uri="46dd9719-ec9d-4d20-9e4f-00f3a66dfd4f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9A7BAF-2EE9-4404-85E4-5917978836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d9719-ec9d-4d20-9e4f-00f3a66dfd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D3099A-EA3E-4042-88E7-6AD060D46D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Presentation_Master_ANA_Standard</Template>
  <TotalTime>8277</TotalTime>
  <Words>1068</Words>
  <Application>Microsoft Office PowerPoint</Application>
  <PresentationFormat>On-screen Show (4:3)</PresentationFormat>
  <Paragraphs>306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SimSun</vt:lpstr>
      <vt:lpstr>Arial</vt:lpstr>
      <vt:lpstr>Arial Narrow</vt:lpstr>
      <vt:lpstr>Calibri</vt:lpstr>
      <vt:lpstr>Presentation_Master_ANA_Standard</vt:lpstr>
      <vt:lpstr>NO LOGO Arcadis Master</vt:lpstr>
      <vt:lpstr>DLIS_Public_Meeting_Presentation_Draft_12-8-14(Rev2)</vt:lpstr>
      <vt:lpstr>Delta Levees Investment Strategy CVFPB Briefing</vt:lpstr>
      <vt:lpstr>Today’s Discussion</vt:lpstr>
      <vt:lpstr>158 levee failures since 1900</vt:lpstr>
      <vt:lpstr>Sacramento-San Joaquin Delta  Reform Act of 2009</vt:lpstr>
      <vt:lpstr>The assignment:    Reduce risk in the Delta</vt:lpstr>
      <vt:lpstr>The expected outcome:    Delta Levees Investment Strategy</vt:lpstr>
      <vt:lpstr>Tolerable Risk vs. Level of Protection</vt:lpstr>
      <vt:lpstr>What is risk?</vt:lpstr>
      <vt:lpstr>If we want to prioritize where to spend money…</vt:lpstr>
      <vt:lpstr>Current Level of Protection approach is limited</vt:lpstr>
      <vt:lpstr>One Percent Level of Protection</vt:lpstr>
      <vt:lpstr>Limitations of the Level of Protection approach</vt:lpstr>
      <vt:lpstr>PowerPoint Presentation</vt:lpstr>
      <vt:lpstr>Principles of Tolerable Risk approach</vt:lpstr>
      <vt:lpstr>PowerPoint Presentation</vt:lpstr>
      <vt:lpstr>PowerPoint Presentation</vt:lpstr>
      <vt:lpstr>PowerPoint Presentation</vt:lpstr>
      <vt:lpstr>Tolerable Risk Guidance</vt:lpstr>
      <vt:lpstr>Applying the Tolerable Risk approach</vt:lpstr>
      <vt:lpstr>Advantage of Tolerable Risk</vt:lpstr>
      <vt:lpstr>Applying tolerable risk Approach to the delta</vt:lpstr>
      <vt:lpstr>State Interests in the Delta</vt:lpstr>
      <vt:lpstr>Delta Assets</vt:lpstr>
      <vt:lpstr>Risk Metrics in the Delta </vt:lpstr>
      <vt:lpstr>Delta Risk Maps</vt:lpstr>
      <vt:lpstr>Probability of Flooding</vt:lpstr>
      <vt:lpstr>Preliminary Delta Risk Maps – Lives &amp; Property</vt:lpstr>
      <vt:lpstr>Risk to High-value Terrestrial Habitat</vt:lpstr>
      <vt:lpstr>Water Supply Disruption</vt:lpstr>
      <vt:lpstr>Additional Delta Information</vt:lpstr>
      <vt:lpstr>Additional Delta Information</vt:lpstr>
      <vt:lpstr>Example Tiered Risk Map</vt:lpstr>
      <vt:lpstr>Tiered Risk Map, with tidal habitat potential</vt:lpstr>
      <vt:lpstr>Applying Tolerable Risk Guidelines in the Delta</vt:lpstr>
      <vt:lpstr>Next Steps – Near-term</vt:lpstr>
      <vt:lpstr>Next Steps – Long-term</vt:lpstr>
      <vt:lpstr>dISCUSSION</vt:lpstr>
    </vt:vector>
  </TitlesOfParts>
  <Company>ARCADIS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Layout Tips</dc:title>
  <dc:creator>mhradek</dc:creator>
  <cp:keywords>Arcadis</cp:keywords>
  <cp:lastModifiedBy>Charles Gardiner</cp:lastModifiedBy>
  <cp:revision>275</cp:revision>
  <cp:lastPrinted>2016-04-05T18:05:13Z</cp:lastPrinted>
  <dcterms:created xsi:type="dcterms:W3CDTF">2015-09-23T11:47:15Z</dcterms:created>
  <dcterms:modified xsi:type="dcterms:W3CDTF">2016-07-19T23:16:51Z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0x0101007A75836388195747833855717EA49C1B</vt:lpwstr>
  </property>
</Properties>
</file>