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2" r:id="rId2"/>
    <p:sldMasterId id="2147483696" r:id="rId3"/>
    <p:sldMasterId id="2147483708" r:id="rId4"/>
  </p:sldMasterIdLst>
  <p:notesMasterIdLst>
    <p:notesMasterId r:id="rId15"/>
  </p:notesMasterIdLst>
  <p:sldIdLst>
    <p:sldId id="301" r:id="rId5"/>
    <p:sldId id="302" r:id="rId6"/>
    <p:sldId id="303" r:id="rId7"/>
    <p:sldId id="304" r:id="rId8"/>
    <p:sldId id="305" r:id="rId9"/>
    <p:sldId id="306" r:id="rId10"/>
    <p:sldId id="293" r:id="rId11"/>
    <p:sldId id="295" r:id="rId12"/>
    <p:sldId id="307" r:id="rId13"/>
    <p:sldId id="29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0D9"/>
    <a:srgbClr val="FFFFFF"/>
    <a:srgbClr val="03187F"/>
    <a:srgbClr val="004A82"/>
    <a:srgbClr val="82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6398" autoAdjust="0"/>
  </p:normalViewPr>
  <p:slideViewPr>
    <p:cSldViewPr>
      <p:cViewPr>
        <p:scale>
          <a:sx n="88" d="100"/>
          <a:sy n="88" d="100"/>
        </p:scale>
        <p:origin x="-22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1" d="100"/>
          <a:sy n="71" d="100"/>
        </p:scale>
        <p:origin x="217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DB1EA0-47C7-4CEE-8CB5-FFFCA7020C63}" type="datetimeFigureOut">
              <a:rPr lang="en-US" smtClean="0"/>
              <a:pPr/>
              <a:t>6/22/2017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val="11750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morning.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Mike</a:t>
            </a:r>
            <a:r>
              <a:rPr lang="en-US" baseline="0" dirty="0" smtClean="0"/>
              <a:t> Thao, Board Staff. Currently Acting Permitting Section Chief.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be p</a:t>
            </a:r>
            <a:r>
              <a:rPr lang="en-US" dirty="0" smtClean="0"/>
              <a:t>roviding </a:t>
            </a:r>
            <a:r>
              <a:rPr lang="en-US" dirty="0"/>
              <a:t>an</a:t>
            </a:r>
            <a:r>
              <a:rPr lang="en-US" baseline="0" dirty="0"/>
              <a:t> </a:t>
            </a:r>
            <a:r>
              <a:rPr lang="en-US" dirty="0"/>
              <a:t>overview of the CVFPB permit application review process </a:t>
            </a:r>
            <a:r>
              <a:rPr lang="en-US" dirty="0" smtClean="0"/>
              <a:t>with: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James </a:t>
            </a:r>
            <a:r>
              <a:rPr lang="en-US" dirty="0" err="1"/>
              <a:t>Herota</a:t>
            </a:r>
            <a:r>
              <a:rPr lang="en-US" dirty="0"/>
              <a:t> (Senior Environmental </a:t>
            </a:r>
            <a:r>
              <a:rPr lang="en-US" dirty="0" smtClean="0"/>
              <a:t>Scientist for the Board) </a:t>
            </a:r>
            <a:r>
              <a:rPr lang="en-US" dirty="0"/>
              <a:t>and </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Ryan </a:t>
            </a:r>
            <a:r>
              <a:rPr lang="en-US" dirty="0"/>
              <a:t>Larson (Chief </a:t>
            </a:r>
            <a:r>
              <a:rPr lang="en-US" dirty="0" smtClean="0"/>
              <a:t>of</a:t>
            </a:r>
            <a:r>
              <a:rPr lang="en-US" baseline="0" dirty="0" smtClean="0"/>
              <a:t> the </a:t>
            </a:r>
            <a:r>
              <a:rPr lang="en-US" dirty="0" smtClean="0"/>
              <a:t>Flood </a:t>
            </a:r>
            <a:r>
              <a:rPr lang="en-US" dirty="0"/>
              <a:t>Protection and Navigation </a:t>
            </a:r>
            <a:r>
              <a:rPr lang="en-US" dirty="0" smtClean="0"/>
              <a:t>Section for the Army</a:t>
            </a:r>
            <a:r>
              <a:rPr lang="en-US" baseline="0" dirty="0" smtClean="0"/>
              <a:t> Corps of Engineers</a:t>
            </a:r>
            <a:r>
              <a:rPr lang="en-US" dirty="0" smtClean="0"/>
              <a:t>)</a:t>
            </a:r>
            <a:endParaRPr lang="en-US" dirty="0"/>
          </a:p>
        </p:txBody>
      </p:sp>
    </p:spTree>
    <p:extLst>
      <p:ext uri="{BB962C8B-B14F-4D97-AF65-F5344CB8AC3E}">
        <p14:creationId xmlns:p14="http://schemas.microsoft.com/office/powerpoint/2010/main" val="227368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our presentation, Board staff and USACE staff are available to address your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10</a:t>
            </a:fld>
            <a:endParaRPr lang="en-US" dirty="0"/>
          </a:p>
        </p:txBody>
      </p:sp>
    </p:spTree>
    <p:extLst>
      <p:ext uri="{BB962C8B-B14F-4D97-AF65-F5344CB8AC3E}">
        <p14:creationId xmlns:p14="http://schemas.microsoft.com/office/powerpoint/2010/main" val="45664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Very high level overview of the Board’s permitting process, which will be explained more in detail later. </a:t>
            </a:r>
          </a:p>
          <a:p>
            <a:endParaRPr lang="en-US" b="0" dirty="0"/>
          </a:p>
          <a:p>
            <a:r>
              <a:rPr lang="en-US" b="0" dirty="0" smtClean="0"/>
              <a:t>When a permit </a:t>
            </a:r>
            <a:r>
              <a:rPr lang="en-US" b="0" baseline="0" dirty="0" smtClean="0"/>
              <a:t>a</a:t>
            </a:r>
            <a:r>
              <a:rPr lang="en-US" b="0" dirty="0" smtClean="0"/>
              <a:t>pplication</a:t>
            </a:r>
            <a:r>
              <a:rPr lang="en-US" b="0" baseline="0" dirty="0" smtClean="0"/>
              <a:t> is </a:t>
            </a:r>
            <a:r>
              <a:rPr lang="en-US" b="0" baseline="0" dirty="0" smtClean="0"/>
              <a:t>received, </a:t>
            </a:r>
            <a:r>
              <a:rPr lang="en-US" b="0" dirty="0" smtClean="0"/>
              <a:t>Board </a:t>
            </a:r>
            <a:r>
              <a:rPr lang="en-US" b="0" dirty="0"/>
              <a:t>Staff reviews </a:t>
            </a:r>
            <a:r>
              <a:rPr lang="en-US" b="0" dirty="0" smtClean="0"/>
              <a:t>the application for California </a:t>
            </a:r>
            <a:r>
              <a:rPr lang="en-US" b="0" dirty="0"/>
              <a:t>Code of Regulations, Title 23, Division 1 </a:t>
            </a:r>
            <a:r>
              <a:rPr lang="en-US" b="0" dirty="0" smtClean="0"/>
              <a:t>and CEQA compliance. </a:t>
            </a:r>
            <a:endParaRPr lang="en-US" b="0" dirty="0"/>
          </a:p>
          <a:p>
            <a:endParaRPr lang="en-US" b="0" dirty="0"/>
          </a:p>
          <a:p>
            <a:r>
              <a:rPr lang="en-US" b="0" dirty="0" smtClean="0"/>
              <a:t>Once Board staff is complete</a:t>
            </a:r>
            <a:r>
              <a:rPr lang="en-US" b="0" baseline="0" dirty="0" smtClean="0"/>
              <a:t> with his/her review, the application is</a:t>
            </a:r>
            <a:r>
              <a:rPr lang="en-US" b="0" dirty="0" smtClean="0"/>
              <a:t> sent </a:t>
            </a:r>
            <a:r>
              <a:rPr lang="en-US" b="0" dirty="0"/>
              <a:t>to the Corps’ </a:t>
            </a:r>
            <a:r>
              <a:rPr lang="en-US" b="0" baseline="0" dirty="0"/>
              <a:t>Flood Protection and Navigation Section for review</a:t>
            </a:r>
            <a:r>
              <a:rPr lang="en-US" b="0" dirty="0"/>
              <a:t>. The review may include:</a:t>
            </a:r>
          </a:p>
          <a:p>
            <a:pPr marL="171450" indent="-171450">
              <a:buFontTx/>
              <a:buChar char="-"/>
            </a:pPr>
            <a:r>
              <a:rPr lang="en-US" b="0" dirty="0" smtClean="0"/>
              <a:t>Levee Safety</a:t>
            </a:r>
            <a:endParaRPr lang="en-US" b="0" baseline="0" dirty="0"/>
          </a:p>
          <a:p>
            <a:pPr marL="171450" indent="-171450">
              <a:buFontTx/>
              <a:buChar char="-"/>
            </a:pPr>
            <a:r>
              <a:rPr lang="en-US" b="0" baseline="0" dirty="0" smtClean="0"/>
              <a:t>Hydraulics</a:t>
            </a:r>
            <a:endParaRPr lang="en-US" b="0" baseline="0" dirty="0" smtClean="0"/>
          </a:p>
          <a:p>
            <a:pPr marL="171450" indent="-171450">
              <a:buFontTx/>
              <a:buChar char="-"/>
            </a:pPr>
            <a:r>
              <a:rPr lang="en-US" b="0" baseline="0" dirty="0" smtClean="0"/>
              <a:t>C</a:t>
            </a:r>
            <a:r>
              <a:rPr lang="en-US" b="0" dirty="0" smtClean="0"/>
              <a:t>oordination </a:t>
            </a:r>
            <a:r>
              <a:rPr lang="en-US" b="0" dirty="0"/>
              <a:t>with various agencies</a:t>
            </a:r>
            <a:r>
              <a:rPr lang="en-US" b="0" baseline="0" dirty="0"/>
              <a:t>:</a:t>
            </a:r>
          </a:p>
          <a:p>
            <a:pPr marL="628650" lvl="1" indent="-171450">
              <a:buFontTx/>
              <a:buChar char="-"/>
            </a:pPr>
            <a:r>
              <a:rPr lang="en-US" b="0" baseline="0" dirty="0"/>
              <a:t>National Marine Fisheries Service (NMFS)</a:t>
            </a:r>
          </a:p>
          <a:p>
            <a:pPr marL="628650" lvl="1" indent="-171450">
              <a:buFontTx/>
              <a:buChar char="-"/>
            </a:pPr>
            <a:r>
              <a:rPr lang="en-US" b="0" baseline="0" dirty="0"/>
              <a:t>U.S. Fish and Wildlife Service (USFWS)</a:t>
            </a:r>
          </a:p>
          <a:p>
            <a:pPr marL="628650" lvl="1" indent="-171450">
              <a:buFontTx/>
              <a:buChar char="-"/>
            </a:pPr>
            <a:r>
              <a:rPr lang="en-US" b="0" baseline="0" dirty="0"/>
              <a:t>State Historic Preservation Officer (SHPO)</a:t>
            </a:r>
          </a:p>
          <a:p>
            <a:pPr marL="628650" lvl="1" indent="-171450">
              <a:buFontTx/>
              <a:buChar char="-"/>
            </a:pPr>
            <a:r>
              <a:rPr lang="en-US" b="0" baseline="0" dirty="0"/>
              <a:t>Tribal Coordination</a:t>
            </a:r>
          </a:p>
          <a:p>
            <a:pPr marL="628650" lvl="1" indent="-171450">
              <a:buFontTx/>
              <a:buChar char="-"/>
            </a:pPr>
            <a:r>
              <a:rPr lang="en-US" b="0" baseline="0" dirty="0"/>
              <a:t>Corps Regulatory</a:t>
            </a:r>
            <a:endParaRPr lang="en-US" b="0" dirty="0"/>
          </a:p>
          <a:p>
            <a:pPr marL="0" lvl="0" indent="0">
              <a:buFontTx/>
              <a:buNone/>
            </a:pPr>
            <a:endParaRPr lang="en-US" b="0" dirty="0"/>
          </a:p>
          <a:p>
            <a:pPr marL="0" lvl="0" indent="0">
              <a:buFontTx/>
              <a:buNone/>
            </a:pPr>
            <a:r>
              <a:rPr lang="en-US" b="0" dirty="0"/>
              <a:t>After </a:t>
            </a:r>
            <a:r>
              <a:rPr lang="en-US" b="0" dirty="0" smtClean="0"/>
              <a:t>these</a:t>
            </a:r>
            <a:r>
              <a:rPr lang="en-US" b="0" baseline="0" dirty="0" smtClean="0"/>
              <a:t> </a:t>
            </a:r>
            <a:r>
              <a:rPr lang="en-US" b="0" dirty="0" smtClean="0"/>
              <a:t>reviews </a:t>
            </a:r>
            <a:r>
              <a:rPr lang="en-US" b="0" dirty="0"/>
              <a:t>are complete and the</a:t>
            </a:r>
            <a:r>
              <a:rPr lang="en-US" b="0" baseline="0" dirty="0"/>
              <a:t> project is determined to not to be injurious to public interest and does not impair the usefulness of the Civil Works Project</a:t>
            </a:r>
            <a:r>
              <a:rPr lang="en-US" b="0" dirty="0"/>
              <a:t>, the Flood Protection and Navigation Section sends the Board a Letter of Permission. </a:t>
            </a:r>
          </a:p>
          <a:p>
            <a:pPr marL="0" lvl="0" indent="0">
              <a:buFontTx/>
              <a:buNone/>
            </a:pPr>
            <a:endParaRPr lang="en-US" b="0" dirty="0"/>
          </a:p>
          <a:p>
            <a:pPr marL="0" lvl="0" indent="0">
              <a:buFontTx/>
              <a:buNone/>
            </a:pPr>
            <a:r>
              <a:rPr lang="en-US" b="0" dirty="0"/>
              <a:t>Board issues permit by:</a:t>
            </a:r>
          </a:p>
          <a:p>
            <a:pPr marL="171450" lvl="0" indent="-171450">
              <a:buFontTx/>
              <a:buChar char="-"/>
            </a:pPr>
            <a:r>
              <a:rPr lang="en-US" b="0" dirty="0"/>
              <a:t>Board staff presents project to the Board for approval as a consent or hearing</a:t>
            </a:r>
          </a:p>
          <a:p>
            <a:pPr marL="171450" lvl="0" indent="-171450">
              <a:buFontTx/>
              <a:buChar char="-"/>
            </a:pPr>
            <a:r>
              <a:rPr lang="en-US" b="0" dirty="0"/>
              <a:t>Through the Board’s Executive Officer, in which the project is posted on the Board’s website for 30 days prior to issuance</a:t>
            </a:r>
          </a:p>
        </p:txBody>
      </p:sp>
      <p:sp>
        <p:nvSpPr>
          <p:cNvPr id="4" name="Slide Number Placeholder 3"/>
          <p:cNvSpPr>
            <a:spLocks noGrp="1"/>
          </p:cNvSpPr>
          <p:nvPr>
            <p:ph type="sldNum" sz="quarter" idx="10"/>
          </p:nvPr>
        </p:nvSpPr>
        <p:spPr/>
        <p:txBody>
          <a:bodyPr/>
          <a:lstStyle/>
          <a:p>
            <a:fld id="{5DA1BCFE-8DEC-415F-9950-CB51D84C6D84}" type="slidenum">
              <a:rPr lang="en-US" smtClean="0"/>
              <a:pPr/>
              <a:t>2</a:t>
            </a:fld>
            <a:endParaRPr lang="en-US" dirty="0"/>
          </a:p>
        </p:txBody>
      </p:sp>
    </p:spTree>
    <p:extLst>
      <p:ext uri="{BB962C8B-B14F-4D97-AF65-F5344CB8AC3E}">
        <p14:creationId xmlns:p14="http://schemas.microsoft.com/office/powerpoint/2010/main" val="173266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more detailed description of the Board’s permitting process:</a:t>
            </a:r>
          </a:p>
          <a:p>
            <a:endParaRPr lang="en-US" baseline="0" dirty="0" smtClean="0"/>
          </a:p>
          <a:p>
            <a:r>
              <a:rPr lang="en-US" baseline="0" dirty="0" smtClean="0"/>
              <a:t>(CLICK) When the </a:t>
            </a:r>
            <a:r>
              <a:rPr lang="en-US" dirty="0" smtClean="0"/>
              <a:t>Board </a:t>
            </a:r>
            <a:r>
              <a:rPr lang="en-US" dirty="0"/>
              <a:t>receives </a:t>
            </a:r>
            <a:r>
              <a:rPr lang="en-US" dirty="0" smtClean="0"/>
              <a:t>an application,</a:t>
            </a:r>
            <a:r>
              <a:rPr lang="en-US" baseline="0" dirty="0" smtClean="0"/>
              <a:t> it is </a:t>
            </a:r>
            <a:r>
              <a:rPr lang="en-US" dirty="0" smtClean="0"/>
              <a:t>uploaded </a:t>
            </a:r>
            <a:r>
              <a:rPr lang="en-US" dirty="0"/>
              <a:t>to </a:t>
            </a:r>
            <a:r>
              <a:rPr lang="en-US" baseline="0" dirty="0"/>
              <a:t>Board’s encroachment database. </a:t>
            </a:r>
          </a:p>
          <a:p>
            <a:endParaRPr lang="en-US" baseline="0" dirty="0"/>
          </a:p>
          <a:p>
            <a:r>
              <a:rPr lang="en-US" baseline="0" dirty="0" smtClean="0"/>
              <a:t>(CLICK) </a:t>
            </a:r>
            <a:r>
              <a:rPr lang="en-US" baseline="0" dirty="0" smtClean="0"/>
              <a:t>Staff is assigned </a:t>
            </a:r>
            <a:r>
              <a:rPr lang="en-US" baseline="0" dirty="0"/>
              <a:t>to </a:t>
            </a:r>
            <a:r>
              <a:rPr lang="en-US" baseline="0" dirty="0" smtClean="0"/>
              <a:t>application and </a:t>
            </a:r>
            <a:r>
              <a:rPr lang="en-US" baseline="0" dirty="0"/>
              <a:t>conducts investigation:</a:t>
            </a:r>
          </a:p>
          <a:p>
            <a:pPr marL="171450" indent="-171450">
              <a:buFontTx/>
              <a:buChar char="-"/>
            </a:pPr>
            <a:r>
              <a:rPr lang="en-US" baseline="0" dirty="0"/>
              <a:t>Existing permit for the proposed </a:t>
            </a:r>
            <a:r>
              <a:rPr lang="en-US" baseline="0" dirty="0" smtClean="0"/>
              <a:t>project</a:t>
            </a:r>
            <a:endParaRPr lang="en-US" baseline="0" dirty="0"/>
          </a:p>
          <a:p>
            <a:pPr marL="171450" indent="-171450">
              <a:buFontTx/>
              <a:buChar char="-"/>
            </a:pPr>
            <a:r>
              <a:rPr lang="en-US" baseline="0" dirty="0"/>
              <a:t>Making sure other encroachments are properly permitted</a:t>
            </a:r>
          </a:p>
          <a:p>
            <a:pPr marL="171450" indent="-171450">
              <a:buFontTx/>
              <a:buChar char="-"/>
            </a:pPr>
            <a:r>
              <a:rPr lang="en-US" baseline="0" dirty="0"/>
              <a:t>Verifying that the Local Maintaining Agency endorsed the project</a:t>
            </a:r>
          </a:p>
          <a:p>
            <a:pPr marL="171450" indent="-171450">
              <a:buFontTx/>
              <a:buChar char="-"/>
            </a:pPr>
            <a:r>
              <a:rPr lang="en-US" baseline="0" dirty="0"/>
              <a:t>Other pertinent information</a:t>
            </a:r>
          </a:p>
          <a:p>
            <a:pPr marL="0" indent="0">
              <a:buFontTx/>
              <a:buNone/>
            </a:pPr>
            <a:endParaRPr lang="en-US" baseline="0" dirty="0"/>
          </a:p>
          <a:p>
            <a:pPr marL="0" indent="0">
              <a:buFontTx/>
              <a:buNone/>
            </a:pPr>
            <a:r>
              <a:rPr lang="en-US" baseline="0" dirty="0" smtClean="0"/>
              <a:t>(CLICK) Staff reviewed </a:t>
            </a:r>
            <a:r>
              <a:rPr lang="en-US" baseline="0" dirty="0"/>
              <a:t>for </a:t>
            </a:r>
            <a:r>
              <a:rPr lang="en-US" baseline="0" dirty="0" smtClean="0"/>
              <a:t>Title </a:t>
            </a:r>
            <a:r>
              <a:rPr lang="en-US" baseline="0" dirty="0"/>
              <a:t>23 </a:t>
            </a:r>
            <a:r>
              <a:rPr lang="en-US" baseline="0" dirty="0" smtClean="0"/>
              <a:t>and CEQA compliance.</a:t>
            </a:r>
            <a:endParaRPr lang="en-US" baseline="0" dirty="0"/>
          </a:p>
          <a:p>
            <a:pPr marL="0" indent="0">
              <a:buFontTx/>
              <a:buNone/>
            </a:pPr>
            <a:endParaRPr lang="en-US" baseline="0" dirty="0"/>
          </a:p>
          <a:p>
            <a:pPr marL="0" indent="0">
              <a:buFontTx/>
              <a:buNone/>
            </a:pPr>
            <a:r>
              <a:rPr lang="en-US" baseline="0" dirty="0" smtClean="0"/>
              <a:t>(CLICK) Staff </a:t>
            </a:r>
            <a:r>
              <a:rPr lang="en-US" baseline="0" dirty="0"/>
              <a:t>sends application to the Corps’ Flood Protection and Navigation Section for review. Again, the review is rigorous and they coordinate with multiple agencies. </a:t>
            </a:r>
          </a:p>
          <a:p>
            <a:pPr marL="0" indent="0">
              <a:buFontTx/>
              <a:buNone/>
            </a:pPr>
            <a:endParaRPr lang="en-US" baseline="0" dirty="0"/>
          </a:p>
          <a:p>
            <a:pPr marL="0" indent="0">
              <a:buFontTx/>
              <a:buNone/>
            </a:pPr>
            <a:r>
              <a:rPr lang="en-US" baseline="0" dirty="0" smtClean="0"/>
              <a:t>(CLICK) When </a:t>
            </a:r>
            <a:r>
              <a:rPr lang="en-US" baseline="0" dirty="0"/>
              <a:t>the Board receives the Corps’ Letter of Permission, Board issues permit: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0" dirty="0"/>
              <a:t>Board staff presents project to the Board for approval as a consent or hearing</a:t>
            </a:r>
          </a:p>
          <a:p>
            <a:pPr marL="0" indent="0">
              <a:buFontTx/>
              <a:buNone/>
            </a:pPr>
            <a:r>
              <a:rPr lang="en-US" baseline="0" dirty="0"/>
              <a:t>- Through Boards Executive Officer as described under Section 5 of Title 23, by posting the project on the Board’s website for 30 days prior to issuance</a:t>
            </a:r>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3</a:t>
            </a:fld>
            <a:endParaRPr lang="en-US" dirty="0"/>
          </a:p>
        </p:txBody>
      </p:sp>
    </p:spTree>
    <p:extLst>
      <p:ext uri="{BB962C8B-B14F-4D97-AF65-F5344CB8AC3E}">
        <p14:creationId xmlns:p14="http://schemas.microsoft.com/office/powerpoint/2010/main" val="338409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Very high level overview of the Corps’ Flood Protection and Navigation review.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proposed project is determined to be located within the Corps’ Civil Works Project area, the application will undergo complete Section 408 review. 408 review is triggered when there is an alteration of the </a:t>
            </a:r>
            <a:r>
              <a:rPr lang="en-US" baseline="0" dirty="0" smtClean="0"/>
              <a:t>Project </a:t>
            </a:r>
            <a:r>
              <a:rPr lang="en-US" i="0" baseline="0" dirty="0" smtClean="0">
                <a:solidFill>
                  <a:srgbClr val="FF0000"/>
                </a:solidFill>
              </a:rPr>
              <a:t>when </a:t>
            </a:r>
            <a:r>
              <a:rPr lang="en-US" i="0" baseline="0" dirty="0" smtClean="0">
                <a:solidFill>
                  <a:srgbClr val="FF0000"/>
                </a:solidFill>
              </a:rPr>
              <a:t>the proposed project is </a:t>
            </a:r>
            <a:r>
              <a:rPr lang="en-US" sz="1200" i="0" dirty="0" smtClean="0">
                <a:solidFill>
                  <a:srgbClr val="FF0000"/>
                </a:solidFill>
              </a:rPr>
              <a:t>located </a:t>
            </a:r>
            <a:r>
              <a:rPr lang="en-US" sz="1200" i="0" u="sng" dirty="0" smtClean="0">
                <a:solidFill>
                  <a:srgbClr val="FF0000"/>
                </a:solidFill>
              </a:rPr>
              <a:t>within</a:t>
            </a:r>
            <a:r>
              <a:rPr lang="en-US" sz="1200" i="0" dirty="0" smtClean="0">
                <a:solidFill>
                  <a:srgbClr val="FF0000"/>
                </a:solidFill>
              </a:rPr>
              <a:t> the lands and real property interests acquired for the project.</a:t>
            </a:r>
            <a:endParaRPr lang="en-US" baseline="0" dirty="0"/>
          </a:p>
          <a:p>
            <a:endParaRPr lang="en-US" baseline="0" dirty="0"/>
          </a:p>
          <a:p>
            <a:r>
              <a:rPr lang="en-US" baseline="0" dirty="0"/>
              <a:t>If the proposed project is determined to be located outside the Civil Works Project area, </a:t>
            </a:r>
            <a:r>
              <a:rPr lang="en-US" baseline="0" dirty="0" smtClean="0"/>
              <a:t>the work is not an alteration to a Corps Civil Works Project and review under Section 408 is not conducted.</a:t>
            </a:r>
            <a:endParaRPr lang="en-US" baseline="0" dirty="0"/>
          </a:p>
          <a:p>
            <a:endParaRPr lang="en-US" baseline="0" dirty="0"/>
          </a:p>
          <a:p>
            <a:r>
              <a:rPr lang="en-US" baseline="0" dirty="0"/>
              <a:t>Section 404 and 10 permit may be required based on the location of the project. </a:t>
            </a:r>
          </a:p>
        </p:txBody>
      </p:sp>
      <p:sp>
        <p:nvSpPr>
          <p:cNvPr id="4" name="Slide Number Placeholder 3"/>
          <p:cNvSpPr>
            <a:spLocks noGrp="1"/>
          </p:cNvSpPr>
          <p:nvPr>
            <p:ph type="sldNum" sz="quarter" idx="10"/>
          </p:nvPr>
        </p:nvSpPr>
        <p:spPr/>
        <p:txBody>
          <a:bodyPr/>
          <a:lstStyle/>
          <a:p>
            <a:fld id="{5DA1BCFE-8DEC-415F-9950-CB51D84C6D84}" type="slidenum">
              <a:rPr lang="en-US" smtClean="0"/>
              <a:pPr/>
              <a:t>4</a:t>
            </a:fld>
            <a:endParaRPr lang="en-US" dirty="0"/>
          </a:p>
        </p:txBody>
      </p:sp>
    </p:spTree>
    <p:extLst>
      <p:ext uri="{BB962C8B-B14F-4D97-AF65-F5344CB8AC3E}">
        <p14:creationId xmlns:p14="http://schemas.microsoft.com/office/powerpoint/2010/main" val="257345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b="0" dirty="0" smtClean="0"/>
              <a:t>Shown</a:t>
            </a:r>
            <a:r>
              <a:rPr lang="en-US" b="0" baseline="0" dirty="0" smtClean="0"/>
              <a:t> here is an example of what is considered to be within Civil Works Project area.</a:t>
            </a:r>
          </a:p>
          <a:p>
            <a:pPr marL="0" lvl="1" defTabSz="931774">
              <a:defRPr/>
            </a:pPr>
            <a:endParaRPr lang="en-US" b="0" baseline="0" dirty="0" smtClean="0"/>
          </a:p>
          <a:p>
            <a:pPr marL="0" lvl="1" defTabSz="931774">
              <a:defRPr/>
            </a:pPr>
            <a:r>
              <a:rPr lang="en-US" b="0" baseline="0" dirty="0" smtClean="0"/>
              <a:t>The </a:t>
            </a:r>
            <a:r>
              <a:rPr lang="en-US" b="0" dirty="0" smtClean="0"/>
              <a:t>Blue </a:t>
            </a:r>
            <a:r>
              <a:rPr lang="en-US" b="0" baseline="0" dirty="0" smtClean="0"/>
              <a:t>area depicts Corps Project Channel.</a:t>
            </a:r>
          </a:p>
          <a:p>
            <a:pPr marL="0" lvl="1" defTabSz="931774">
              <a:defRPr/>
            </a:pPr>
            <a:endParaRPr lang="en-US" b="0" baseline="0" dirty="0" smtClean="0"/>
          </a:p>
          <a:p>
            <a:pPr marL="0" lvl="1" defTabSz="931774">
              <a:defRPr/>
            </a:pPr>
            <a:r>
              <a:rPr lang="en-US" b="0" baseline="0" dirty="0" smtClean="0"/>
              <a:t>Red solid lines depict Federal Corps Project Levees</a:t>
            </a:r>
          </a:p>
          <a:p>
            <a:pPr marL="0" lvl="1" defTabSz="931774">
              <a:defRPr/>
            </a:pPr>
            <a:endParaRPr lang="en-US" b="0" baseline="0" dirty="0" smtClean="0"/>
          </a:p>
          <a:p>
            <a:pPr marL="0" lvl="1" defTabSz="931774">
              <a:defRPr/>
            </a:pPr>
            <a:r>
              <a:rPr lang="en-US" b="0" baseline="0" dirty="0" smtClean="0"/>
              <a:t>Projects located within these areas would be subjected to Section 408 review.</a:t>
            </a:r>
            <a:endParaRPr lang="en-US" b="0"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5</a:t>
            </a:fld>
            <a:endParaRPr lang="en-US" dirty="0"/>
          </a:p>
        </p:txBody>
      </p:sp>
    </p:spTree>
    <p:extLst>
      <p:ext uri="{BB962C8B-B14F-4D97-AF65-F5344CB8AC3E}">
        <p14:creationId xmlns:p14="http://schemas.microsoft.com/office/powerpoint/2010/main" val="267003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1774" rtl="0" eaLnBrk="1" fontAlgn="auto" latinLnBrk="0" hangingPunct="1">
              <a:lnSpc>
                <a:spcPct val="100000"/>
              </a:lnSpc>
              <a:spcBef>
                <a:spcPts val="0"/>
              </a:spcBef>
              <a:spcAft>
                <a:spcPts val="0"/>
              </a:spcAft>
              <a:buClrTx/>
              <a:buSzTx/>
              <a:buFontTx/>
              <a:buNone/>
              <a:tabLst/>
              <a:defRPr/>
            </a:pPr>
            <a:r>
              <a:rPr lang="en-US" dirty="0" smtClean="0"/>
              <a:t>Here is an example of an area</a:t>
            </a:r>
            <a:r>
              <a:rPr lang="en-US" baseline="0" dirty="0" smtClean="0"/>
              <a:t> outside the </a:t>
            </a:r>
            <a:r>
              <a:rPr lang="en-US" dirty="0" smtClean="0"/>
              <a:t>Civil Works Project area. The aqua colored line</a:t>
            </a:r>
            <a:r>
              <a:rPr lang="en-US" baseline="0" dirty="0" smtClean="0"/>
              <a:t> </a:t>
            </a:r>
            <a:r>
              <a:rPr lang="en-US" dirty="0" smtClean="0"/>
              <a:t>represents Dry</a:t>
            </a:r>
            <a:r>
              <a:rPr lang="en-US" baseline="0" dirty="0" smtClean="0"/>
              <a:t> Creek, located in the City of Roseville which is a regulated stream based on Table 8.1 </a:t>
            </a:r>
            <a:r>
              <a:rPr lang="en-US" baseline="0" dirty="0" smtClean="0"/>
              <a:t>of Title </a:t>
            </a:r>
            <a:r>
              <a:rPr lang="en-US" baseline="0" dirty="0" smtClean="0"/>
              <a:t>23.</a:t>
            </a:r>
          </a:p>
          <a:p>
            <a:pPr marL="0" marR="0" lvl="1"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A Board permit may be required for proposed project located adjacent to the stream; however, would not be subjected to 408 </a:t>
            </a:r>
            <a:r>
              <a:rPr lang="en-US" baseline="0" dirty="0" smtClean="0"/>
              <a:t>review.</a:t>
            </a:r>
            <a:endParaRPr lang="en-US" baseline="0" dirty="0" smtClean="0"/>
          </a:p>
          <a:p>
            <a:pPr marL="0" marR="0" lvl="1"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31774" rtl="0" eaLnBrk="1" fontAlgn="auto" latinLnBrk="0" hangingPunct="1">
              <a:lnSpc>
                <a:spcPct val="100000"/>
              </a:lnSpc>
              <a:spcBef>
                <a:spcPts val="0"/>
              </a:spcBef>
              <a:spcAft>
                <a:spcPts val="0"/>
              </a:spcAft>
              <a:buClrTx/>
              <a:buSzTx/>
              <a:buFontTx/>
              <a:buNone/>
              <a:tabLst/>
              <a:defRPr/>
            </a:pPr>
            <a:r>
              <a:rPr lang="en-US" baseline="0" dirty="0" smtClean="0"/>
              <a:t>I will now turn the next few slides over to James </a:t>
            </a:r>
            <a:r>
              <a:rPr lang="en-US" baseline="0" dirty="0" err="1" smtClean="0"/>
              <a:t>Herota</a:t>
            </a:r>
            <a:r>
              <a:rPr lang="en-US" baseline="0" dirty="0" smtClean="0"/>
              <a:t> to speak more about Section 408 Review.</a:t>
            </a:r>
            <a:endParaRPr lang="en-US" dirty="0" smtClean="0"/>
          </a:p>
        </p:txBody>
      </p:sp>
      <p:sp>
        <p:nvSpPr>
          <p:cNvPr id="4" name="Slide Number Placeholder 3"/>
          <p:cNvSpPr>
            <a:spLocks noGrp="1"/>
          </p:cNvSpPr>
          <p:nvPr>
            <p:ph type="sldNum" sz="quarter" idx="10"/>
          </p:nvPr>
        </p:nvSpPr>
        <p:spPr/>
        <p:txBody>
          <a:bodyPr/>
          <a:lstStyle/>
          <a:p>
            <a:fld id="{5DA1BCFE-8DEC-415F-9950-CB51D84C6D84}" type="slidenum">
              <a:rPr lang="en-US" smtClean="0"/>
              <a:pPr/>
              <a:t>6</a:t>
            </a:fld>
            <a:endParaRPr lang="en-US" dirty="0"/>
          </a:p>
        </p:txBody>
      </p:sp>
    </p:spTree>
    <p:extLst>
      <p:ext uri="{BB962C8B-B14F-4D97-AF65-F5344CB8AC3E}">
        <p14:creationId xmlns:p14="http://schemas.microsoft.com/office/powerpoint/2010/main" val="301857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Board President Edgar and Board Members.  My name is James Herota, Senior Environmental Scientist, Board staff.</a:t>
            </a:r>
          </a:p>
          <a:p>
            <a:endParaRPr lang="en-US" dirty="0" smtClean="0"/>
          </a:p>
          <a:p>
            <a:endParaRPr lang="en-US" dirty="0" smtClean="0"/>
          </a:p>
          <a:p>
            <a:r>
              <a:rPr lang="en-US" dirty="0" smtClean="0"/>
              <a:t>• I will provide an overview of the Board and USACE roles within the encroachment permit review process and explain how the Section 408 compliance review is completed by the USACE under the USACE policy Engineer Circular EC 1165-2-216 abbreviated as (EC) for future reference.  </a:t>
            </a:r>
          </a:p>
          <a:p>
            <a:endParaRPr lang="en-US" dirty="0" smtClean="0"/>
          </a:p>
          <a:p>
            <a:r>
              <a:rPr lang="en-US" dirty="0" smtClean="0"/>
              <a:t>• The EC was effective July 1, 2014, and establishes the approval sequences for projects within a civil works project and outside a civil works project.  </a:t>
            </a:r>
          </a:p>
          <a:p>
            <a:endParaRPr lang="en-US" dirty="0" smtClean="0"/>
          </a:p>
          <a:p>
            <a:r>
              <a:rPr lang="en-US" dirty="0" smtClean="0"/>
              <a:t>• Under the EC, Section 408 review includes </a:t>
            </a:r>
            <a:r>
              <a:rPr lang="en-US" i="1" dirty="0" smtClean="0"/>
              <a:t>proposed</a:t>
            </a:r>
            <a:r>
              <a:rPr lang="en-US" i="1" baseline="0" dirty="0" smtClean="0"/>
              <a:t> </a:t>
            </a:r>
            <a:r>
              <a:rPr lang="en-US" dirty="0" smtClean="0"/>
              <a:t>project effects on operation and maintenance, levee safety and hydraulics </a:t>
            </a:r>
            <a:r>
              <a:rPr lang="en-US" i="1" dirty="0" smtClean="0"/>
              <a:t>as well as impacts to the environment</a:t>
            </a:r>
            <a:r>
              <a:rPr lang="en-US" dirty="0" smtClean="0"/>
              <a:t>. </a:t>
            </a:r>
            <a:r>
              <a:rPr lang="en-US" strike="sngStrike" dirty="0" smtClean="0">
                <a:solidFill>
                  <a:srgbClr val="FF0000"/>
                </a:solidFill>
              </a:rPr>
              <a:t>The EC, now requires these 408 actions to meet environmental compliance requirements, prior to the USACE Section 408 approvals for “projects within a civil works project”.</a:t>
            </a:r>
            <a:r>
              <a:rPr lang="en-US" i="1" strike="noStrike" dirty="0" smtClean="0">
                <a:solidFill>
                  <a:srgbClr val="FF0000"/>
                </a:solidFill>
              </a:rPr>
              <a:t>  </a:t>
            </a:r>
            <a:r>
              <a:rPr lang="en-US" b="1" i="0" strike="noStrike" dirty="0" smtClean="0">
                <a:solidFill>
                  <a:srgbClr val="FF0000"/>
                </a:solidFill>
              </a:rPr>
              <a:t>(I am not sure what</a:t>
            </a:r>
            <a:r>
              <a:rPr lang="en-US" b="1" i="0" strike="noStrike" baseline="0" dirty="0" smtClean="0">
                <a:solidFill>
                  <a:srgbClr val="FF0000"/>
                </a:solidFill>
              </a:rPr>
              <a:t> the </a:t>
            </a:r>
            <a:r>
              <a:rPr lang="en-US" b="1" i="0" strike="noStrike" baseline="0" dirty="0" err="1" smtClean="0">
                <a:solidFill>
                  <a:srgbClr val="FF0000"/>
                </a:solidFill>
              </a:rPr>
              <a:t>striked</a:t>
            </a:r>
            <a:r>
              <a:rPr lang="en-US" b="1" i="0" strike="noStrike" baseline="0" dirty="0" smtClean="0">
                <a:solidFill>
                  <a:srgbClr val="FF0000"/>
                </a:solidFill>
              </a:rPr>
              <a:t> out verbiage means.  Also, the EC has always required this—this is not new.)</a:t>
            </a:r>
            <a:endParaRPr lang="en-US" strike="sngStrike" dirty="0" smtClean="0">
              <a:solidFill>
                <a:srgbClr val="FF0000"/>
              </a:solidFill>
            </a:endParaRPr>
          </a:p>
          <a:p>
            <a:endParaRPr lang="en-US" dirty="0" smtClean="0"/>
          </a:p>
          <a:p>
            <a:r>
              <a:rPr lang="en-US" dirty="0" smtClean="0"/>
              <a:t>• </a:t>
            </a:r>
            <a:r>
              <a:rPr lang="en-US" strike="sngStrike" dirty="0" smtClean="0"/>
              <a:t>As a result, for “projects within a civil works project”, Section 408 approvals are not completed, until reviews by the USACE Regulatory Program are complete.  Prior to the EC the 408 approval was made while the USACE Regulatory Program reviews were “in process”. </a:t>
            </a:r>
            <a:r>
              <a:rPr lang="en-US" b="1" i="1" strike="sngStrike" dirty="0" smtClean="0"/>
              <a:t> </a:t>
            </a:r>
            <a:r>
              <a:rPr lang="en-US" b="1" i="1" strike="noStrike" dirty="0" smtClean="0"/>
              <a:t>(We discussed this on Tuesday.  Prior</a:t>
            </a:r>
            <a:r>
              <a:rPr lang="en-US" b="1" i="1" strike="noStrike" baseline="0" dirty="0" smtClean="0"/>
              <a:t> to the EC there was no such thing as Section 408 approval.  We wrote recommendation letters to the CVFPB.)  </a:t>
            </a:r>
            <a:endParaRPr lang="en-US" b="1" i="1" strike="sngStrike" dirty="0" smtClean="0"/>
          </a:p>
          <a:p>
            <a:endParaRPr lang="en-US" dirty="0" smtClean="0"/>
          </a:p>
          <a:p>
            <a:r>
              <a:rPr lang="en-US" dirty="0" smtClean="0"/>
              <a:t>• The USACE Regulatory Program is responsible for coordinating environmental compliance under:</a:t>
            </a:r>
          </a:p>
          <a:p>
            <a:endParaRPr lang="en-US" dirty="0" smtClean="0"/>
          </a:p>
          <a:p>
            <a:pPr lvl="1"/>
            <a:r>
              <a:rPr lang="en-US" dirty="0" smtClean="0"/>
              <a:t>• Section 404 of the Clean Water Act/Section 10 Rivers and Harbors Act;</a:t>
            </a:r>
          </a:p>
          <a:p>
            <a:pPr lvl="1"/>
            <a:r>
              <a:rPr lang="en-US" i="1" dirty="0" smtClean="0"/>
              <a:t>Section 408 actions must be</a:t>
            </a:r>
            <a:r>
              <a:rPr lang="en-US" i="1" baseline="0" dirty="0" smtClean="0"/>
              <a:t> made prior Section 404/10 actions.  Coordination includes making sure we know that each group (404/10 and 408) is ready to make permit decisions.  We also coordinate our consultations when possible so USACE is only consulting once for a proposed alteration.</a:t>
            </a:r>
            <a:endParaRPr lang="en-US" i="1" dirty="0" smtClean="0"/>
          </a:p>
          <a:p>
            <a:endParaRPr lang="en-US" dirty="0" smtClean="0"/>
          </a:p>
          <a:p>
            <a:r>
              <a:rPr lang="en-US" dirty="0" smtClean="0"/>
              <a:t>• Compliance with the Endangered Species Act</a:t>
            </a:r>
          </a:p>
          <a:p>
            <a:endParaRPr lang="en-US" dirty="0" smtClean="0"/>
          </a:p>
          <a:p>
            <a:r>
              <a:rPr lang="en-US" dirty="0" smtClean="0"/>
              <a:t>• And compliance with Section 106 of the National Historic Preservation Act, including consultations with the State Historic Preservation Officer and Tribes.</a:t>
            </a:r>
          </a:p>
          <a:p>
            <a:endParaRPr lang="en-US" dirty="0" smtClean="0"/>
          </a:p>
          <a:p>
            <a:r>
              <a:rPr lang="en-US" b="1" i="0" strike="noStrike" dirty="0" smtClean="0"/>
              <a:t>(NO!)</a:t>
            </a:r>
            <a:r>
              <a:rPr lang="en-US" i="0" strike="noStrike" dirty="0" smtClean="0"/>
              <a:t>For Non-Civil Works Project</a:t>
            </a:r>
            <a:r>
              <a:rPr lang="en-US" dirty="0" smtClean="0"/>
              <a:t>, or encroachment permits that propose projects outside of a federal water or channel, a USACE Section 408 letter</a:t>
            </a:r>
            <a:r>
              <a:rPr lang="en-US" baseline="0" dirty="0" smtClean="0"/>
              <a:t> of permission </a:t>
            </a:r>
            <a:r>
              <a:rPr lang="en-US" dirty="0" smtClean="0"/>
              <a:t>may be issued while the USACE regulatory program review is in process under Section 10/404 and Section 106 consultations.  As a result, Section 408 approvals are completed sooner for projects located “outside of civil works project”.</a:t>
            </a:r>
            <a:r>
              <a:rPr lang="en-US" sz="2400" b="1" dirty="0" smtClean="0"/>
              <a:t>(NO!)</a:t>
            </a:r>
          </a:p>
          <a:p>
            <a:endParaRPr lang="en-US" sz="2400" b="1" dirty="0" smtClean="0"/>
          </a:p>
          <a:p>
            <a:r>
              <a:rPr lang="en-US" sz="2400" b="1" dirty="0" smtClean="0"/>
              <a:t>Try</a:t>
            </a:r>
            <a:r>
              <a:rPr lang="en-US" sz="2400" b="1" baseline="0" dirty="0" smtClean="0"/>
              <a:t> this instead:</a:t>
            </a:r>
          </a:p>
          <a:p>
            <a:r>
              <a:rPr lang="en-US" sz="2400" b="1" baseline="0" dirty="0" smtClean="0"/>
              <a:t>For proposed projects outside the USACE Civil Works Project, Section 408 does not apply because there is no alteration and no Section 408 review or approval is conducted, however, Section 404/10 permits may still be required.  Applicants will need to coordinate directly with the USACE Sacramento Regulatory Division.</a:t>
            </a:r>
            <a:endParaRPr lang="en-US" sz="2400" b="1" dirty="0" smtClean="0"/>
          </a:p>
          <a:p>
            <a:endParaRPr lang="en-US" sz="2400" b="1" dirty="0" smtClean="0"/>
          </a:p>
          <a:p>
            <a:endParaRPr lang="en-US" sz="2400" b="1" dirty="0" smtClean="0"/>
          </a:p>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7</a:t>
            </a:fld>
            <a:endParaRPr lang="en-US"/>
          </a:p>
        </p:txBody>
      </p:sp>
    </p:spTree>
    <p:extLst>
      <p:ext uri="{BB962C8B-B14F-4D97-AF65-F5344CB8AC3E}">
        <p14:creationId xmlns:p14="http://schemas.microsoft.com/office/powerpoint/2010/main" val="144650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Board staff continues to work towards reducing review periods through ongoing public outreach and internal coordination between the staff of the Board and the USACE, Flood Protection </a:t>
            </a:r>
            <a:r>
              <a:rPr lang="en-US" i="1" dirty="0" smtClean="0"/>
              <a:t>and</a:t>
            </a:r>
            <a:r>
              <a:rPr lang="en-US" dirty="0" smtClean="0"/>
              <a:t> Navigation</a:t>
            </a:r>
            <a:r>
              <a:rPr lang="en-US" i="1" strike="sngStrike" dirty="0" smtClean="0"/>
              <a:t>al</a:t>
            </a:r>
            <a:r>
              <a:rPr lang="en-US" dirty="0" smtClean="0"/>
              <a:t> Section and the Regulatory Division. </a:t>
            </a:r>
          </a:p>
          <a:p>
            <a:endParaRPr lang="en-US" dirty="0" smtClean="0"/>
          </a:p>
          <a:p>
            <a:r>
              <a:rPr lang="en-US" dirty="0" smtClean="0"/>
              <a:t>• Staff informs applicants of Board/USACE review processes through Pre-application meetings to discuss Board /USACE permit requirements and timelines;</a:t>
            </a:r>
          </a:p>
          <a:p>
            <a:endParaRPr lang="en-US" dirty="0" smtClean="0"/>
          </a:p>
          <a:p>
            <a:r>
              <a:rPr lang="en-US" dirty="0" smtClean="0"/>
              <a:t>• Staff recommend applicants to attend USACE Regulatory Division Pre-application meetings for project planning purposes </a:t>
            </a:r>
            <a:r>
              <a:rPr lang="en-US" i="1" dirty="0" smtClean="0"/>
              <a:t>when there are complex</a:t>
            </a:r>
            <a:r>
              <a:rPr lang="en-US" i="1" baseline="0" dirty="0" smtClean="0"/>
              <a:t> projects with many consultations required</a:t>
            </a:r>
            <a:r>
              <a:rPr lang="en-US" dirty="0" smtClean="0"/>
              <a:t>;  </a:t>
            </a:r>
          </a:p>
          <a:p>
            <a:endParaRPr lang="en-US" dirty="0" smtClean="0"/>
          </a:p>
          <a:p>
            <a:r>
              <a:rPr lang="en-US" dirty="0" smtClean="0"/>
              <a:t>• And staff provides </a:t>
            </a:r>
            <a:r>
              <a:rPr lang="en-US" i="1" strike="sngStrike" dirty="0" smtClean="0"/>
              <a:t>regulatory</a:t>
            </a:r>
            <a:r>
              <a:rPr lang="en-US" strike="sngStrike" dirty="0" smtClean="0"/>
              <a:t> </a:t>
            </a:r>
            <a:r>
              <a:rPr lang="en-US" dirty="0" smtClean="0"/>
              <a:t>compliance information on the CVFPB website/FAQs.  </a:t>
            </a:r>
            <a:r>
              <a:rPr lang="en-US" b="1" dirty="0" smtClean="0"/>
              <a:t>(“regulatory” in this context could be misunderstood</a:t>
            </a:r>
            <a:r>
              <a:rPr lang="en-US" b="1" baseline="0" dirty="0" smtClean="0"/>
              <a:t>.  The Board staff is not providing USACE REGULATORY (SECTION 404/10) COMPLIANCE information on its website.)</a:t>
            </a:r>
            <a:endParaRPr lang="en-US" b="1" dirty="0" smtClean="0"/>
          </a:p>
          <a:p>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8</a:t>
            </a:fld>
            <a:endParaRPr lang="en-US"/>
          </a:p>
        </p:txBody>
      </p:sp>
    </p:spTree>
    <p:extLst>
      <p:ext uri="{BB962C8B-B14F-4D97-AF65-F5344CB8AC3E}">
        <p14:creationId xmlns:p14="http://schemas.microsoft.com/office/powerpoint/2010/main" val="185312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trike="sngStrike" dirty="0" smtClean="0"/>
              <a:t>Additional federal efforts to reduce review periods includes developing: </a:t>
            </a:r>
            <a:r>
              <a:rPr lang="en-US" i="1" strike="sngStrike" dirty="0" smtClean="0"/>
              <a:t> </a:t>
            </a:r>
            <a:r>
              <a:rPr lang="en-US" i="1" dirty="0" smtClean="0"/>
              <a:t>These</a:t>
            </a:r>
            <a:r>
              <a:rPr lang="en-US" i="1" baseline="0" dirty="0" smtClean="0"/>
              <a:t> are additional efforts that we are collectively (USACE/CVFPB) working on that will  improve permit processing times in the future.</a:t>
            </a:r>
            <a:endParaRPr lang="en-US" i="1" dirty="0" smtClean="0"/>
          </a:p>
          <a:p>
            <a:endParaRPr lang="en-US" dirty="0" smtClean="0"/>
          </a:p>
          <a:p>
            <a:r>
              <a:rPr lang="en-US" dirty="0" smtClean="0"/>
              <a:t>• Categorical Permissions;  </a:t>
            </a:r>
            <a:r>
              <a:rPr lang="en-US" i="1" dirty="0" smtClean="0"/>
              <a:t>Similar</a:t>
            </a:r>
            <a:r>
              <a:rPr lang="en-US" i="1" baseline="0" dirty="0" smtClean="0"/>
              <a:t> to Nation Wide Permits or Regional General Permits from the USACE Regulatory Program</a:t>
            </a:r>
            <a:endParaRPr lang="en-US" i="1" dirty="0" smtClean="0"/>
          </a:p>
          <a:p>
            <a:endParaRPr lang="en-US" dirty="0" smtClean="0"/>
          </a:p>
          <a:p>
            <a:r>
              <a:rPr lang="en-US" dirty="0" smtClean="0"/>
              <a:t>•  Programmatic Agreement(s) with the State Historic Preservation Officer (SHPO); and </a:t>
            </a:r>
          </a:p>
          <a:p>
            <a:endParaRPr lang="en-US" dirty="0" smtClean="0"/>
          </a:p>
          <a:p>
            <a:r>
              <a:rPr lang="en-US" dirty="0" smtClean="0"/>
              <a:t>• Programmatic Consultations with US Fish</a:t>
            </a:r>
            <a:r>
              <a:rPr lang="en-US" baseline="0" dirty="0" smtClean="0"/>
              <a:t> and Wildlife Service and National Marine Fisheries Service.</a:t>
            </a:r>
            <a:endParaRPr lang="en-US" dirty="0" smtClean="0"/>
          </a:p>
          <a:p>
            <a:endParaRPr lang="en-US" dirty="0" smtClean="0"/>
          </a:p>
          <a:p>
            <a:r>
              <a:rPr lang="en-US" dirty="0" smtClean="0"/>
              <a:t>Ryan Larson, representing the USACE is present today to address specific questions regarding these </a:t>
            </a:r>
            <a:r>
              <a:rPr lang="en-US" strike="sngStrike" dirty="0" smtClean="0"/>
              <a:t>federal </a:t>
            </a:r>
            <a:r>
              <a:rPr lang="en-US" dirty="0" smtClean="0"/>
              <a:t>efforts.</a:t>
            </a:r>
          </a:p>
        </p:txBody>
      </p:sp>
      <p:sp>
        <p:nvSpPr>
          <p:cNvPr id="4" name="Slide Number Placeholder 3"/>
          <p:cNvSpPr>
            <a:spLocks noGrp="1"/>
          </p:cNvSpPr>
          <p:nvPr>
            <p:ph type="sldNum" sz="quarter" idx="10"/>
          </p:nvPr>
        </p:nvSpPr>
        <p:spPr/>
        <p:txBody>
          <a:bodyPr/>
          <a:lstStyle/>
          <a:p>
            <a:fld id="{5DA1BCFE-8DEC-415F-9950-CB51D84C6D84}" type="slidenum">
              <a:rPr lang="en-US" smtClean="0"/>
              <a:pPr/>
              <a:t>9</a:t>
            </a:fld>
            <a:endParaRPr lang="en-US"/>
          </a:p>
        </p:txBody>
      </p:sp>
    </p:spTree>
    <p:extLst>
      <p:ext uri="{BB962C8B-B14F-4D97-AF65-F5344CB8AC3E}">
        <p14:creationId xmlns:p14="http://schemas.microsoft.com/office/powerpoint/2010/main" val="151866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331976" y="3337560"/>
            <a:ext cx="6480048" cy="2301240"/>
          </a:xfrm>
        </p:spPr>
        <p:txBody>
          <a:bodyPr rIns="45720" anchor="t"/>
          <a:lstStyle>
            <a:lvl1pPr algn="ctr">
              <a:defRPr lang="en-US" b="1" cap="all" baseline="0" dirty="0">
                <a:ln w="5000" cmpd="sng">
                  <a:noFill/>
                  <a:prstDash val="solid"/>
                </a:ln>
                <a:solidFill>
                  <a:srgbClr val="0E2138"/>
                </a:solidFill>
                <a:effectLst/>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1331976" y="1544812"/>
            <a:ext cx="6480048" cy="664988"/>
          </a:xfrm>
        </p:spPr>
        <p:txBody>
          <a:bodyPr tIns="0" rIns="45720" bIns="0" anchor="b">
            <a:normAutofit/>
          </a:bodyPr>
          <a:lstStyle>
            <a:lvl1pPr marL="0" indent="0" algn="ctr">
              <a:buNone/>
              <a:defRPr sz="2000">
                <a:solidFill>
                  <a:srgbClr val="0E2138"/>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0E2138"/>
                </a:solidFill>
              </a:defRPr>
            </a:lvl1pPr>
          </a:lstStyle>
          <a:p>
            <a:fld id="{34564462-2C84-495B-85CC-739D2748AA48}" type="datetime1">
              <a:rPr lang="en-US" smtClean="0"/>
              <a:pPr/>
              <a:t>6/22/2017</a:t>
            </a:fld>
            <a:endParaRPr lang="en-US"/>
          </a:p>
        </p:txBody>
      </p:sp>
      <p:sp>
        <p:nvSpPr>
          <p:cNvPr id="27" name="Slide Number Placeholder 26"/>
          <p:cNvSpPr>
            <a:spLocks noGrp="1"/>
          </p:cNvSpPr>
          <p:nvPr>
            <p:ph type="sldNum" sz="quarter" idx="12"/>
          </p:nvPr>
        </p:nvSpPr>
        <p:spPr/>
        <p:txBody>
          <a:bodyPr/>
          <a:lstStyle/>
          <a:p>
            <a:fld id="{46E0BE4B-4AE9-4F51-9062-A16AABBD90FF}" type="slidenum">
              <a:rPr lang="en-US" smtClean="0"/>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lvl2pPr>
              <a:buFont typeface="Arial"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7F2B363-DAB4-472F-B3AF-8B6BFAF305FA}" type="slidenum">
              <a:rPr lang="en-US"/>
              <a:pPr>
                <a:defRPr/>
              </a:pPr>
              <a:t>‹#›</a:t>
            </a:fld>
            <a:endParaRPr lang="en-US"/>
          </a:p>
        </p:txBody>
      </p:sp>
    </p:spTree>
    <p:extLst>
      <p:ext uri="{BB962C8B-B14F-4D97-AF65-F5344CB8AC3E}">
        <p14:creationId xmlns:p14="http://schemas.microsoft.com/office/powerpoint/2010/main" val="283849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FEF5C6-01E6-4855-86D3-C2186B18847C}" type="slidenum">
              <a:rPr lang="en-US"/>
              <a:pPr>
                <a:defRPr/>
              </a:pPr>
              <a:t>‹#›</a:t>
            </a:fld>
            <a:endParaRPr lang="en-US"/>
          </a:p>
        </p:txBody>
      </p:sp>
    </p:spTree>
    <p:extLst>
      <p:ext uri="{BB962C8B-B14F-4D97-AF65-F5344CB8AC3E}">
        <p14:creationId xmlns:p14="http://schemas.microsoft.com/office/powerpoint/2010/main" val="102729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2C9EB24-CBBC-49ED-A72E-9B128F58AD4F}" type="slidenum">
              <a:rPr lang="en-US"/>
              <a:pPr>
                <a:defRPr/>
              </a:pPr>
              <a:t>‹#›</a:t>
            </a:fld>
            <a:endParaRPr lang="en-US"/>
          </a:p>
        </p:txBody>
      </p:sp>
    </p:spTree>
    <p:extLst>
      <p:ext uri="{BB962C8B-B14F-4D97-AF65-F5344CB8AC3E}">
        <p14:creationId xmlns:p14="http://schemas.microsoft.com/office/powerpoint/2010/main" val="121640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BB52E2E-6E75-43BD-930B-FF0A9F304684}" type="slidenum">
              <a:rPr lang="en-US"/>
              <a:pPr>
                <a:defRPr/>
              </a:pPr>
              <a:t>‹#›</a:t>
            </a:fld>
            <a:endParaRPr lang="en-US"/>
          </a:p>
        </p:txBody>
      </p:sp>
    </p:spTree>
    <p:extLst>
      <p:ext uri="{BB962C8B-B14F-4D97-AF65-F5344CB8AC3E}">
        <p14:creationId xmlns:p14="http://schemas.microsoft.com/office/powerpoint/2010/main" val="387645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A52F9E32-36C2-4A95-86CA-DE13FFA7509A}" type="slidenum">
              <a:rPr lang="en-US"/>
              <a:pPr>
                <a:defRPr/>
              </a:pPr>
              <a:t>‹#›</a:t>
            </a:fld>
            <a:endParaRPr lang="en-US"/>
          </a:p>
        </p:txBody>
      </p:sp>
    </p:spTree>
    <p:extLst>
      <p:ext uri="{BB962C8B-B14F-4D97-AF65-F5344CB8AC3E}">
        <p14:creationId xmlns:p14="http://schemas.microsoft.com/office/powerpoint/2010/main" val="344268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CA2B201-A8F9-4CF9-9F50-BE20DB280634}" type="slidenum">
              <a:rPr lang="en-US"/>
              <a:pPr>
                <a:defRPr/>
              </a:pPr>
              <a:t>‹#›</a:t>
            </a:fld>
            <a:endParaRPr lang="en-US"/>
          </a:p>
        </p:txBody>
      </p:sp>
    </p:spTree>
    <p:extLst>
      <p:ext uri="{BB962C8B-B14F-4D97-AF65-F5344CB8AC3E}">
        <p14:creationId xmlns:p14="http://schemas.microsoft.com/office/powerpoint/2010/main" val="370275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CE364FD-C818-4043-849C-DCDFECD4C223}" type="slidenum">
              <a:rPr lang="en-US"/>
              <a:pPr>
                <a:defRPr/>
              </a:pPr>
              <a:t>‹#›</a:t>
            </a:fld>
            <a:endParaRPr lang="en-US"/>
          </a:p>
        </p:txBody>
      </p:sp>
    </p:spTree>
    <p:extLst>
      <p:ext uri="{BB962C8B-B14F-4D97-AF65-F5344CB8AC3E}">
        <p14:creationId xmlns:p14="http://schemas.microsoft.com/office/powerpoint/2010/main" val="597530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FEDCA6-4016-490D-A273-0D6E88E99E7D}" type="slidenum">
              <a:rPr lang="en-US"/>
              <a:pPr>
                <a:defRPr/>
              </a:pPr>
              <a:t>‹#›</a:t>
            </a:fld>
            <a:endParaRPr lang="en-US"/>
          </a:p>
        </p:txBody>
      </p:sp>
    </p:spTree>
    <p:extLst>
      <p:ext uri="{BB962C8B-B14F-4D97-AF65-F5344CB8AC3E}">
        <p14:creationId xmlns:p14="http://schemas.microsoft.com/office/powerpoint/2010/main" val="4255695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E5E399C-3BE4-4F89-A621-3C1CCA4CCAB0}" type="slidenum">
              <a:rPr lang="en-US"/>
              <a:pPr>
                <a:defRPr/>
              </a:pPr>
              <a:t>‹#›</a:t>
            </a:fld>
            <a:endParaRPr lang="en-US"/>
          </a:p>
        </p:txBody>
      </p:sp>
    </p:spTree>
    <p:extLst>
      <p:ext uri="{BB962C8B-B14F-4D97-AF65-F5344CB8AC3E}">
        <p14:creationId xmlns:p14="http://schemas.microsoft.com/office/powerpoint/2010/main" val="2468779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7269442-FEA6-4063-AB90-7CBF39174567}" type="slidenum">
              <a:rPr lang="en-US"/>
              <a:pPr>
                <a:defRPr/>
              </a:pPr>
              <a:t>‹#›</a:t>
            </a:fld>
            <a:endParaRPr lang="en-US"/>
          </a:p>
        </p:txBody>
      </p:sp>
    </p:spTree>
    <p:extLst>
      <p:ext uri="{BB962C8B-B14F-4D97-AF65-F5344CB8AC3E}">
        <p14:creationId xmlns:p14="http://schemas.microsoft.com/office/powerpoint/2010/main" val="70046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a:xfrm>
            <a:off x="228600" y="1371600"/>
            <a:ext cx="8610600" cy="475456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A417D6-CE8C-4294-A3A8-496679632686}" type="datetime1">
              <a:rPr lang="en-US" smtClean="0"/>
              <a:t>6/22/2017</a:t>
            </a:fld>
            <a:endParaRPr lang="en-US"/>
          </a:p>
        </p:txBody>
      </p:sp>
      <p:sp>
        <p:nvSpPr>
          <p:cNvPr id="6" name="Slide Number Placeholder 5"/>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F68E3E2-F63D-4C8C-9AB7-4B1ED8AEC06F}" type="slidenum">
              <a:rPr lang="en-US"/>
              <a:pPr>
                <a:defRPr/>
              </a:pPr>
              <a:t>‹#›</a:t>
            </a:fld>
            <a:endParaRPr lang="en-US"/>
          </a:p>
        </p:txBody>
      </p:sp>
    </p:spTree>
    <p:extLst>
      <p:ext uri="{BB962C8B-B14F-4D97-AF65-F5344CB8AC3E}">
        <p14:creationId xmlns:p14="http://schemas.microsoft.com/office/powerpoint/2010/main" val="272497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0"/>
          </p:nvPr>
        </p:nvSpPr>
        <p:spPr>
          <a:ln/>
        </p:spPr>
        <p:txBody>
          <a:bodyPr/>
          <a:lstStyle>
            <a:lvl1pPr>
              <a:defRPr/>
            </a:lvl1pPr>
          </a:lstStyle>
          <a:p>
            <a:pPr>
              <a:defRPr/>
            </a:pPr>
            <a:fld id="{DC84B32B-861E-4BFA-9F26-0ABCC8E5C245}" type="slidenum">
              <a:rPr lang="en-US"/>
              <a:pPr>
                <a:defRPr/>
              </a:pPr>
              <a:t>‹#›</a:t>
            </a:fld>
            <a:endParaRPr lang="en-US"/>
          </a:p>
        </p:txBody>
      </p:sp>
    </p:spTree>
    <p:extLst>
      <p:ext uri="{BB962C8B-B14F-4D97-AF65-F5344CB8AC3E}">
        <p14:creationId xmlns:p14="http://schemas.microsoft.com/office/powerpoint/2010/main" val="48293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2286000" y="37338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90819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47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0639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735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581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781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21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066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228600" y="1371600"/>
            <a:ext cx="3886200" cy="4800600"/>
          </a:xfrm>
        </p:spPr>
        <p:txBody>
          <a:bodyPr/>
          <a:lstStyle>
            <a:lvl1pPr>
              <a:buClr>
                <a:srgbClr val="0E2138"/>
              </a:buClr>
              <a:defRPr sz="2600"/>
            </a:lvl1pPr>
            <a:lvl2pPr>
              <a:buClr>
                <a:srgbClr val="0E2138"/>
              </a:buClr>
              <a:defRPr sz="2200"/>
            </a:lvl2pPr>
            <a:lvl3pPr>
              <a:buClr>
                <a:srgbClr val="0E2138"/>
              </a:buClr>
              <a:defRPr sz="2000"/>
            </a:lvl3pPr>
            <a:lvl4pPr>
              <a:buClr>
                <a:srgbClr val="0E2138"/>
              </a:buClr>
              <a:defRPr sz="1800"/>
            </a:lvl4pPr>
            <a:lvl5pPr>
              <a:buClr>
                <a:srgbClr val="0E2138"/>
              </a:buCl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191000" y="1371600"/>
            <a:ext cx="3962400" cy="4800600"/>
          </a:xfrm>
        </p:spPr>
        <p:txBody>
          <a:bodyPr/>
          <a:lstStyle>
            <a:lvl1pPr>
              <a:buClr>
                <a:srgbClr val="0E2138"/>
              </a:buClr>
              <a:defRPr sz="2600"/>
            </a:lvl1pPr>
            <a:lvl2pPr>
              <a:buClr>
                <a:srgbClr val="0E2138"/>
              </a:buClr>
              <a:defRPr sz="2200"/>
            </a:lvl2pPr>
            <a:lvl3pPr>
              <a:buClr>
                <a:srgbClr val="0E2138"/>
              </a:buClr>
              <a:defRPr sz="2000"/>
            </a:lvl3pPr>
            <a:lvl4pPr>
              <a:buClr>
                <a:srgbClr val="0E2138"/>
              </a:buClr>
              <a:defRPr sz="1800"/>
            </a:lvl4pPr>
            <a:lvl5pPr>
              <a:buClr>
                <a:srgbClr val="0E2138"/>
              </a:buCl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8C689207-C6CE-4450-8C8F-7778C2C9EBAE}" type="datetime1">
              <a:rPr lang="en-US" smtClean="0"/>
              <a:t>6/22/2017</a:t>
            </a:fld>
            <a:endParaRPr lang="en-US"/>
          </a:p>
        </p:txBody>
      </p:sp>
      <p:sp>
        <p:nvSpPr>
          <p:cNvPr id="7" name="Slide Number Placeholder 6"/>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0978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43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136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014FF218-FEEF-456B-B421-32DDD12D1B8B}" type="slidenum">
              <a:rPr lang="en-US"/>
              <a:pPr/>
              <a:t>‹#›</a:t>
            </a:fld>
            <a:endParaRPr lang="en-US"/>
          </a:p>
        </p:txBody>
      </p:sp>
    </p:spTree>
    <p:extLst>
      <p:ext uri="{BB962C8B-B14F-4D97-AF65-F5344CB8AC3E}">
        <p14:creationId xmlns:p14="http://schemas.microsoft.com/office/powerpoint/2010/main" val="1791267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89EA2AA-2F0C-44E7-BA33-9C57FA84B099}" type="slidenum">
              <a:rPr lang="en-US"/>
              <a:pPr/>
              <a:t>‹#›</a:t>
            </a:fld>
            <a:endParaRPr lang="en-US"/>
          </a:p>
        </p:txBody>
      </p:sp>
    </p:spTree>
    <p:extLst>
      <p:ext uri="{BB962C8B-B14F-4D97-AF65-F5344CB8AC3E}">
        <p14:creationId xmlns:p14="http://schemas.microsoft.com/office/powerpoint/2010/main" val="155177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2D7D245-DB22-44CE-9B86-0B58A70BFEC9}" type="slidenum">
              <a:rPr lang="en-US"/>
              <a:pPr/>
              <a:t>‹#›</a:t>
            </a:fld>
            <a:endParaRPr lang="en-US"/>
          </a:p>
        </p:txBody>
      </p:sp>
    </p:spTree>
    <p:extLst>
      <p:ext uri="{BB962C8B-B14F-4D97-AF65-F5344CB8AC3E}">
        <p14:creationId xmlns:p14="http://schemas.microsoft.com/office/powerpoint/2010/main" val="2435822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623DD19-FA1A-4E7B-ADE1-1E1D781035A1}" type="slidenum">
              <a:rPr lang="en-US"/>
              <a:pPr/>
              <a:t>‹#›</a:t>
            </a:fld>
            <a:endParaRPr lang="en-US"/>
          </a:p>
        </p:txBody>
      </p:sp>
    </p:spTree>
    <p:extLst>
      <p:ext uri="{BB962C8B-B14F-4D97-AF65-F5344CB8AC3E}">
        <p14:creationId xmlns:p14="http://schemas.microsoft.com/office/powerpoint/2010/main" val="125588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2F1D082-4579-440B-9696-25B614A6834D}" type="slidenum">
              <a:rPr lang="en-US"/>
              <a:pPr/>
              <a:t>‹#›</a:t>
            </a:fld>
            <a:endParaRPr lang="en-US"/>
          </a:p>
        </p:txBody>
      </p:sp>
    </p:spTree>
    <p:extLst>
      <p:ext uri="{BB962C8B-B14F-4D97-AF65-F5344CB8AC3E}">
        <p14:creationId xmlns:p14="http://schemas.microsoft.com/office/powerpoint/2010/main" val="3081752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2FE34E6-09DD-44F8-AC56-984018392E96}" type="slidenum">
              <a:rPr lang="en-US"/>
              <a:pPr/>
              <a:t>‹#›</a:t>
            </a:fld>
            <a:endParaRPr lang="en-US"/>
          </a:p>
        </p:txBody>
      </p:sp>
    </p:spTree>
    <p:extLst>
      <p:ext uri="{BB962C8B-B14F-4D97-AF65-F5344CB8AC3E}">
        <p14:creationId xmlns:p14="http://schemas.microsoft.com/office/powerpoint/2010/main" val="1577289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354E28-312A-47B9-9EEB-5F319B593806}" type="slidenum">
              <a:rPr lang="en-US"/>
              <a:pPr/>
              <a:t>‹#›</a:t>
            </a:fld>
            <a:endParaRPr lang="en-US"/>
          </a:p>
        </p:txBody>
      </p:sp>
    </p:spTree>
    <p:extLst>
      <p:ext uri="{BB962C8B-B14F-4D97-AF65-F5344CB8AC3E}">
        <p14:creationId xmlns:p14="http://schemas.microsoft.com/office/powerpoint/2010/main" val="147839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rgbClr val="0E2138"/>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rgbClr val="0E2138"/>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28600" y="1371600"/>
            <a:ext cx="4114800" cy="3941763"/>
          </a:xfrm>
        </p:spPr>
        <p:txBody>
          <a:bodyPr/>
          <a:lstStyle>
            <a:lvl1pPr>
              <a:buClr>
                <a:srgbClr val="0E2138"/>
              </a:buClr>
              <a:defRPr sz="2400"/>
            </a:lvl1pPr>
            <a:lvl2pPr>
              <a:buClr>
                <a:srgbClr val="0E2138"/>
              </a:buClr>
              <a:defRPr sz="2000"/>
            </a:lvl2pPr>
            <a:lvl3pPr>
              <a:buClr>
                <a:srgbClr val="0E2138"/>
              </a:buClr>
              <a:defRPr sz="1800"/>
            </a:lvl3pPr>
            <a:lvl4pPr>
              <a:buClr>
                <a:srgbClr val="0E2138"/>
              </a:buClr>
              <a:defRPr sz="1600"/>
            </a:lvl4pPr>
            <a:lvl5pPr>
              <a:buClr>
                <a:srgbClr val="0E2138"/>
              </a:buCl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419600" y="1371600"/>
            <a:ext cx="4041775" cy="3941763"/>
          </a:xfrm>
        </p:spPr>
        <p:txBody>
          <a:bodyPr/>
          <a:lstStyle>
            <a:lvl1pPr>
              <a:buClr>
                <a:srgbClr val="0E2138"/>
              </a:buClr>
              <a:defRPr sz="2400"/>
            </a:lvl1pPr>
            <a:lvl2pPr>
              <a:buClr>
                <a:srgbClr val="0E2138"/>
              </a:buClr>
              <a:defRPr sz="2000"/>
            </a:lvl2pPr>
            <a:lvl3pPr>
              <a:buClr>
                <a:srgbClr val="0E2138"/>
              </a:buClr>
              <a:defRPr sz="1800"/>
            </a:lvl3pPr>
            <a:lvl4pPr>
              <a:buClr>
                <a:srgbClr val="0E2138"/>
              </a:buClr>
              <a:defRPr sz="1600"/>
            </a:lvl4pPr>
            <a:lvl5pPr>
              <a:buClr>
                <a:srgbClr val="0E2138"/>
              </a:buCl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C3E860E9-78BA-4739-9A58-583E3BACA309}" type="datetime1">
              <a:rPr lang="en-US" smtClean="0"/>
              <a:t>6/22/2017</a:t>
            </a:fld>
            <a:endParaRPr lang="en-US"/>
          </a:p>
        </p:txBody>
      </p:sp>
      <p:sp>
        <p:nvSpPr>
          <p:cNvPr id="9" name="Slide Number Placeholder 8"/>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26CEF5E-22E2-4110-824B-5A33FCEBF257}" type="slidenum">
              <a:rPr lang="en-US"/>
              <a:pPr/>
              <a:t>‹#›</a:t>
            </a:fld>
            <a:endParaRPr lang="en-US"/>
          </a:p>
        </p:txBody>
      </p:sp>
    </p:spTree>
    <p:extLst>
      <p:ext uri="{BB962C8B-B14F-4D97-AF65-F5344CB8AC3E}">
        <p14:creationId xmlns:p14="http://schemas.microsoft.com/office/powerpoint/2010/main" val="3151079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1994552-491F-413B-BF65-37CED2F7B201}" type="slidenum">
              <a:rPr lang="en-US"/>
              <a:pPr/>
              <a:t>‹#›</a:t>
            </a:fld>
            <a:endParaRPr lang="en-US"/>
          </a:p>
        </p:txBody>
      </p:sp>
    </p:spTree>
    <p:extLst>
      <p:ext uri="{BB962C8B-B14F-4D97-AF65-F5344CB8AC3E}">
        <p14:creationId xmlns:p14="http://schemas.microsoft.com/office/powerpoint/2010/main" val="2751659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904F8A7-6536-4121-8493-C9B1A0AA4170}" type="slidenum">
              <a:rPr lang="en-US"/>
              <a:pPr/>
              <a:t>‹#›</a:t>
            </a:fld>
            <a:endParaRPr lang="en-US"/>
          </a:p>
        </p:txBody>
      </p:sp>
    </p:spTree>
    <p:extLst>
      <p:ext uri="{BB962C8B-B14F-4D97-AF65-F5344CB8AC3E}">
        <p14:creationId xmlns:p14="http://schemas.microsoft.com/office/powerpoint/2010/main" val="2005919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33E3458-2C03-4611-834F-45B42EE1334E}" type="slidenum">
              <a:rPr lang="en-US"/>
              <a:pPr/>
              <a:t>‹#›</a:t>
            </a:fld>
            <a:endParaRPr lang="en-US"/>
          </a:p>
        </p:txBody>
      </p:sp>
    </p:spTree>
    <p:extLst>
      <p:ext uri="{BB962C8B-B14F-4D97-AF65-F5344CB8AC3E}">
        <p14:creationId xmlns:p14="http://schemas.microsoft.com/office/powerpoint/2010/main" val="416708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70648" cy="1143000"/>
          </a:xfrm>
        </p:spPr>
        <p:txBody>
          <a:bodyPr anchor="ctr"/>
          <a:lstStyle>
            <a:lvl1pPr algn="l">
              <a:defRPr sz="4600"/>
            </a:lvl1pPr>
          </a:lstStyle>
          <a:p>
            <a:r>
              <a:rPr kumimoji="0" lang="en-US" dirty="0"/>
              <a:t>Click to edit Master title style</a:t>
            </a:r>
          </a:p>
        </p:txBody>
      </p:sp>
      <p:sp>
        <p:nvSpPr>
          <p:cNvPr id="7" name="Date Placeholder 6"/>
          <p:cNvSpPr>
            <a:spLocks noGrp="1"/>
          </p:cNvSpPr>
          <p:nvPr>
            <p:ph type="dt" sz="half" idx="10"/>
          </p:nvPr>
        </p:nvSpPr>
        <p:spPr/>
        <p:txBody>
          <a:bodyPr/>
          <a:lstStyle/>
          <a:p>
            <a:fld id="{45D0251C-98F0-4E41-ADFA-DCAD6089B276}" type="datetime1">
              <a:rPr lang="en-US" smtClean="0"/>
              <a:t>6/22/2017</a:t>
            </a:fld>
            <a:endParaRPr lang="en-US"/>
          </a:p>
        </p:txBody>
      </p:sp>
      <p:sp>
        <p:nvSpPr>
          <p:cNvPr id="8" name="Slide Number Placeholder 7"/>
          <p:cNvSpPr>
            <a:spLocks noGrp="1"/>
          </p:cNvSpPr>
          <p:nvPr>
            <p:ph type="sldNum" sz="quarter" idx="11"/>
          </p:nvPr>
        </p:nvSpPr>
        <p:spPr/>
        <p:txBody>
          <a:bodyPr/>
          <a:lstStyle/>
          <a:p>
            <a:fld id="{46E0BE4B-4AE9-4F51-9062-A16AABBD90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rgbClr val="0E2138"/>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buClr>
                <a:srgbClr val="0E2138"/>
              </a:buClr>
              <a:defRPr sz="2800"/>
            </a:lvl1pPr>
            <a:lvl2pPr>
              <a:buClr>
                <a:srgbClr val="0E2138"/>
              </a:buClr>
              <a:defRPr sz="2400"/>
            </a:lvl2pPr>
            <a:lvl3pPr>
              <a:buClr>
                <a:srgbClr val="0E2138"/>
              </a:buClr>
              <a:defRPr sz="2200"/>
            </a:lvl3pPr>
            <a:lvl4pPr>
              <a:buClr>
                <a:srgbClr val="0E2138"/>
              </a:buClr>
              <a:defRPr sz="2000"/>
            </a:lvl4pPr>
            <a:lvl5pPr>
              <a:buClr>
                <a:srgbClr val="0E2138"/>
              </a:buCl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748FD9D1-C878-401F-A372-02429478B186}" type="datetime1">
              <a:rPr lang="en-US" smtClean="0"/>
              <a:t>6/22/2017</a:t>
            </a:fld>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6E0BE4B-4AE9-4F51-9062-A16AABBD90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rgbClr val="0E2138"/>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5E0B7F6-9872-4DBB-95C5-15745ECF8097}" type="datetime1">
              <a:rPr lang="en-US" smtClean="0"/>
              <a:t>6/22/2017</a:t>
            </a:fld>
            <a:endParaRPr lang="en-US"/>
          </a:p>
        </p:txBody>
      </p:sp>
      <p:sp>
        <p:nvSpPr>
          <p:cNvPr id="7" name="Slide Number Placeholder 6"/>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7" name="Title Placeholder 21"/>
          <p:cNvSpPr txBox="1">
            <a:spLocks/>
          </p:cNvSpPr>
          <p:nvPr userDrawn="1"/>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217612"/>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BFF16725-431D-4362-9677-5E348CC5449F}" type="slidenum">
              <a:rPr lang="en-US"/>
              <a:pPr>
                <a:defRPr/>
              </a:pPr>
              <a:t>‹#›</a:t>
            </a:fld>
            <a:endParaRPr lang="en-US"/>
          </a:p>
        </p:txBody>
      </p:sp>
    </p:spTree>
    <p:extLst>
      <p:ext uri="{BB962C8B-B14F-4D97-AF65-F5344CB8AC3E}">
        <p14:creationId xmlns:p14="http://schemas.microsoft.com/office/powerpoint/2010/main" val="76577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eg"/><Relationship Id="rId18" Type="http://schemas.openxmlformats.org/officeDocument/2006/relationships/image" Target="../media/image9.png"/><Relationship Id="rId3" Type="http://schemas.openxmlformats.org/officeDocument/2006/relationships/slideLayout" Target="../slideLayouts/slideLayout24.xml"/><Relationship Id="rId21" Type="http://schemas.openxmlformats.org/officeDocument/2006/relationships/image" Target="../media/image12.png"/><Relationship Id="rId7" Type="http://schemas.openxmlformats.org/officeDocument/2006/relationships/slideLayout" Target="../slideLayouts/slideLayout28.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3.xml"/><Relationship Id="rId16" Type="http://schemas.openxmlformats.org/officeDocument/2006/relationships/image" Target="../media/image7.jpeg"/><Relationship Id="rId20" Type="http://schemas.openxmlformats.org/officeDocument/2006/relationships/image" Target="../media/image11.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jpeg"/><Relationship Id="rId10" Type="http://schemas.openxmlformats.org/officeDocument/2006/relationships/slideLayout" Target="../slideLayouts/slideLayout31.xml"/><Relationship Id="rId19"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shade val="40000"/>
                <a:satMod val="150000"/>
                <a:alpha val="10000"/>
              </a:schemeClr>
            </a:gs>
            <a:gs pos="30000">
              <a:schemeClr val="bg2">
                <a:shade val="60000"/>
                <a:satMod val="150000"/>
                <a:alpha val="30000"/>
              </a:schemeClr>
            </a:gs>
            <a:gs pos="100000">
              <a:schemeClr val="bg2">
                <a:tint val="83000"/>
                <a:satMod val="200000"/>
                <a:alpha val="80000"/>
              </a:schemeClr>
            </a:gs>
          </a:gsLst>
          <a:lin ang="0" scaled="1"/>
          <a:tileRect/>
        </a:gradFill>
        <a:effectLst/>
      </p:bgPr>
    </p:bg>
    <p:spTree>
      <p:nvGrpSpPr>
        <p:cNvPr id="1" name=""/>
        <p:cNvGrpSpPr/>
        <p:nvPr/>
      </p:nvGrpSpPr>
      <p:grpSpPr>
        <a:xfrm>
          <a:off x="0" y="0"/>
          <a:ext cx="0" cy="0"/>
          <a:chOff x="0" y="0"/>
          <a:chExt cx="0" cy="0"/>
        </a:xfrm>
      </p:grpSpPr>
      <p:sp>
        <p:nvSpPr>
          <p:cNvPr id="16" name="Freeform 15"/>
          <p:cNvSpPr>
            <a:spLocks/>
          </p:cNvSpPr>
          <p:nvPr/>
        </p:nvSpPr>
        <p:spPr bwMode="auto">
          <a:xfrm>
            <a:off x="7391400" y="0"/>
            <a:ext cx="1752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2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228600" y="0"/>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228600" y="1371600"/>
            <a:ext cx="7696200" cy="47545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baseline="0">
                <a:solidFill>
                  <a:srgbClr val="0E2138"/>
                </a:solidFill>
              </a:defRPr>
            </a:lvl1pPr>
          </a:lstStyle>
          <a:p>
            <a:fld id="{C54DD0A8-71F9-46BF-99B6-4D09CF49AE4A}" type="datetime1">
              <a:rPr lang="en-US" smtClean="0"/>
              <a:pPr/>
              <a:t>6/22/2017</a:t>
            </a:fld>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baseline="0">
                <a:solidFill>
                  <a:schemeClr val="accent3"/>
                </a:solidFill>
              </a:defRPr>
            </a:lvl1pPr>
          </a:lstStyle>
          <a:p>
            <a:fld id="{7111FE6D-37E4-464A-8136-05CDD8377503}" type="slidenum">
              <a:rPr lang="en-US" smtClean="0"/>
              <a:pPr/>
              <a:t>‹#›</a:t>
            </a:fld>
            <a:endParaRPr lang="en-US" dirty="0"/>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7200" y="76200"/>
            <a:ext cx="990600" cy="990600"/>
          </a:xfrm>
          <a:prstGeom prst="rect">
            <a:avLst/>
          </a:prstGeom>
          <a:effectLst>
            <a:outerShdw blurRad="76200" dist="50800" dir="5400000" sx="101000" sy="101000" algn="t" rotWithShape="0">
              <a:prstClr val="black">
                <a:alpha val="30000"/>
              </a:prstClr>
            </a:outerShdw>
          </a:effectLst>
        </p:spPr>
      </p:pic>
      <p:cxnSp>
        <p:nvCxnSpPr>
          <p:cNvPr id="13" name="Straight Connector 12"/>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52400" y="6581001"/>
            <a:ext cx="5029200" cy="276999"/>
          </a:xfrm>
          <a:prstGeom prst="rect">
            <a:avLst/>
          </a:prstGeom>
          <a:noFill/>
        </p:spPr>
        <p:txBody>
          <a:bodyPr wrap="square" rtlCol="0">
            <a:spAutoFit/>
          </a:bodyPr>
          <a:lstStyle/>
          <a:p>
            <a:r>
              <a:rPr lang="en-US" sz="1200" dirty="0">
                <a:solidFill>
                  <a:schemeClr val="accent1"/>
                </a:solidFill>
              </a:rPr>
              <a:t>Central Valley Flood Protection Board Meeting – Agenda Item No. </a:t>
            </a:r>
            <a:r>
              <a:rPr lang="en-US" sz="1200" dirty="0" smtClean="0">
                <a:solidFill>
                  <a:schemeClr val="accent1"/>
                </a:solidFill>
              </a:rPr>
              <a:t>10A</a:t>
            </a:r>
            <a:endParaRPr lang="en-US" sz="1200" dirty="0">
              <a:solidFill>
                <a:schemeClr val="accent1"/>
              </a:solidFill>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rtl="0" eaLnBrk="1" latinLnBrk="0" hangingPunct="1">
        <a:spcBef>
          <a:spcPct val="0"/>
        </a:spcBef>
        <a:buNone/>
        <a:defRPr kumimoji="0" sz="4600" kern="1200">
          <a:solidFill>
            <a:srgbClr val="0E2138"/>
          </a:solidFill>
          <a:latin typeface="+mj-lt"/>
          <a:ea typeface="+mj-ea"/>
          <a:cs typeface="+mj-cs"/>
        </a:defRPr>
      </a:lvl1pPr>
    </p:titleStyle>
    <p:bodyStyle>
      <a:lvl1pPr marL="420624" indent="-384048" algn="l" rtl="0" eaLnBrk="1" latinLnBrk="0" hangingPunct="1">
        <a:spcBef>
          <a:spcPct val="20000"/>
        </a:spcBef>
        <a:buClr>
          <a:srgbClr val="0E2138"/>
        </a:buClr>
        <a:buSzPct val="80000"/>
        <a:buFont typeface="Wingdings 2"/>
        <a:buChar char=""/>
        <a:defRPr kumimoji="0" sz="3000" kern="1200">
          <a:solidFill>
            <a:srgbClr val="0E2138"/>
          </a:solidFill>
          <a:latin typeface="+mn-lt"/>
          <a:ea typeface="+mn-ea"/>
          <a:cs typeface="+mn-cs"/>
        </a:defRPr>
      </a:lvl1pPr>
      <a:lvl2pPr marL="722376" indent="-274320" algn="l" rtl="0" eaLnBrk="1" latinLnBrk="0" hangingPunct="1">
        <a:spcBef>
          <a:spcPct val="20000"/>
        </a:spcBef>
        <a:buClr>
          <a:srgbClr val="0E2138"/>
        </a:buClr>
        <a:buSzPct val="90000"/>
        <a:buFont typeface="Wingdings 2"/>
        <a:buChar char=""/>
        <a:defRPr kumimoji="0" sz="2600" kern="1200">
          <a:solidFill>
            <a:srgbClr val="0E2138"/>
          </a:solidFill>
          <a:latin typeface="+mn-lt"/>
          <a:ea typeface="+mn-ea"/>
          <a:cs typeface="+mn-cs"/>
        </a:defRPr>
      </a:lvl2pPr>
      <a:lvl3pPr marL="1005840" indent="-256032" algn="l" rtl="0" eaLnBrk="1" latinLnBrk="0" hangingPunct="1">
        <a:spcBef>
          <a:spcPct val="20000"/>
        </a:spcBef>
        <a:buClr>
          <a:srgbClr val="0E2138"/>
        </a:buClr>
        <a:buSzPct val="85000"/>
        <a:buFont typeface="Arial"/>
        <a:buChar char="○"/>
        <a:defRPr kumimoji="0" sz="2400" kern="1200">
          <a:solidFill>
            <a:srgbClr val="0E2138"/>
          </a:solidFill>
          <a:latin typeface="+mn-lt"/>
          <a:ea typeface="+mn-ea"/>
          <a:cs typeface="+mn-cs"/>
        </a:defRPr>
      </a:lvl3pPr>
      <a:lvl4pPr marL="1280160" indent="-237744" algn="l" rtl="0" eaLnBrk="1" latinLnBrk="0" hangingPunct="1">
        <a:spcBef>
          <a:spcPct val="20000"/>
        </a:spcBef>
        <a:buClr>
          <a:srgbClr val="0E2138"/>
        </a:buClr>
        <a:buSzPct val="90000"/>
        <a:buFont typeface="Wingdings 2"/>
        <a:buChar char=""/>
        <a:defRPr kumimoji="0" sz="2000" kern="1200">
          <a:solidFill>
            <a:srgbClr val="0E2138"/>
          </a:solidFill>
          <a:latin typeface="+mn-lt"/>
          <a:ea typeface="+mn-ea"/>
          <a:cs typeface="+mn-cs"/>
        </a:defRPr>
      </a:lvl4pPr>
      <a:lvl5pPr marL="1490472" indent="-182880" algn="l" rtl="0" eaLnBrk="1" latinLnBrk="0" hangingPunct="1">
        <a:spcBef>
          <a:spcPct val="20000"/>
        </a:spcBef>
        <a:buClr>
          <a:srgbClr val="0E2138"/>
        </a:buClr>
        <a:buSzPct val="100000"/>
        <a:buFont typeface="Arial"/>
        <a:buChar char="-"/>
        <a:defRPr kumimoji="0" sz="2000" kern="1200">
          <a:solidFill>
            <a:srgbClr val="0E2138"/>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4ADD1CE3-CC8C-4386-B5C3-47F27260F50B}" type="slidenum">
              <a:rPr lang="en-US"/>
              <a:pPr>
                <a:defRPr/>
              </a:pPr>
              <a:t>‹#›</a:t>
            </a:fld>
            <a:endParaRPr lang="en-US"/>
          </a:p>
        </p:txBody>
      </p:sp>
      <p:pic>
        <p:nvPicPr>
          <p:cNvPr id="2053" name="Picture 8" descr="USACE_logo"/>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spTree>
    <p:extLst>
      <p:ext uri="{BB962C8B-B14F-4D97-AF65-F5344CB8AC3E}">
        <p14:creationId xmlns:p14="http://schemas.microsoft.com/office/powerpoint/2010/main" val="33048212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Mary Lake 1.jpg"/>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648200" y="1143000"/>
            <a:ext cx="4495800" cy="2462423"/>
          </a:xfrm>
          <a:prstGeom prst="rect">
            <a:avLst/>
          </a:prstGeom>
        </p:spPr>
      </p:pic>
      <p:pic>
        <p:nvPicPr>
          <p:cNvPr id="15" name="Picture 14" descr="DSC_0322.jp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a:xfrm>
            <a:off x="7543800" y="1524000"/>
            <a:ext cx="1600200" cy="972922"/>
          </a:xfrm>
          <a:prstGeom prst="rect">
            <a:avLst/>
          </a:prstGeom>
        </p:spPr>
      </p:pic>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endParaRPr lang="en-US"/>
          </a:p>
        </p:txBody>
      </p:sp>
      <p:pic>
        <p:nvPicPr>
          <p:cNvPr id="12" name="Picture 11" descr="RR Fire on ground 16 Mar 07 011.jpg"/>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553200" y="5143500"/>
            <a:ext cx="2590800" cy="1714500"/>
          </a:xfrm>
          <a:prstGeom prst="rect">
            <a:avLst/>
          </a:prstGeom>
        </p:spPr>
      </p:pic>
      <p:pic>
        <p:nvPicPr>
          <p:cNvPr id="16" name="Picture 15" descr="P1010007.JPG"/>
          <p:cNvPicPr>
            <a:picLocks noChangeAspect="1"/>
          </p:cNvPicPr>
          <p:nvPr/>
        </p:nvPicPr>
        <p:blipFill>
          <a:blip r:embed="rId16" cstate="screen">
            <a:extLst>
              <a:ext uri="{28A0092B-C50C-407E-A947-70E740481C1C}">
                <a14:useLocalDpi xmlns:a14="http://schemas.microsoft.com/office/drawing/2010/main" val="0"/>
              </a:ext>
            </a:extLst>
          </a:blip>
          <a:srcRect/>
          <a:stretch>
            <a:fillRect/>
          </a:stretch>
        </p:blipFill>
        <p:spPr>
          <a:xfrm>
            <a:off x="3962400" y="2590800"/>
            <a:ext cx="2895600" cy="4267200"/>
          </a:xfrm>
          <a:prstGeom prst="rect">
            <a:avLst/>
          </a:prstGeom>
        </p:spPr>
      </p:pic>
      <p:grpSp>
        <p:nvGrpSpPr>
          <p:cNvPr id="2" name="Group 28"/>
          <p:cNvGrpSpPr>
            <a:grpSpLocks/>
          </p:cNvGrpSpPr>
          <p:nvPr/>
        </p:nvGrpSpPr>
        <p:grpSpPr bwMode="auto">
          <a:xfrm>
            <a:off x="0" y="-3175"/>
            <a:ext cx="9144000" cy="6861175"/>
            <a:chOff x="-672" y="465"/>
            <a:chExt cx="5760" cy="4322"/>
          </a:xfrm>
        </p:grpSpPr>
        <p:grpSp>
          <p:nvGrpSpPr>
            <p:cNvPr id="3" name="Group 27"/>
            <p:cNvGrpSpPr>
              <a:grpSpLocks/>
            </p:cNvGrpSpPr>
            <p:nvPr/>
          </p:nvGrpSpPr>
          <p:grpSpPr bwMode="auto">
            <a:xfrm>
              <a:off x="-672" y="465"/>
              <a:ext cx="5760" cy="4322"/>
              <a:chOff x="-672" y="465"/>
              <a:chExt cx="5760" cy="4322"/>
            </a:xfrm>
          </p:grpSpPr>
          <p:pic>
            <p:nvPicPr>
              <p:cNvPr id="1047" name="Picture 23" descr="ppt_camo_bkgrnd-03"/>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672" y="465"/>
                <a:ext cx="5760" cy="4322"/>
              </a:xfrm>
              <a:prstGeom prst="rect">
                <a:avLst/>
              </a:prstGeom>
              <a:noFill/>
            </p:spPr>
          </p:pic>
          <p:pic>
            <p:nvPicPr>
              <p:cNvPr id="1045" name="Picture 21" descr="white_curve"/>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830" y="1457"/>
                <a:ext cx="3258" cy="3330"/>
              </a:xfrm>
              <a:prstGeom prst="rect">
                <a:avLst/>
              </a:prstGeom>
              <a:noFill/>
            </p:spPr>
          </p:pic>
        </p:grpSp>
        <p:pic>
          <p:nvPicPr>
            <p:cNvPr id="1032" name="Picture 8" descr="USACE_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8" y="3731"/>
              <a:ext cx="864" cy="591"/>
            </a:xfrm>
            <a:prstGeom prst="rect">
              <a:avLst/>
            </a:prstGeom>
            <a:noFill/>
          </p:spPr>
        </p:pic>
      </p:grpSp>
      <p:sp>
        <p:nvSpPr>
          <p:cNvPr id="1033" name="Text Box 9"/>
          <p:cNvSpPr txBox="1">
            <a:spLocks noChangeArrowheads="1"/>
          </p:cNvSpPr>
          <p:nvPr/>
        </p:nvSpPr>
        <p:spPr bwMode="auto">
          <a:xfrm>
            <a:off x="152400" y="6172200"/>
            <a:ext cx="3597275" cy="549275"/>
          </a:xfrm>
          <a:prstGeom prst="rect">
            <a:avLst/>
          </a:prstGeom>
          <a:noFill/>
          <a:ln w="9525">
            <a:noFill/>
            <a:miter lim="800000"/>
            <a:headEnd/>
            <a:tailEnd/>
          </a:ln>
          <a:effectLst/>
        </p:spPr>
        <p:txBody>
          <a:bodyPr>
            <a:spAutoFit/>
          </a:bodyPr>
          <a:lstStyle/>
          <a:p>
            <a:r>
              <a:rPr lang="en-US" sz="1200" b="1" dirty="0"/>
              <a:t>US Army Corps of Engineers</a:t>
            </a:r>
          </a:p>
          <a:p>
            <a:r>
              <a:rPr lang="en-US" b="1" dirty="0"/>
              <a:t>BUILDING STRONG</a:t>
            </a:r>
            <a:r>
              <a:rPr lang="en-US" sz="1400" b="1" baseline="-25000" dirty="0"/>
              <a:t>®</a:t>
            </a:r>
          </a:p>
        </p:txBody>
      </p:sp>
      <p:sp>
        <p:nvSpPr>
          <p:cNvPr id="1026" name="Rectangle 2"/>
          <p:cNvSpPr>
            <a:spLocks noGrp="1" noChangeArrowheads="1"/>
          </p:cNvSpPr>
          <p:nvPr>
            <p:ph type="title"/>
          </p:nvPr>
        </p:nvSpPr>
        <p:spPr bwMode="auto">
          <a:xfrm>
            <a:off x="228600" y="3810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PRESENTATION TITLE</a:t>
            </a:r>
          </a:p>
        </p:txBody>
      </p:sp>
      <p:pic>
        <p:nvPicPr>
          <p:cNvPr id="130" name="Picture 129" descr="PICT0009.JPG"/>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6705600" y="3352800"/>
            <a:ext cx="2438400" cy="1828800"/>
          </a:xfrm>
          <a:prstGeom prst="rect">
            <a:avLst/>
          </a:prstGeom>
        </p:spPr>
      </p:pic>
      <p:pic>
        <p:nvPicPr>
          <p:cNvPr id="131" name="Picture 43"/>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6858000" y="2286000"/>
            <a:ext cx="2286000" cy="1592263"/>
          </a:xfrm>
          <a:prstGeom prst="rect">
            <a:avLst/>
          </a:prstGeom>
          <a:noFill/>
          <a:ln w="9525">
            <a:noFill/>
            <a:miter lim="800000"/>
            <a:headEnd/>
            <a:tailEnd/>
          </a:ln>
        </p:spPr>
      </p:pic>
    </p:spTree>
    <p:extLst>
      <p:ext uri="{BB962C8B-B14F-4D97-AF65-F5344CB8AC3E}">
        <p14:creationId xmlns:p14="http://schemas.microsoft.com/office/powerpoint/2010/main" val="844844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9BBAC331-BD21-4A88-BD2F-1EB82AD78290}" type="slidenum">
              <a:rPr lang="en-US"/>
              <a:pPr/>
              <a:t>‹#›</a:t>
            </a:fld>
            <a:endParaRPr lang="en-US"/>
          </a:p>
        </p:txBody>
      </p:sp>
      <p:pic>
        <p:nvPicPr>
          <p:cNvPr id="3080" name="Picture 8" descr="USACE_logo"/>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29651259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xfrm>
            <a:off x="381000" y="1828800"/>
            <a:ext cx="8229600" cy="3733800"/>
          </a:xfrm>
          <a:prstGeom prst="rect">
            <a:avLst/>
          </a:prstGeom>
          <a:ln>
            <a:miter lim="800000"/>
            <a:headEnd/>
            <a:tailEnd/>
          </a:ln>
        </p:spPr>
        <p:txBody>
          <a:bodyPr>
            <a:normAutofit fontScale="90000"/>
          </a:bodyPr>
          <a:lstStyle/>
          <a:p>
            <a:pPr algn="ctr">
              <a:defRPr/>
            </a:pPr>
            <a:r>
              <a:rPr lang="en-US" sz="5300" cap="none" dirty="0">
                <a:solidFill>
                  <a:srgbClr val="000000"/>
                </a:solidFill>
                <a:latin typeface="Calibri" pitchFamily="34" charset="0"/>
              </a:rPr>
              <a:t>CVFPB Encroachment Permit Application Review Process</a:t>
            </a:r>
            <a:br>
              <a:rPr lang="en-US" sz="5300" cap="none" dirty="0">
                <a:solidFill>
                  <a:srgbClr val="000000"/>
                </a:solidFill>
                <a:latin typeface="Calibri" pitchFamily="34" charset="0"/>
              </a:rPr>
            </a:br>
            <a:r>
              <a:rPr lang="en-US" sz="3200" cap="none" dirty="0">
                <a:solidFill>
                  <a:srgbClr val="000000"/>
                </a:solidFill>
                <a:latin typeface="Calibri" pitchFamily="34" charset="0"/>
              </a:rPr>
              <a:t/>
            </a:r>
            <a:br>
              <a:rPr lang="en-US" sz="3200" cap="none" dirty="0">
                <a:solidFill>
                  <a:srgbClr val="000000"/>
                </a:solidFill>
                <a:latin typeface="Calibri" pitchFamily="34" charset="0"/>
              </a:rPr>
            </a:br>
            <a:r>
              <a:rPr lang="en-US" sz="2700" cap="none" dirty="0">
                <a:solidFill>
                  <a:srgbClr val="000000"/>
                </a:solidFill>
                <a:latin typeface="Calibri" pitchFamily="34" charset="0"/>
              </a:rPr>
              <a:t>Mike Thao, Acting Permitting Section Chief</a:t>
            </a:r>
            <a:br>
              <a:rPr lang="en-US" sz="2700" cap="none" dirty="0">
                <a:solidFill>
                  <a:srgbClr val="000000"/>
                </a:solidFill>
                <a:latin typeface="Calibri" pitchFamily="34" charset="0"/>
              </a:rPr>
            </a:br>
            <a:r>
              <a:rPr lang="en-US" sz="2700" cap="none" dirty="0">
                <a:solidFill>
                  <a:srgbClr val="000000"/>
                </a:solidFill>
                <a:latin typeface="Calibri" pitchFamily="34" charset="0"/>
              </a:rPr>
              <a:t>James Herota, Senior Environmental Scientist</a:t>
            </a:r>
            <a:br>
              <a:rPr lang="en-US" sz="2700" cap="none" dirty="0">
                <a:solidFill>
                  <a:srgbClr val="000000"/>
                </a:solidFill>
                <a:latin typeface="Calibri" pitchFamily="34" charset="0"/>
              </a:rPr>
            </a:br>
            <a:r>
              <a:rPr lang="en-US" sz="2700" cap="none" dirty="0">
                <a:solidFill>
                  <a:srgbClr val="000000"/>
                </a:solidFill>
                <a:latin typeface="Calibri" pitchFamily="34" charset="0"/>
              </a:rPr>
              <a:t/>
            </a:r>
            <a:br>
              <a:rPr lang="en-US" sz="2700" cap="none" dirty="0">
                <a:solidFill>
                  <a:srgbClr val="000000"/>
                </a:solidFill>
                <a:latin typeface="Calibri" pitchFamily="34" charset="0"/>
              </a:rPr>
            </a:br>
            <a:r>
              <a:rPr lang="en-US" sz="3200" cap="none" dirty="0">
                <a:solidFill>
                  <a:srgbClr val="000000"/>
                </a:solidFill>
                <a:latin typeface="Calibri" pitchFamily="34" charset="0"/>
              </a:rPr>
              <a:t/>
            </a:r>
            <a:br>
              <a:rPr lang="en-US" sz="3200" cap="none" dirty="0">
                <a:solidFill>
                  <a:srgbClr val="000000"/>
                </a:solidFill>
                <a:latin typeface="Calibri" pitchFamily="34" charset="0"/>
              </a:rPr>
            </a:br>
            <a:endParaRPr lang="en-US" sz="3200" b="1" cap="none" dirty="0">
              <a:solidFill>
                <a:srgbClr val="000000"/>
              </a:solidFill>
              <a:latin typeface="Calibri" pitchFamily="34" charset="0"/>
              <a:cs typeface="Arial" pitchFamily="34" charset="0"/>
            </a:endParaRPr>
          </a:p>
        </p:txBody>
      </p:sp>
      <p:sp>
        <p:nvSpPr>
          <p:cNvPr id="2054" name="Rectangle 6"/>
          <p:cNvSpPr>
            <a:spLocks noGrp="1" noChangeArrowheads="1"/>
          </p:cNvSpPr>
          <p:nvPr>
            <p:ph type="subTitle" idx="4294967295"/>
          </p:nvPr>
        </p:nvSpPr>
        <p:spPr>
          <a:xfrm>
            <a:off x="304800" y="304800"/>
            <a:ext cx="7620000" cy="762000"/>
          </a:xfrm>
          <a:noFill/>
        </p:spPr>
        <p:txBody>
          <a:bodyPr>
            <a:normAutofit/>
          </a:bodyPr>
          <a:lstStyle/>
          <a:p>
            <a:pPr marL="0" indent="0" algn="ctr" eaLnBrk="1" hangingPunct="1">
              <a:spcAft>
                <a:spcPts val="0"/>
              </a:spcAft>
              <a:buFont typeface="Wingdings" pitchFamily="2" charset="2"/>
              <a:buNone/>
              <a:defRPr/>
            </a:pPr>
            <a:r>
              <a:rPr lang="en-US" sz="4000" b="1" dirty="0">
                <a:solidFill>
                  <a:schemeClr val="accent3"/>
                </a:solidFill>
                <a:effectLst>
                  <a:outerShdw blurRad="38100" dist="38100" dir="2700000" algn="tl">
                    <a:srgbClr val="000000">
                      <a:alpha val="43137"/>
                    </a:srgbClr>
                  </a:outerShdw>
                </a:effectLst>
                <a:latin typeface="Blue Highway" pitchFamily="2" charset="0"/>
                <a:cs typeface="Arial" pitchFamily="34" charset="0"/>
              </a:rPr>
              <a:t>INFORMATIONAL BRIEFING</a:t>
            </a:r>
          </a:p>
        </p:txBody>
      </p:sp>
    </p:spTree>
    <p:extLst>
      <p:ext uri="{BB962C8B-B14F-4D97-AF65-F5344CB8AC3E}">
        <p14:creationId xmlns:p14="http://schemas.microsoft.com/office/powerpoint/2010/main" val="3573250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1"/>
          </p:nvPr>
        </p:nvSpPr>
        <p:spPr/>
        <p:txBody>
          <a:bodyPr/>
          <a:lstStyle/>
          <a:p>
            <a:fld id="{46E0BE4B-4AE9-4F51-9062-A16AABBD90FF}" type="slidenum">
              <a:rPr lang="en-US" smtClean="0"/>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391400" cy="513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278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4" y="79251"/>
            <a:ext cx="7470648" cy="1143000"/>
          </a:xfrm>
        </p:spPr>
        <p:txBody>
          <a:bodyPr>
            <a:noAutofit/>
          </a:bodyPr>
          <a:lstStyle/>
          <a:p>
            <a:pPr algn="ctr"/>
            <a:r>
              <a:rPr lang="en-US" sz="3600" dirty="0"/>
              <a:t>General Review Process Overview:</a:t>
            </a:r>
          </a:p>
        </p:txBody>
      </p:sp>
      <p:sp>
        <p:nvSpPr>
          <p:cNvPr id="3" name="Slide Number Placeholder 2"/>
          <p:cNvSpPr>
            <a:spLocks noGrp="1"/>
          </p:cNvSpPr>
          <p:nvPr>
            <p:ph type="sldNum" sz="quarter" idx="11"/>
          </p:nvPr>
        </p:nvSpPr>
        <p:spPr/>
        <p:txBody>
          <a:bodyPr/>
          <a:lstStyle/>
          <a:p>
            <a:fld id="{46E0BE4B-4AE9-4F51-9062-A16AABBD90FF}" type="slidenum">
              <a:rPr lang="en-US" smtClean="0"/>
              <a:t>2</a:t>
            </a:fld>
            <a:endParaRPr lang="en-US" dirty="0"/>
          </a:p>
        </p:txBody>
      </p:sp>
      <p:sp>
        <p:nvSpPr>
          <p:cNvPr id="5" name="TextBox 4"/>
          <p:cNvSpPr txBox="1"/>
          <p:nvPr/>
        </p:nvSpPr>
        <p:spPr>
          <a:xfrm>
            <a:off x="1354443" y="1470490"/>
            <a:ext cx="6315751" cy="461665"/>
          </a:xfrm>
          <a:prstGeom prst="rect">
            <a:avLst/>
          </a:prstGeom>
          <a:solidFill>
            <a:schemeClr val="accent1"/>
          </a:solidFill>
          <a:ln>
            <a:noFill/>
          </a:ln>
        </p:spPr>
        <p:txBody>
          <a:bodyPr wrap="square" rtlCol="0">
            <a:spAutoFit/>
          </a:bodyPr>
          <a:lstStyle/>
          <a:p>
            <a:pPr algn="ctr"/>
            <a:r>
              <a:rPr lang="en-US" sz="2400" dirty="0"/>
              <a:t>CVFPB receives and reviews permit application</a:t>
            </a:r>
          </a:p>
        </p:txBody>
      </p:sp>
      <p:sp>
        <p:nvSpPr>
          <p:cNvPr id="6" name="TextBox 5"/>
          <p:cNvSpPr txBox="1"/>
          <p:nvPr/>
        </p:nvSpPr>
        <p:spPr>
          <a:xfrm>
            <a:off x="1428892" y="2394879"/>
            <a:ext cx="6166859" cy="461665"/>
          </a:xfrm>
          <a:prstGeom prst="rect">
            <a:avLst/>
          </a:prstGeom>
          <a:solidFill>
            <a:schemeClr val="accent1"/>
          </a:solidFill>
          <a:ln>
            <a:noFill/>
          </a:ln>
        </p:spPr>
        <p:txBody>
          <a:bodyPr wrap="square" rtlCol="0">
            <a:spAutoFit/>
          </a:bodyPr>
          <a:lstStyle/>
          <a:p>
            <a:pPr algn="ctr"/>
            <a:r>
              <a:rPr lang="en-US" sz="2400" dirty="0"/>
              <a:t>CVFPB sends application to USACE for review</a:t>
            </a:r>
          </a:p>
        </p:txBody>
      </p:sp>
      <p:sp>
        <p:nvSpPr>
          <p:cNvPr id="7" name="TextBox 6"/>
          <p:cNvSpPr txBox="1"/>
          <p:nvPr/>
        </p:nvSpPr>
        <p:spPr>
          <a:xfrm>
            <a:off x="2158968" y="3392605"/>
            <a:ext cx="4706705" cy="461665"/>
          </a:xfrm>
          <a:prstGeom prst="rect">
            <a:avLst/>
          </a:prstGeom>
          <a:solidFill>
            <a:schemeClr val="accent1"/>
          </a:solidFill>
          <a:ln>
            <a:noFill/>
          </a:ln>
        </p:spPr>
        <p:txBody>
          <a:bodyPr wrap="square" rtlCol="0">
            <a:spAutoFit/>
          </a:bodyPr>
          <a:lstStyle/>
          <a:p>
            <a:pPr algn="ctr"/>
            <a:r>
              <a:rPr lang="en-US" sz="2400" dirty="0"/>
              <a:t>USACE reviews permit application</a:t>
            </a:r>
          </a:p>
        </p:txBody>
      </p:sp>
      <p:sp>
        <p:nvSpPr>
          <p:cNvPr id="8" name="TextBox 7"/>
          <p:cNvSpPr txBox="1"/>
          <p:nvPr/>
        </p:nvSpPr>
        <p:spPr>
          <a:xfrm>
            <a:off x="3059935" y="5610715"/>
            <a:ext cx="2904768" cy="461665"/>
          </a:xfrm>
          <a:prstGeom prst="rect">
            <a:avLst/>
          </a:prstGeom>
          <a:solidFill>
            <a:schemeClr val="accent1"/>
          </a:solidFill>
          <a:ln>
            <a:noFill/>
          </a:ln>
        </p:spPr>
        <p:txBody>
          <a:bodyPr wrap="square" rtlCol="0">
            <a:spAutoFit/>
          </a:bodyPr>
          <a:lstStyle/>
          <a:p>
            <a:pPr algn="ctr"/>
            <a:r>
              <a:rPr lang="en-US" sz="2400" dirty="0"/>
              <a:t>CVFPB issues permit</a:t>
            </a:r>
          </a:p>
        </p:txBody>
      </p:sp>
      <p:sp>
        <p:nvSpPr>
          <p:cNvPr id="9" name="TextBox 8"/>
          <p:cNvSpPr txBox="1"/>
          <p:nvPr/>
        </p:nvSpPr>
        <p:spPr>
          <a:xfrm>
            <a:off x="2914500" y="4316994"/>
            <a:ext cx="3195639" cy="830997"/>
          </a:xfrm>
          <a:prstGeom prst="rect">
            <a:avLst/>
          </a:prstGeom>
          <a:solidFill>
            <a:schemeClr val="accent1"/>
          </a:solidFill>
          <a:ln>
            <a:noFill/>
          </a:ln>
        </p:spPr>
        <p:txBody>
          <a:bodyPr wrap="square" rtlCol="0">
            <a:spAutoFit/>
          </a:bodyPr>
          <a:lstStyle/>
          <a:p>
            <a:pPr algn="ctr"/>
            <a:r>
              <a:rPr lang="en-US" sz="2400" dirty="0"/>
              <a:t>CVFPB receives USACE Letter of Permission</a:t>
            </a:r>
          </a:p>
        </p:txBody>
      </p:sp>
      <p:cxnSp>
        <p:nvCxnSpPr>
          <p:cNvPr id="13" name="Straight Arrow Connector 12"/>
          <p:cNvCxnSpPr>
            <a:cxnSpLocks/>
            <a:stCxn id="5" idx="2"/>
            <a:endCxn id="6" idx="0"/>
          </p:cNvCxnSpPr>
          <p:nvPr/>
        </p:nvCxnSpPr>
        <p:spPr>
          <a:xfrm>
            <a:off x="4512319" y="1932155"/>
            <a:ext cx="3" cy="462724"/>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6" idx="2"/>
            <a:endCxn id="7" idx="0"/>
          </p:cNvCxnSpPr>
          <p:nvPr/>
        </p:nvCxnSpPr>
        <p:spPr>
          <a:xfrm flipH="1">
            <a:off x="4512321" y="2856544"/>
            <a:ext cx="1" cy="536061"/>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7" idx="2"/>
            <a:endCxn id="9" idx="0"/>
          </p:cNvCxnSpPr>
          <p:nvPr/>
        </p:nvCxnSpPr>
        <p:spPr>
          <a:xfrm flipH="1">
            <a:off x="4512320" y="3854270"/>
            <a:ext cx="1" cy="462724"/>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endCxn id="8" idx="0"/>
          </p:cNvCxnSpPr>
          <p:nvPr/>
        </p:nvCxnSpPr>
        <p:spPr>
          <a:xfrm>
            <a:off x="4512319" y="5139440"/>
            <a:ext cx="0" cy="471275"/>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528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CVFPB Permit Application Review</a:t>
            </a:r>
          </a:p>
        </p:txBody>
      </p:sp>
      <p:sp>
        <p:nvSpPr>
          <p:cNvPr id="3" name="Content Placeholder 2"/>
          <p:cNvSpPr>
            <a:spLocks noGrp="1"/>
          </p:cNvSpPr>
          <p:nvPr>
            <p:ph idx="1"/>
          </p:nvPr>
        </p:nvSpPr>
        <p:spPr>
          <a:xfrm>
            <a:off x="228600" y="1371600"/>
            <a:ext cx="8610600" cy="5105400"/>
          </a:xfrm>
        </p:spPr>
        <p:txBody>
          <a:bodyPr>
            <a:normAutofit lnSpcReduction="10000"/>
          </a:bodyPr>
          <a:lstStyle/>
          <a:p>
            <a:r>
              <a:rPr lang="en-US" dirty="0"/>
              <a:t>Upload application into encroachment database</a:t>
            </a:r>
          </a:p>
          <a:p>
            <a:r>
              <a:rPr lang="en-US" dirty="0"/>
              <a:t>Conduct background research</a:t>
            </a:r>
          </a:p>
          <a:p>
            <a:r>
              <a:rPr lang="en-US" dirty="0"/>
              <a:t>Review application to ensure compliance with CCR, Title 23, Division 1 standards and </a:t>
            </a:r>
            <a:r>
              <a:rPr lang="en-US" dirty="0" smtClean="0"/>
              <a:t>CEQA</a:t>
            </a:r>
            <a:endParaRPr lang="en-US" dirty="0"/>
          </a:p>
          <a:p>
            <a:r>
              <a:rPr lang="en-US" dirty="0"/>
              <a:t>Send application to USACE Flood Protection and Navigation Section for review</a:t>
            </a:r>
          </a:p>
          <a:p>
            <a:r>
              <a:rPr lang="en-US" dirty="0"/>
              <a:t>USACE Letter of Permission is received</a:t>
            </a:r>
          </a:p>
          <a:p>
            <a:r>
              <a:rPr lang="en-US" dirty="0"/>
              <a:t>Issuance of Permit:</a:t>
            </a:r>
          </a:p>
          <a:p>
            <a:pPr lvl="1"/>
            <a:r>
              <a:rPr lang="en-US" dirty="0"/>
              <a:t>Board staff presents project to Board for consideration</a:t>
            </a:r>
          </a:p>
          <a:p>
            <a:pPr lvl="1"/>
            <a:r>
              <a:rPr lang="en-US" dirty="0"/>
              <a:t>Board Executive Officer (EO)</a:t>
            </a:r>
          </a:p>
        </p:txBody>
      </p:sp>
      <p:sp>
        <p:nvSpPr>
          <p:cNvPr id="4" name="Slide Number Placeholder 3"/>
          <p:cNvSpPr>
            <a:spLocks noGrp="1"/>
          </p:cNvSpPr>
          <p:nvPr>
            <p:ph type="sldNum" sz="quarter" idx="12"/>
          </p:nvPr>
        </p:nvSpPr>
        <p:spPr/>
        <p:txBody>
          <a:bodyPr/>
          <a:lstStyle/>
          <a:p>
            <a:fld id="{46E0BE4B-4AE9-4F51-9062-A16AABBD90FF}" type="slidenum">
              <a:rPr lang="en-US" smtClean="0"/>
              <a:t>3</a:t>
            </a:fld>
            <a:endParaRPr lang="en-US" dirty="0"/>
          </a:p>
        </p:txBody>
      </p:sp>
    </p:spTree>
    <p:extLst>
      <p:ext uri="{BB962C8B-B14F-4D97-AF65-F5344CB8AC3E}">
        <p14:creationId xmlns:p14="http://schemas.microsoft.com/office/powerpoint/2010/main" val="5610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sz="4000" dirty="0"/>
              <a:t>General Overview of USACE Permit Application Review</a:t>
            </a:r>
          </a:p>
        </p:txBody>
      </p:sp>
      <p:sp>
        <p:nvSpPr>
          <p:cNvPr id="4" name="Text Placeholder 3"/>
          <p:cNvSpPr>
            <a:spLocks noGrp="1"/>
          </p:cNvSpPr>
          <p:nvPr>
            <p:ph type="body" idx="1"/>
          </p:nvPr>
        </p:nvSpPr>
        <p:spPr>
          <a:xfrm>
            <a:off x="457200" y="6096000"/>
            <a:ext cx="6248400" cy="381000"/>
          </a:xfrm>
        </p:spPr>
        <p:txBody>
          <a:bodyPr>
            <a:normAutofit fontScale="92500" lnSpcReduction="20000"/>
          </a:bodyPr>
          <a:lstStyle/>
          <a:p>
            <a:r>
              <a:rPr lang="en-US" dirty="0"/>
              <a:t>*</a:t>
            </a:r>
            <a:r>
              <a:rPr lang="en-US" sz="1600" dirty="0"/>
              <a:t>Review may be required based on location</a:t>
            </a:r>
            <a:endParaRPr lang="en-US" dirty="0"/>
          </a:p>
        </p:txBody>
      </p:sp>
      <p:sp>
        <p:nvSpPr>
          <p:cNvPr id="5" name="Content Placeholder 4"/>
          <p:cNvSpPr>
            <a:spLocks noGrp="1"/>
          </p:cNvSpPr>
          <p:nvPr>
            <p:ph sz="quarter" idx="2"/>
          </p:nvPr>
        </p:nvSpPr>
        <p:spPr>
          <a:xfrm>
            <a:off x="0" y="1600200"/>
            <a:ext cx="4343400" cy="4343400"/>
          </a:xfrm>
        </p:spPr>
        <p:txBody>
          <a:bodyPr>
            <a:normAutofit fontScale="92500" lnSpcReduction="10000"/>
          </a:bodyPr>
          <a:lstStyle/>
          <a:p>
            <a:r>
              <a:rPr lang="en-US" sz="3200" dirty="0"/>
              <a:t>Proposed work located</a:t>
            </a:r>
            <a:r>
              <a:rPr lang="en-US" sz="3200" i="1" u="sng" dirty="0"/>
              <a:t> within</a:t>
            </a:r>
            <a:r>
              <a:rPr lang="en-US" sz="3200" dirty="0"/>
              <a:t> USACE Civil Works Project</a:t>
            </a:r>
          </a:p>
          <a:p>
            <a:pPr lvl="1"/>
            <a:r>
              <a:rPr lang="en-US" sz="2400" u="sng" dirty="0"/>
              <a:t>Section 408</a:t>
            </a:r>
            <a:r>
              <a:rPr lang="en-US" sz="2400" dirty="0"/>
              <a:t> – Alteration of a USACE Civil Works Project</a:t>
            </a:r>
          </a:p>
          <a:p>
            <a:pPr lvl="1"/>
            <a:r>
              <a:rPr lang="en-US" sz="2400" u="sng" dirty="0"/>
              <a:t>Section 404</a:t>
            </a:r>
            <a:r>
              <a:rPr lang="en-US" sz="2400" dirty="0"/>
              <a:t>* – Discharge of dredged or fill materials into Waters of the U.S.</a:t>
            </a:r>
          </a:p>
          <a:p>
            <a:pPr lvl="1"/>
            <a:r>
              <a:rPr lang="en-US" sz="2400" u="sng" dirty="0"/>
              <a:t>Section 10</a:t>
            </a:r>
            <a:r>
              <a:rPr lang="en-US" sz="2400" dirty="0"/>
              <a:t>* – Activities in, over, or under Navigable Waters of the U.S.</a:t>
            </a:r>
          </a:p>
          <a:p>
            <a:endParaRPr lang="en-US" dirty="0"/>
          </a:p>
        </p:txBody>
      </p:sp>
      <p:sp>
        <p:nvSpPr>
          <p:cNvPr id="6" name="Content Placeholder 5"/>
          <p:cNvSpPr>
            <a:spLocks noGrp="1"/>
          </p:cNvSpPr>
          <p:nvPr>
            <p:ph sz="quarter" idx="4"/>
          </p:nvPr>
        </p:nvSpPr>
        <p:spPr>
          <a:xfrm>
            <a:off x="4495800" y="1600200"/>
            <a:ext cx="4572000" cy="3581400"/>
          </a:xfrm>
        </p:spPr>
        <p:txBody>
          <a:bodyPr>
            <a:normAutofit/>
          </a:bodyPr>
          <a:lstStyle/>
          <a:p>
            <a:r>
              <a:rPr lang="en-US" sz="3000" dirty="0"/>
              <a:t>Proposed work </a:t>
            </a:r>
            <a:r>
              <a:rPr lang="en-US" sz="3000" i="1" u="sng" dirty="0"/>
              <a:t>located outside</a:t>
            </a:r>
            <a:r>
              <a:rPr lang="en-US" sz="3000" dirty="0"/>
              <a:t> USACE Civil Works Project</a:t>
            </a:r>
          </a:p>
          <a:p>
            <a:pPr lvl="1"/>
            <a:r>
              <a:rPr lang="en-US" sz="2200" u="sng" dirty="0"/>
              <a:t>Section 408</a:t>
            </a:r>
            <a:r>
              <a:rPr lang="en-US" sz="2200" dirty="0"/>
              <a:t> – No comments or recommendations letter regarding flood control</a:t>
            </a:r>
          </a:p>
          <a:p>
            <a:pPr lvl="1"/>
            <a:r>
              <a:rPr lang="en-US" sz="2200" u="sng" dirty="0"/>
              <a:t>Section 404</a:t>
            </a:r>
            <a:r>
              <a:rPr lang="en-US" sz="2200" dirty="0"/>
              <a:t>*</a:t>
            </a:r>
          </a:p>
          <a:p>
            <a:pPr lvl="1"/>
            <a:r>
              <a:rPr lang="en-US" sz="2200" u="sng" dirty="0"/>
              <a:t>Section 10</a:t>
            </a:r>
            <a:r>
              <a:rPr lang="en-US" sz="2200" dirty="0"/>
              <a:t>*</a:t>
            </a:r>
          </a:p>
        </p:txBody>
      </p:sp>
      <p:sp>
        <p:nvSpPr>
          <p:cNvPr id="7" name="Slide Number Placeholder 6"/>
          <p:cNvSpPr>
            <a:spLocks noGrp="1"/>
          </p:cNvSpPr>
          <p:nvPr>
            <p:ph type="sldNum" sz="quarter" idx="12"/>
          </p:nvPr>
        </p:nvSpPr>
        <p:spPr/>
        <p:txBody>
          <a:bodyPr/>
          <a:lstStyle/>
          <a:p>
            <a:fld id="{46E0BE4B-4AE9-4F51-9062-A16AABBD90FF}" type="slidenum">
              <a:rPr lang="en-US" smtClean="0"/>
              <a:t>4</a:t>
            </a:fld>
            <a:endParaRPr lang="en-US" dirty="0"/>
          </a:p>
        </p:txBody>
      </p:sp>
    </p:spTree>
    <p:extLst>
      <p:ext uri="{BB962C8B-B14F-4D97-AF65-F5344CB8AC3E}">
        <p14:creationId xmlns:p14="http://schemas.microsoft.com/office/powerpoint/2010/main" val="8098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90600"/>
          </a:xfrm>
        </p:spPr>
        <p:txBody>
          <a:bodyPr>
            <a:normAutofit/>
          </a:bodyPr>
          <a:lstStyle/>
          <a:p>
            <a:pPr marL="36576" indent="0"/>
            <a:r>
              <a:rPr lang="en-US" sz="3600" i="1" u="sng" dirty="0"/>
              <a:t>Within</a:t>
            </a:r>
            <a:r>
              <a:rPr lang="en-US" sz="3600" dirty="0"/>
              <a:t> Civil Works </a:t>
            </a:r>
            <a:r>
              <a:rPr lang="en-US" sz="3600" dirty="0" smtClean="0"/>
              <a:t>Project</a:t>
            </a:r>
            <a:r>
              <a:rPr lang="en-US" sz="3600" dirty="0"/>
              <a:t>:</a:t>
            </a:r>
          </a:p>
        </p:txBody>
      </p:sp>
      <p:sp>
        <p:nvSpPr>
          <p:cNvPr id="3" name="Text Placeholder 2"/>
          <p:cNvSpPr>
            <a:spLocks noGrp="1"/>
          </p:cNvSpPr>
          <p:nvPr>
            <p:ph type="body" idx="1"/>
          </p:nvPr>
        </p:nvSpPr>
        <p:spPr>
          <a:xfrm>
            <a:off x="315931" y="5791200"/>
            <a:ext cx="8343700" cy="609600"/>
          </a:xfrm>
        </p:spPr>
        <p:txBody>
          <a:bodyPr>
            <a:normAutofit lnSpcReduction="10000"/>
          </a:bodyPr>
          <a:lstStyle/>
          <a:p>
            <a:r>
              <a:rPr lang="en-US" sz="1800" dirty="0"/>
              <a:t>Note: </a:t>
            </a:r>
            <a:r>
              <a:rPr lang="en-US" sz="1800" dirty="0" smtClean="0"/>
              <a:t>Projects located within Corps Civil Works Project is subjected to Section 408 review</a:t>
            </a:r>
            <a:endParaRPr lang="en-US" sz="1800" dirty="0"/>
          </a:p>
        </p:txBody>
      </p:sp>
      <p:sp>
        <p:nvSpPr>
          <p:cNvPr id="7" name="Slide Number Placeholder 6"/>
          <p:cNvSpPr>
            <a:spLocks noGrp="1"/>
          </p:cNvSpPr>
          <p:nvPr>
            <p:ph type="sldNum" sz="quarter" idx="12"/>
          </p:nvPr>
        </p:nvSpPr>
        <p:spPr/>
        <p:txBody>
          <a:bodyPr/>
          <a:lstStyle/>
          <a:p>
            <a:fld id="{46E0BE4B-4AE9-4F51-9062-A16AABBD90FF}" type="slidenum">
              <a:rPr lang="en-US" smtClean="0"/>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781800" cy="453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4038600"/>
            <a:ext cx="1902124" cy="369332"/>
          </a:xfrm>
          <a:prstGeom prst="rect">
            <a:avLst/>
          </a:prstGeom>
          <a:solidFill>
            <a:srgbClr val="FFFFFF"/>
          </a:solidFill>
          <a:ln w="38100">
            <a:solidFill>
              <a:srgbClr val="000000"/>
            </a:solidFill>
          </a:ln>
        </p:spPr>
        <p:txBody>
          <a:bodyPr wrap="none" rtlCol="0">
            <a:spAutoFit/>
          </a:bodyPr>
          <a:lstStyle/>
          <a:p>
            <a:r>
              <a:rPr lang="en-US" dirty="0" smtClean="0">
                <a:solidFill>
                  <a:schemeClr val="bg1"/>
                </a:solidFill>
              </a:rPr>
              <a:t>West Sacramento</a:t>
            </a:r>
            <a:endParaRPr lang="en-US" dirty="0">
              <a:solidFill>
                <a:schemeClr val="bg1"/>
              </a:solidFill>
            </a:endParaRPr>
          </a:p>
        </p:txBody>
      </p:sp>
      <p:sp>
        <p:nvSpPr>
          <p:cNvPr id="8" name="TextBox 7"/>
          <p:cNvSpPr txBox="1"/>
          <p:nvPr/>
        </p:nvSpPr>
        <p:spPr>
          <a:xfrm>
            <a:off x="5715000" y="3856074"/>
            <a:ext cx="1362617" cy="369332"/>
          </a:xfrm>
          <a:prstGeom prst="rect">
            <a:avLst/>
          </a:prstGeom>
          <a:solidFill>
            <a:srgbClr val="FFFFFF"/>
          </a:solidFill>
          <a:ln w="38100">
            <a:solidFill>
              <a:srgbClr val="000000"/>
            </a:solidFill>
          </a:ln>
        </p:spPr>
        <p:txBody>
          <a:bodyPr wrap="none" rtlCol="0">
            <a:spAutoFit/>
          </a:bodyPr>
          <a:lstStyle/>
          <a:p>
            <a:r>
              <a:rPr lang="en-US" dirty="0" smtClean="0">
                <a:solidFill>
                  <a:schemeClr val="bg1"/>
                </a:solidFill>
              </a:rPr>
              <a:t>Sacramento</a:t>
            </a:r>
            <a:endParaRPr lang="en-US" dirty="0">
              <a:solidFill>
                <a:schemeClr val="bg1"/>
              </a:solidFill>
            </a:endParaRPr>
          </a:p>
        </p:txBody>
      </p:sp>
      <p:sp>
        <p:nvSpPr>
          <p:cNvPr id="9" name="TextBox 8"/>
          <p:cNvSpPr txBox="1"/>
          <p:nvPr/>
        </p:nvSpPr>
        <p:spPr>
          <a:xfrm>
            <a:off x="2414811" y="1295400"/>
            <a:ext cx="1062855" cy="369332"/>
          </a:xfrm>
          <a:prstGeom prst="rect">
            <a:avLst/>
          </a:prstGeom>
          <a:solidFill>
            <a:srgbClr val="FFFFFF"/>
          </a:solidFill>
          <a:ln w="38100">
            <a:solidFill>
              <a:srgbClr val="000000"/>
            </a:solidFill>
          </a:ln>
        </p:spPr>
        <p:txBody>
          <a:bodyPr wrap="none" rtlCol="0">
            <a:spAutoFit/>
          </a:bodyPr>
          <a:lstStyle/>
          <a:p>
            <a:r>
              <a:rPr lang="en-US" dirty="0" err="1" smtClean="0">
                <a:solidFill>
                  <a:schemeClr val="bg1"/>
                </a:solidFill>
              </a:rPr>
              <a:t>Natomas</a:t>
            </a:r>
            <a:endParaRPr lang="en-US" dirty="0">
              <a:solidFill>
                <a:schemeClr val="bg1"/>
              </a:solidFill>
            </a:endParaRPr>
          </a:p>
        </p:txBody>
      </p:sp>
      <p:sp>
        <p:nvSpPr>
          <p:cNvPr id="5" name="Down Arrow 4"/>
          <p:cNvSpPr/>
          <p:nvPr/>
        </p:nvSpPr>
        <p:spPr>
          <a:xfrm rot="10800000">
            <a:off x="7093566" y="4495800"/>
            <a:ext cx="685800" cy="849868"/>
          </a:xfrm>
          <a:prstGeom prst="down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N</a:t>
            </a:r>
            <a:endParaRPr lang="en-US" b="1" dirty="0">
              <a:solidFill>
                <a:srgbClr val="000000"/>
              </a:solidFill>
            </a:endParaRPr>
          </a:p>
        </p:txBody>
      </p:sp>
      <p:sp>
        <p:nvSpPr>
          <p:cNvPr id="6" name="TextBox 5"/>
          <p:cNvSpPr txBox="1"/>
          <p:nvPr/>
        </p:nvSpPr>
        <p:spPr>
          <a:xfrm rot="21416649">
            <a:off x="6097265" y="2371497"/>
            <a:ext cx="1646348" cy="369332"/>
          </a:xfrm>
          <a:prstGeom prst="rect">
            <a:avLst/>
          </a:prstGeom>
          <a:noFill/>
        </p:spPr>
        <p:txBody>
          <a:bodyPr wrap="none" rtlCol="0">
            <a:spAutoFit/>
          </a:bodyPr>
          <a:lstStyle/>
          <a:p>
            <a:r>
              <a:rPr lang="en-US" b="1" dirty="0" smtClean="0">
                <a:solidFill>
                  <a:srgbClr val="FFFFFF"/>
                </a:solidFill>
              </a:rPr>
              <a:t>American River</a:t>
            </a:r>
            <a:endParaRPr lang="en-US" b="1" dirty="0">
              <a:solidFill>
                <a:srgbClr val="FFFFFF"/>
              </a:solidFill>
            </a:endParaRPr>
          </a:p>
        </p:txBody>
      </p:sp>
      <p:cxnSp>
        <p:nvCxnSpPr>
          <p:cNvPr id="11" name="Curved Connector 10"/>
          <p:cNvCxnSpPr/>
          <p:nvPr/>
        </p:nvCxnSpPr>
        <p:spPr>
          <a:xfrm rot="10800000" flipV="1">
            <a:off x="4800600" y="2679080"/>
            <a:ext cx="1153694" cy="472502"/>
          </a:xfrm>
          <a:prstGeom prst="curvedConnector3">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977066">
            <a:off x="1692280" y="2494414"/>
            <a:ext cx="2105831" cy="369332"/>
          </a:xfrm>
          <a:prstGeom prst="rect">
            <a:avLst/>
          </a:prstGeom>
          <a:noFill/>
          <a:effectLst>
            <a:reflection endPos="0" dir="5400000" sy="-100000" algn="bl" rotWithShape="0"/>
          </a:effectLst>
          <a:scene3d>
            <a:camera prst="orthographicFront">
              <a:rot lat="0" lon="0" rev="0"/>
            </a:camera>
            <a:lightRig rig="threePt" dir="t"/>
          </a:scene3d>
          <a:sp3d/>
        </p:spPr>
        <p:txBody>
          <a:bodyPr wrap="square" rtlCol="0">
            <a:spAutoFit/>
          </a:bodyPr>
          <a:lstStyle/>
          <a:p>
            <a:r>
              <a:rPr lang="en-US" b="1" dirty="0" smtClean="0">
                <a:solidFill>
                  <a:srgbClr val="FFFFFF"/>
                </a:solidFill>
              </a:rPr>
              <a:t>Sacramento River</a:t>
            </a:r>
            <a:endParaRPr lang="en-US" b="1" dirty="0">
              <a:solidFill>
                <a:srgbClr val="FFFFFF"/>
              </a:solidFill>
            </a:endParaRPr>
          </a:p>
        </p:txBody>
      </p:sp>
      <p:cxnSp>
        <p:nvCxnSpPr>
          <p:cNvPr id="21" name="Curved Connector 20"/>
          <p:cNvCxnSpPr/>
          <p:nvPr/>
        </p:nvCxnSpPr>
        <p:spPr>
          <a:xfrm rot="16200000" flipH="1">
            <a:off x="3476411" y="3187711"/>
            <a:ext cx="1021323" cy="680453"/>
          </a:xfrm>
          <a:prstGeom prst="curvedConnector3">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364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6E0BE4B-4AE9-4F51-9062-A16AABBD90FF}" type="slidenum">
              <a:rPr lang="en-US" smtClean="0"/>
              <a:t>6</a:t>
            </a:fld>
            <a:endParaRPr lang="en-US" dirty="0"/>
          </a:p>
        </p:txBody>
      </p:sp>
      <p:sp>
        <p:nvSpPr>
          <p:cNvPr id="13" name="Title 1"/>
          <p:cNvSpPr>
            <a:spLocks noGrp="1"/>
          </p:cNvSpPr>
          <p:nvPr>
            <p:ph type="title"/>
          </p:nvPr>
        </p:nvSpPr>
        <p:spPr>
          <a:xfrm>
            <a:off x="228600" y="0"/>
            <a:ext cx="8229600" cy="990600"/>
          </a:xfrm>
        </p:spPr>
        <p:txBody>
          <a:bodyPr>
            <a:normAutofit/>
          </a:bodyPr>
          <a:lstStyle/>
          <a:p>
            <a:pPr marL="36576" indent="0"/>
            <a:r>
              <a:rPr lang="en-US" sz="3600" i="1" u="sng" dirty="0" smtClean="0"/>
              <a:t>Outside </a:t>
            </a:r>
            <a:r>
              <a:rPr lang="en-US" sz="3600" dirty="0" smtClean="0"/>
              <a:t>Civil </a:t>
            </a:r>
            <a:r>
              <a:rPr lang="en-US" sz="3600" dirty="0"/>
              <a:t>Works </a:t>
            </a:r>
            <a:r>
              <a:rPr lang="en-US" sz="3600" dirty="0" smtClean="0"/>
              <a:t>Project</a:t>
            </a:r>
            <a:r>
              <a:rPr lang="en-US" sz="36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572" y="1010093"/>
            <a:ext cx="608558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0" y="3599005"/>
            <a:ext cx="1066800" cy="646331"/>
          </a:xfrm>
          <a:prstGeom prst="rect">
            <a:avLst/>
          </a:prstGeom>
          <a:solidFill>
            <a:srgbClr val="FFFFFF"/>
          </a:solidFill>
          <a:ln w="38100">
            <a:solidFill>
              <a:srgbClr val="000000"/>
            </a:solidFill>
          </a:ln>
        </p:spPr>
        <p:txBody>
          <a:bodyPr wrap="square" rtlCol="0">
            <a:spAutoFit/>
          </a:bodyPr>
          <a:lstStyle/>
          <a:p>
            <a:pPr algn="ctr"/>
            <a:r>
              <a:rPr lang="en-US" dirty="0" smtClean="0">
                <a:solidFill>
                  <a:schemeClr val="bg1"/>
                </a:solidFill>
              </a:rPr>
              <a:t>City of Roseville</a:t>
            </a:r>
            <a:endParaRPr lang="en-US" dirty="0">
              <a:solidFill>
                <a:schemeClr val="bg1"/>
              </a:solidFill>
            </a:endParaRPr>
          </a:p>
        </p:txBody>
      </p:sp>
      <p:sp>
        <p:nvSpPr>
          <p:cNvPr id="10" name="Down Arrow 9"/>
          <p:cNvSpPr/>
          <p:nvPr/>
        </p:nvSpPr>
        <p:spPr>
          <a:xfrm rot="10800000">
            <a:off x="6736704" y="4724400"/>
            <a:ext cx="685800" cy="849868"/>
          </a:xfrm>
          <a:prstGeom prst="down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N</a:t>
            </a:r>
            <a:endParaRPr lang="en-US" b="1" dirty="0">
              <a:solidFill>
                <a:srgbClr val="000000"/>
              </a:solidFill>
            </a:endParaRPr>
          </a:p>
        </p:txBody>
      </p:sp>
      <p:cxnSp>
        <p:nvCxnSpPr>
          <p:cNvPr id="3" name="Straight Arrow Connector 2"/>
          <p:cNvCxnSpPr/>
          <p:nvPr/>
        </p:nvCxnSpPr>
        <p:spPr>
          <a:xfrm flipH="1">
            <a:off x="3682143" y="1878419"/>
            <a:ext cx="1066800" cy="152400"/>
          </a:xfrm>
          <a:prstGeom prst="straightConnector1">
            <a:avLst/>
          </a:prstGeom>
          <a:ln w="38100">
            <a:solidFill>
              <a:srgbClr val="00F0D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48943" y="1693753"/>
            <a:ext cx="1134093" cy="369332"/>
          </a:xfrm>
          <a:prstGeom prst="rect">
            <a:avLst/>
          </a:prstGeom>
          <a:solidFill>
            <a:srgbClr val="FFFFFF"/>
          </a:solidFill>
          <a:ln w="38100">
            <a:solidFill>
              <a:srgbClr val="00F0D9"/>
            </a:solidFill>
            <a:prstDash val="sysDash"/>
          </a:ln>
        </p:spPr>
        <p:txBody>
          <a:bodyPr wrap="none" rtlCol="0">
            <a:spAutoFit/>
          </a:bodyPr>
          <a:lstStyle/>
          <a:p>
            <a:r>
              <a:rPr lang="en-US" dirty="0" smtClean="0">
                <a:solidFill>
                  <a:srgbClr val="000000"/>
                </a:solidFill>
              </a:rPr>
              <a:t>Dry Creek</a:t>
            </a:r>
            <a:endParaRPr lang="en-US" dirty="0">
              <a:solidFill>
                <a:srgbClr val="000000"/>
              </a:solidFill>
            </a:endParaRPr>
          </a:p>
        </p:txBody>
      </p:sp>
      <p:sp>
        <p:nvSpPr>
          <p:cNvPr id="19" name="Text Placeholder 2"/>
          <p:cNvSpPr>
            <a:spLocks noGrp="1"/>
          </p:cNvSpPr>
          <p:nvPr>
            <p:ph type="body" idx="1"/>
          </p:nvPr>
        </p:nvSpPr>
        <p:spPr>
          <a:xfrm>
            <a:off x="315931" y="5791200"/>
            <a:ext cx="8343700" cy="609600"/>
          </a:xfrm>
        </p:spPr>
        <p:txBody>
          <a:bodyPr>
            <a:normAutofit lnSpcReduction="10000"/>
          </a:bodyPr>
          <a:lstStyle/>
          <a:p>
            <a:r>
              <a:rPr lang="en-US" sz="1800" dirty="0"/>
              <a:t>Note: </a:t>
            </a:r>
            <a:r>
              <a:rPr lang="en-US" sz="1800" dirty="0" smtClean="0"/>
              <a:t>Projects located outside Corps Civil Works Project is not subjected to Section 408 review</a:t>
            </a:r>
            <a:endParaRPr lang="en-US" sz="1800" dirty="0"/>
          </a:p>
        </p:txBody>
      </p:sp>
    </p:spTree>
    <p:extLst>
      <p:ext uri="{BB962C8B-B14F-4D97-AF65-F5344CB8AC3E}">
        <p14:creationId xmlns:p14="http://schemas.microsoft.com/office/powerpoint/2010/main" val="187300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sz="4000" dirty="0"/>
              <a:t>Section 408 Review </a:t>
            </a:r>
            <a:r>
              <a:rPr lang="en-US" sz="4400" dirty="0"/>
              <a:t/>
            </a:r>
            <a:br>
              <a:rPr lang="en-US" sz="4400" dirty="0"/>
            </a:br>
            <a:r>
              <a:rPr lang="en-US" sz="2400" dirty="0"/>
              <a:t>(for proposed projects located </a:t>
            </a:r>
            <a:r>
              <a:rPr lang="en-US" sz="2400" i="1" u="sng" dirty="0"/>
              <a:t>within</a:t>
            </a:r>
            <a:r>
              <a:rPr lang="en-US" sz="2400" dirty="0"/>
              <a:t> the lands and real property interests acquired for the USACE Civil Works project)</a:t>
            </a:r>
            <a:endParaRPr lang="en-US" sz="2000" dirty="0"/>
          </a:p>
        </p:txBody>
      </p:sp>
      <p:sp>
        <p:nvSpPr>
          <p:cNvPr id="3" name="Content Placeholder 2"/>
          <p:cNvSpPr>
            <a:spLocks noGrp="1"/>
          </p:cNvSpPr>
          <p:nvPr>
            <p:ph sz="quarter" idx="2"/>
          </p:nvPr>
        </p:nvSpPr>
        <p:spPr>
          <a:xfrm>
            <a:off x="304800" y="1752600"/>
            <a:ext cx="8458200" cy="4648200"/>
          </a:xfrm>
        </p:spPr>
        <p:txBody>
          <a:bodyPr>
            <a:normAutofit fontScale="25000" lnSpcReduction="20000"/>
          </a:bodyPr>
          <a:lstStyle/>
          <a:p>
            <a:pPr marL="36576" indent="0">
              <a:buNone/>
            </a:pPr>
            <a:endParaRPr lang="en-US" dirty="0" smtClean="0"/>
          </a:p>
          <a:p>
            <a:r>
              <a:rPr lang="en-US" sz="12000" dirty="0" smtClean="0"/>
              <a:t>Engineer Circular (EC) </a:t>
            </a:r>
            <a:r>
              <a:rPr lang="en-US" sz="12000" dirty="0" smtClean="0"/>
              <a:t>1165-2-216</a:t>
            </a:r>
            <a:endParaRPr lang="en-US" sz="12000" dirty="0" smtClean="0"/>
          </a:p>
          <a:p>
            <a:r>
              <a:rPr lang="en-US" sz="12000" dirty="0" smtClean="0"/>
              <a:t>Operations </a:t>
            </a:r>
            <a:r>
              <a:rPr lang="en-US" sz="12000" dirty="0"/>
              <a:t>review </a:t>
            </a:r>
            <a:endParaRPr lang="en-US" sz="12000" dirty="0" smtClean="0"/>
          </a:p>
          <a:p>
            <a:r>
              <a:rPr lang="en-US" sz="12000" dirty="0" smtClean="0"/>
              <a:t>Engineering </a:t>
            </a:r>
            <a:r>
              <a:rPr lang="en-US" sz="12000" dirty="0"/>
              <a:t>review (levee safety, </a:t>
            </a:r>
            <a:r>
              <a:rPr lang="en-US" sz="12000" dirty="0" smtClean="0"/>
              <a:t>hydraulics</a:t>
            </a:r>
            <a:r>
              <a:rPr lang="en-US" sz="12000" dirty="0"/>
              <a:t>, and others as </a:t>
            </a:r>
            <a:r>
              <a:rPr lang="en-US" sz="12000" dirty="0" smtClean="0"/>
              <a:t>needed</a:t>
            </a:r>
            <a:r>
              <a:rPr lang="en-US" sz="12000" dirty="0" smtClean="0"/>
              <a:t>)</a:t>
            </a:r>
            <a:endParaRPr lang="en-US" sz="12000" dirty="0" smtClean="0"/>
          </a:p>
          <a:p>
            <a:r>
              <a:rPr lang="en-US" sz="12000" dirty="0" smtClean="0"/>
              <a:t>Environmental review and Regulatory Division </a:t>
            </a:r>
            <a:r>
              <a:rPr lang="en-US" sz="12000" dirty="0" smtClean="0"/>
              <a:t>coordination</a:t>
            </a:r>
          </a:p>
          <a:p>
            <a:pPr lvl="1"/>
            <a:r>
              <a:rPr lang="en-US" sz="11600" dirty="0" smtClean="0"/>
              <a:t>USACE </a:t>
            </a:r>
            <a:r>
              <a:rPr lang="en-US" sz="11600" dirty="0" smtClean="0"/>
              <a:t>Regulatory Division: Section </a:t>
            </a:r>
            <a:r>
              <a:rPr lang="en-US" sz="11600" dirty="0" smtClean="0"/>
              <a:t>404/10</a:t>
            </a:r>
          </a:p>
          <a:p>
            <a:pPr lvl="1"/>
            <a:r>
              <a:rPr lang="en-US" sz="12000" dirty="0" smtClean="0"/>
              <a:t>Section </a:t>
            </a:r>
            <a:r>
              <a:rPr lang="en-US" sz="12000" dirty="0" smtClean="0"/>
              <a:t>7 ESA Consultation (</a:t>
            </a:r>
            <a:r>
              <a:rPr lang="en-US" sz="12000" dirty="0" smtClean="0"/>
              <a:t>USFWS/NMFS)</a:t>
            </a:r>
          </a:p>
          <a:p>
            <a:pPr lvl="1"/>
            <a:r>
              <a:rPr lang="en-US" sz="12000" dirty="0" smtClean="0"/>
              <a:t>Section </a:t>
            </a:r>
            <a:r>
              <a:rPr lang="en-US" sz="12000" dirty="0"/>
              <a:t>106/Tribal </a:t>
            </a:r>
            <a:r>
              <a:rPr lang="en-US" sz="12000" dirty="0" smtClean="0"/>
              <a:t>Consultation </a:t>
            </a:r>
            <a:r>
              <a:rPr lang="en-US" sz="12000" dirty="0"/>
              <a:t>(SHPO and </a:t>
            </a:r>
            <a:r>
              <a:rPr lang="en-US" sz="12000" dirty="0" smtClean="0"/>
              <a:t>Tribes</a:t>
            </a:r>
            <a:r>
              <a:rPr lang="en-US" sz="12000" dirty="0"/>
              <a:t>)</a:t>
            </a:r>
          </a:p>
          <a:p>
            <a:pPr marL="36576" indent="0">
              <a:buNone/>
            </a:pP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46E0BE4B-4AE9-4F51-9062-A16AABBD90FF}" type="slidenum">
              <a:rPr lang="en-US" smtClean="0"/>
              <a:t>7</a:t>
            </a:fld>
            <a:endParaRPr lang="en-US"/>
          </a:p>
        </p:txBody>
      </p:sp>
    </p:spTree>
    <p:extLst>
      <p:ext uri="{BB962C8B-B14F-4D97-AF65-F5344CB8AC3E}">
        <p14:creationId xmlns:p14="http://schemas.microsoft.com/office/powerpoint/2010/main" val="261060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990600"/>
          </a:xfrm>
        </p:spPr>
        <p:txBody>
          <a:bodyPr>
            <a:noAutofit/>
          </a:bodyPr>
          <a:lstStyle/>
          <a:p>
            <a:r>
              <a:rPr lang="en-US" sz="3600" dirty="0" smtClean="0"/>
              <a:t>Board Staff Public Outreach</a:t>
            </a:r>
            <a:endParaRPr lang="en-US" sz="3600" dirty="0"/>
          </a:p>
        </p:txBody>
      </p:sp>
      <p:sp>
        <p:nvSpPr>
          <p:cNvPr id="3" name="Content Placeholder 2"/>
          <p:cNvSpPr>
            <a:spLocks noGrp="1"/>
          </p:cNvSpPr>
          <p:nvPr>
            <p:ph idx="1"/>
          </p:nvPr>
        </p:nvSpPr>
        <p:spPr>
          <a:xfrm>
            <a:off x="228600" y="1371601"/>
            <a:ext cx="8610600" cy="4267200"/>
          </a:xfrm>
        </p:spPr>
        <p:txBody>
          <a:bodyPr>
            <a:normAutofit/>
          </a:bodyPr>
          <a:lstStyle/>
          <a:p>
            <a:r>
              <a:rPr lang="en-US" dirty="0"/>
              <a:t>I</a:t>
            </a:r>
            <a:r>
              <a:rPr lang="en-US" dirty="0" smtClean="0"/>
              <a:t>nform applicants and representatives of CVFPB/USACE review processes</a:t>
            </a:r>
          </a:p>
          <a:p>
            <a:r>
              <a:rPr lang="en-US" dirty="0" smtClean="0"/>
              <a:t>Applicant Pre-application </a:t>
            </a:r>
            <a:r>
              <a:rPr lang="en-US" dirty="0"/>
              <a:t>meetings </a:t>
            </a:r>
            <a:r>
              <a:rPr lang="en-US" dirty="0" smtClean="0"/>
              <a:t>to discuss CVFPB/USACE permit requirements and timelines</a:t>
            </a:r>
          </a:p>
          <a:p>
            <a:r>
              <a:rPr lang="en-US" dirty="0" smtClean="0"/>
              <a:t>Recommend applicants to attend USACE Regulatory Division Pre-application meetings for project planning, when appropriate</a:t>
            </a:r>
          </a:p>
          <a:p>
            <a:r>
              <a:rPr lang="en-US" dirty="0"/>
              <a:t>CVFPB </a:t>
            </a:r>
            <a:r>
              <a:rPr lang="en-US" dirty="0" smtClean="0"/>
              <a:t>website/FAQs</a:t>
            </a:r>
            <a:endParaRPr lang="en-US" dirty="0"/>
          </a:p>
          <a:p>
            <a:pPr marL="36576" indent="0">
              <a:buNone/>
            </a:pPr>
            <a:endParaRPr lang="en-US" dirty="0"/>
          </a:p>
        </p:txBody>
      </p:sp>
      <p:sp>
        <p:nvSpPr>
          <p:cNvPr id="4" name="Slide Number Placeholder 3"/>
          <p:cNvSpPr>
            <a:spLocks noGrp="1"/>
          </p:cNvSpPr>
          <p:nvPr>
            <p:ph type="sldNum" sz="quarter" idx="12"/>
          </p:nvPr>
        </p:nvSpPr>
        <p:spPr/>
        <p:txBody>
          <a:bodyPr/>
          <a:lstStyle/>
          <a:p>
            <a:fld id="{46E0BE4B-4AE9-4F51-9062-A16AABBD90FF}" type="slidenum">
              <a:rPr lang="en-US" smtClean="0"/>
              <a:t>8</a:t>
            </a:fld>
            <a:endParaRPr lang="en-US"/>
          </a:p>
        </p:txBody>
      </p:sp>
    </p:spTree>
    <p:extLst>
      <p:ext uri="{BB962C8B-B14F-4D97-AF65-F5344CB8AC3E}">
        <p14:creationId xmlns:p14="http://schemas.microsoft.com/office/powerpoint/2010/main" val="597551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Efforts to Streamline Permit Processing</a:t>
            </a:r>
          </a:p>
        </p:txBody>
      </p:sp>
      <p:sp>
        <p:nvSpPr>
          <p:cNvPr id="3" name="Content Placeholder 2"/>
          <p:cNvSpPr>
            <a:spLocks noGrp="1"/>
          </p:cNvSpPr>
          <p:nvPr>
            <p:ph idx="1"/>
          </p:nvPr>
        </p:nvSpPr>
        <p:spPr/>
        <p:txBody>
          <a:bodyPr/>
          <a:lstStyle/>
          <a:p>
            <a:r>
              <a:rPr lang="en-US" dirty="0" smtClean="0"/>
              <a:t>Categorical Permissions</a:t>
            </a:r>
          </a:p>
          <a:p>
            <a:r>
              <a:rPr lang="en-US" dirty="0" smtClean="0"/>
              <a:t>Programmatic Agreement(s) with SHPO</a:t>
            </a:r>
          </a:p>
          <a:p>
            <a:r>
              <a:rPr lang="en-US" dirty="0" smtClean="0"/>
              <a:t>Programmatic Consultations with USFWS and NMFS</a:t>
            </a:r>
            <a:endParaRPr lang="en-US" dirty="0"/>
          </a:p>
        </p:txBody>
      </p:sp>
      <p:sp>
        <p:nvSpPr>
          <p:cNvPr id="4" name="Slide Number Placeholder 3"/>
          <p:cNvSpPr>
            <a:spLocks noGrp="1"/>
          </p:cNvSpPr>
          <p:nvPr>
            <p:ph type="sldNum" sz="quarter" idx="12"/>
          </p:nvPr>
        </p:nvSpPr>
        <p:spPr/>
        <p:txBody>
          <a:bodyPr/>
          <a:lstStyle/>
          <a:p>
            <a:fld id="{46E0BE4B-4AE9-4F51-9062-A16AABBD90FF}" type="slidenum">
              <a:rPr lang="en-US" smtClean="0"/>
              <a:t>9</a:t>
            </a:fld>
            <a:endParaRPr lang="en-US"/>
          </a:p>
        </p:txBody>
      </p:sp>
    </p:spTree>
    <p:extLst>
      <p:ext uri="{BB962C8B-B14F-4D97-AF65-F5344CB8AC3E}">
        <p14:creationId xmlns:p14="http://schemas.microsoft.com/office/powerpoint/2010/main" val="270445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oard Test Color">
      <a:dk1>
        <a:srgbClr val="17365D"/>
      </a:dk1>
      <a:lt1>
        <a:srgbClr val="FFF0CF"/>
      </a:lt1>
      <a:dk2>
        <a:srgbClr val="1F497D"/>
      </a:dk2>
      <a:lt2>
        <a:srgbClr val="DDC695"/>
      </a:lt2>
      <a:accent1>
        <a:srgbClr val="49557D"/>
      </a:accent1>
      <a:accent2>
        <a:srgbClr val="B89D62"/>
      </a:accent2>
      <a:accent3>
        <a:srgbClr val="FFF0CF"/>
      </a:accent3>
      <a:accent4>
        <a:srgbClr val="323E64"/>
      </a:accent4>
      <a:accent5>
        <a:srgbClr val="969DB4"/>
      </a:accent5>
      <a:accent6>
        <a:srgbClr val="947A40"/>
      </a:accent6>
      <a:hlink>
        <a:srgbClr val="DDC695"/>
      </a:hlink>
      <a:folHlink>
        <a:srgbClr val="795E2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Theme1">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3E538077-A224-4899-BA37-A096EED6AD30}" vid="{746C5A76-B092-4925-9E07-CDD750D232B4}"/>
    </a:ext>
  </a:extLst>
</a:theme>
</file>

<file path=ppt/theme/theme3.xml><?xml version="1.0" encoding="utf-8"?>
<a:theme xmlns:a="http://schemas.openxmlformats.org/drawingml/2006/main" name="Theme Wetlands">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3438</TotalTime>
  <Words>1797</Words>
  <Application>Microsoft Office PowerPoint</Application>
  <PresentationFormat>On-screen Show (4:3)</PresentationFormat>
  <Paragraphs>183</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Theme1</vt:lpstr>
      <vt:lpstr>1_Theme1</vt:lpstr>
      <vt:lpstr>Theme Wetlands</vt:lpstr>
      <vt:lpstr>1_Slide Master</vt:lpstr>
      <vt:lpstr>CVFPB Encroachment Permit Application Review Process  Mike Thao, Acting Permitting Section Chief James Herota, Senior Environmental Scientist   </vt:lpstr>
      <vt:lpstr>General Review Process Overview:</vt:lpstr>
      <vt:lpstr>CVFPB Permit Application Review</vt:lpstr>
      <vt:lpstr>General Overview of USACE Permit Application Review</vt:lpstr>
      <vt:lpstr>Within Civil Works Project:</vt:lpstr>
      <vt:lpstr>Outside Civil Works Project:</vt:lpstr>
      <vt:lpstr>Section 408 Review  (for proposed projects located within the lands and real property interests acquired for the USACE Civil Works project)</vt:lpstr>
      <vt:lpstr>Board Staff Public Outreach</vt:lpstr>
      <vt:lpstr>Efforts to Streamline Permit Processing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Thao, Mike@DWR</cp:lastModifiedBy>
  <cp:revision>273</cp:revision>
  <cp:lastPrinted>2017-06-22T22:37:23Z</cp:lastPrinted>
  <dcterms:created xsi:type="dcterms:W3CDTF">2010-03-04T17:56:25Z</dcterms:created>
  <dcterms:modified xsi:type="dcterms:W3CDTF">2017-06-22T23:00:45Z</dcterms:modified>
</cp:coreProperties>
</file>