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2"/>
  </p:notesMasterIdLst>
  <p:handoutMasterIdLst>
    <p:handoutMasterId r:id="rId23"/>
  </p:handoutMasterIdLst>
  <p:sldIdLst>
    <p:sldId id="1160" r:id="rId5"/>
    <p:sldId id="1191" r:id="rId6"/>
    <p:sldId id="1181" r:id="rId7"/>
    <p:sldId id="1193" r:id="rId8"/>
    <p:sldId id="1184" r:id="rId9"/>
    <p:sldId id="1194" r:id="rId10"/>
    <p:sldId id="1162" r:id="rId11"/>
    <p:sldId id="1183" r:id="rId12"/>
    <p:sldId id="1182" r:id="rId13"/>
    <p:sldId id="1185" r:id="rId14"/>
    <p:sldId id="1188" r:id="rId15"/>
    <p:sldId id="1186" r:id="rId16"/>
    <p:sldId id="1190" r:id="rId17"/>
    <p:sldId id="1192" r:id="rId18"/>
    <p:sldId id="1180" r:id="rId19"/>
    <p:sldId id="1189" r:id="rId20"/>
    <p:sldId id="1187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ishik" initials="van" lastIdx="1" clrIdx="0"/>
  <p:cmAuthor id="1" name="Kari D Shively" initials="KDS" lastIdx="8" clrIdx="1"/>
  <p:cmAuthor id="2" name="Michael Mierzwa" initials="mdm" lastIdx="32" clrIdx="2"/>
  <p:cmAuthor id="3" name="Jackie Shulters" initials="JCS" lastIdx="4" clrIdx="3"/>
  <p:cmAuthor id="4" name="Murray Engineering Consulting" initials="MEC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178"/>
    <a:srgbClr val="73864A"/>
    <a:srgbClr val="869C56"/>
    <a:srgbClr val="B8E8E6"/>
    <a:srgbClr val="3E6648"/>
    <a:srgbClr val="65A371"/>
    <a:srgbClr val="AEEC84"/>
    <a:srgbClr val="03A4B5"/>
    <a:srgbClr val="FFD347"/>
    <a:srgbClr val="F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15" autoAdjust="0"/>
    <p:restoredTop sz="82543" autoAdjust="0"/>
  </p:normalViewPr>
  <p:slideViewPr>
    <p:cSldViewPr snapToGrid="0">
      <p:cViewPr varScale="1">
        <p:scale>
          <a:sx n="72" d="100"/>
          <a:sy n="72" d="100"/>
        </p:scale>
        <p:origin x="-1618" y="-91"/>
      </p:cViewPr>
      <p:guideLst>
        <p:guide orient="horz" pos="3714"/>
        <p:guide pos="5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343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7" y="11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defTabSz="878774">
              <a:defRPr sz="1300"/>
            </a:lvl1pPr>
          </a:lstStyle>
          <a:p>
            <a:pPr>
              <a:defRPr/>
            </a:pPr>
            <a:r>
              <a:rPr lang="en-US" sz="1100" i="1" dirty="0">
                <a:solidFill>
                  <a:srgbClr val="3E6648"/>
                </a:solidFill>
                <a:latin typeface="+mn-lt"/>
              </a:rPr>
              <a:t>January 13, 2012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8829690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defTabSz="878774">
              <a:defRPr sz="1300"/>
            </a:lvl1pPr>
          </a:lstStyle>
          <a:p>
            <a:pPr>
              <a:defRPr/>
            </a:pPr>
            <a:r>
              <a:rPr lang="en-US" sz="1100" i="1">
                <a:solidFill>
                  <a:srgbClr val="3E6648"/>
                </a:solidFill>
                <a:latin typeface="+mn-lt"/>
              </a:rPr>
              <a:t>‑ DRAFT ‑</a:t>
            </a:r>
            <a:endParaRPr lang="en-US" sz="1100" i="1" dirty="0">
              <a:solidFill>
                <a:srgbClr val="3E6648"/>
              </a:solidFill>
              <a:latin typeface="+mn-lt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7" y="8829690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defTabSz="878774">
              <a:defRPr sz="1300"/>
            </a:lvl1pPr>
          </a:lstStyle>
          <a:p>
            <a:pPr>
              <a:defRPr/>
            </a:pPr>
            <a:fld id="{59A3DCCF-F14A-4CC3-9C45-2B7E8A0E313A}" type="slidenum">
              <a:rPr lang="en-US" sz="1100" i="1">
                <a:solidFill>
                  <a:srgbClr val="3E6648"/>
                </a:solidFill>
                <a:latin typeface="+mn-lt"/>
              </a:rPr>
              <a:pPr>
                <a:defRPr/>
              </a:pPr>
              <a:t>‹#›</a:t>
            </a:fld>
            <a:endParaRPr lang="en-US" sz="1100" i="1" dirty="0">
              <a:solidFill>
                <a:srgbClr val="3E6648"/>
              </a:solidFill>
              <a:latin typeface="+mn-lt"/>
            </a:endParaRPr>
          </a:p>
        </p:txBody>
      </p:sp>
      <p:pic>
        <p:nvPicPr>
          <p:cNvPr id="6" name="Picture 5" descr="FloodSAFE logo cropped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8" y="80718"/>
            <a:ext cx="1396606" cy="31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2601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11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64" tIns="44382" rIns="88764" bIns="44382" numCol="1" anchor="t" anchorCtr="0" compatLnSpc="1">
            <a:prstTxWarp prst="textNoShape">
              <a:avLst/>
            </a:prstTxWarp>
          </a:bodyPr>
          <a:lstStyle>
            <a:lvl1pPr defTabSz="885164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7" y="11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64" tIns="44382" rIns="88764" bIns="44382" numCol="1" anchor="t" anchorCtr="0" compatLnSpc="1">
            <a:prstTxWarp prst="textNoShape">
              <a:avLst/>
            </a:prstTxWarp>
          </a:bodyPr>
          <a:lstStyle>
            <a:lvl1pPr algn="r" defTabSz="885164">
              <a:defRPr sz="1300"/>
            </a:lvl1pPr>
          </a:lstStyle>
          <a:p>
            <a:pPr>
              <a:defRPr/>
            </a:pPr>
            <a:fld id="{6ADAC922-EDB8-47E6-BDD2-3D7D6C646E2C}" type="datetimeFigureOut">
              <a:rPr lang="en-US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3738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4845"/>
            <a:ext cx="5608320" cy="418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64" tIns="44382" rIns="88764" bIns="44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8829690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64" tIns="44382" rIns="88764" bIns="44382" numCol="1" anchor="b" anchorCtr="0" compatLnSpc="1">
            <a:prstTxWarp prst="textNoShape">
              <a:avLst/>
            </a:prstTxWarp>
          </a:bodyPr>
          <a:lstStyle>
            <a:lvl1pPr defTabSz="885164">
              <a:defRPr sz="1300"/>
            </a:lvl1pPr>
          </a:lstStyle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7" y="8829690"/>
            <a:ext cx="3037839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64" tIns="44382" rIns="88764" bIns="44382" numCol="1" anchor="b" anchorCtr="0" compatLnSpc="1">
            <a:prstTxWarp prst="textNoShape">
              <a:avLst/>
            </a:prstTxWarp>
          </a:bodyPr>
          <a:lstStyle>
            <a:lvl1pPr algn="r" defTabSz="885164">
              <a:defRPr sz="1300"/>
            </a:lvl1pPr>
          </a:lstStyle>
          <a:p>
            <a:pPr>
              <a:defRPr/>
            </a:pPr>
            <a:fld id="{8DF36491-83CC-4D76-AE8E-C51FEE91A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3441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ec.water.ca.gov/cdecapp/precipapp/get8SIPrecipIndex.acti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W:\FLDMAINT\data\Presentations\PL 84-99 CVFPB May 19 2017.pptx</a:t>
            </a:r>
          </a:p>
          <a:p>
            <a:endParaRPr lang="en-US" sz="1300" dirty="0" smtClean="0"/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Good afternoon President Edgar, Vice President Suarez, Secretary Dolan, Members of the Board</a:t>
            </a:r>
          </a:p>
          <a:p>
            <a:pPr lvl="0"/>
            <a:endParaRPr lang="en-US" sz="105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Gary Lemon Board Staff, Acting Chief of the Operations Branch</a:t>
            </a:r>
            <a:endParaRPr lang="en-US" sz="105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I’m here with Mr. Dave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Wheeldon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from DFM – FMO</a:t>
            </a:r>
            <a:endParaRPr lang="en-US" sz="105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And Ms. Paige Caldwell from the USACE – Readiness Section Chief</a:t>
            </a:r>
          </a:p>
          <a:p>
            <a:pPr lvl="1"/>
            <a:endParaRPr lang="en-US" sz="105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Today we are here today to provide an informational briefing on the PL 84-99 Rehabilitation Process that is currently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ongoing for the Sacramento River &amp; Tributaries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due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the 2017 storms we experienced this year.</a:t>
            </a:r>
            <a:endParaRPr lang="en-US" sz="105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8B4F69B-658B-4EB0-8549-A279946B70E8}" type="datetime1">
              <a:rPr lang="en-US" smtClean="0"/>
              <a:pPr>
                <a:defRPr/>
              </a:pPr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‑ DRAFT ‑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levels </a:t>
            </a:r>
            <a:r>
              <a:rPr lang="en-US" dirty="0" smtClean="0"/>
              <a:t>remain high in </a:t>
            </a:r>
            <a:r>
              <a:rPr lang="en-US" dirty="0" smtClean="0"/>
              <a:t>the San Joaquin </a:t>
            </a:r>
            <a:r>
              <a:rPr lang="en-US" dirty="0" smtClean="0"/>
              <a:t>system, as today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Tuolumne River at Modesto is above monitor stage. The San Joaquin River at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Vernalis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is 1 foot below monitor stage but it is dropping.  Snow levels are at 11,000 plus feet so show melt will be increasing.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Some places in the Sierra’s received close to 42 feet of snow!</a:t>
            </a:r>
            <a:endParaRPr lang="en-US" sz="120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On April 14, 2017:  The Department of Water Resources,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  <a:hlinkClick r:id="rId3"/>
              </a:rPr>
              <a:t>Northern Sierra Eight-Station Index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hit an all-time high of 89.7, exceeding the mark of 88.5 set in the rainy season of 1982-83. On April 15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the index stood at 90.2.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Percent of Average for this Date:  200 %</a:t>
            </a:r>
            <a:endParaRPr lang="en-US" sz="1200" kern="120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9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9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9EF-9EE6-4B26-BBBC-AB165434FD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31976" y="3337560"/>
            <a:ext cx="6480048" cy="2301240"/>
          </a:xfrm>
        </p:spPr>
        <p:txBody>
          <a:bodyPr rIns="45720" anchor="t"/>
          <a:lstStyle>
            <a:lvl1pPr algn="ctr">
              <a:defRPr lang="en-US" b="1" cap="all" baseline="0" dirty="0">
                <a:ln w="5000" cmpd="sng">
                  <a:noFill/>
                  <a:prstDash val="solid"/>
                </a:ln>
                <a:solidFill>
                  <a:srgbClr val="0E2138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31976" y="1544812"/>
            <a:ext cx="6480048" cy="664988"/>
          </a:xfrm>
        </p:spPr>
        <p:txBody>
          <a:bodyPr tIns="0" rIns="45720" bIns="0" anchor="b">
            <a:normAutofit/>
          </a:bodyPr>
          <a:lstStyle>
            <a:lvl1pPr marL="0" indent="0" algn="ctr">
              <a:buNone/>
              <a:defRPr sz="2000">
                <a:solidFill>
                  <a:srgbClr val="0E2138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2138"/>
                </a:solidFill>
              </a:defRPr>
            </a:lvl1pPr>
          </a:lstStyle>
          <a:p>
            <a:fld id="{34564462-2C84-495B-85CC-739D2748AA48}" type="datetime1">
              <a:rPr lang="en-US" smtClean="0"/>
              <a:pPr/>
              <a:t>5/19/2017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75456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17D6-CE8C-4294-A3A8-496679632686}" type="datetime1">
              <a:rPr lang="en-US" smtClean="0"/>
              <a:t>5/19/2017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3886200" cy="4800600"/>
          </a:xfrm>
        </p:spPr>
        <p:txBody>
          <a:bodyPr/>
          <a:lstStyle>
            <a:lvl1pPr>
              <a:buClr>
                <a:srgbClr val="0E2138"/>
              </a:buClr>
              <a:defRPr sz="2600"/>
            </a:lvl1pPr>
            <a:lvl2pPr>
              <a:buClr>
                <a:srgbClr val="0E2138"/>
              </a:buClr>
              <a:defRPr sz="2200"/>
            </a:lvl2pPr>
            <a:lvl3pPr>
              <a:buClr>
                <a:srgbClr val="0E2138"/>
              </a:buClr>
              <a:defRPr sz="2000"/>
            </a:lvl3pPr>
            <a:lvl4pPr>
              <a:buClr>
                <a:srgbClr val="0E2138"/>
              </a:buClr>
              <a:defRPr sz="1800"/>
            </a:lvl4pPr>
            <a:lvl5pPr>
              <a:buClr>
                <a:srgbClr val="0E2138"/>
              </a:buCl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3962400" cy="4800600"/>
          </a:xfrm>
        </p:spPr>
        <p:txBody>
          <a:bodyPr/>
          <a:lstStyle>
            <a:lvl1pPr>
              <a:buClr>
                <a:srgbClr val="0E2138"/>
              </a:buClr>
              <a:defRPr sz="2600"/>
            </a:lvl1pPr>
            <a:lvl2pPr>
              <a:buClr>
                <a:srgbClr val="0E2138"/>
              </a:buClr>
              <a:defRPr sz="2200"/>
            </a:lvl2pPr>
            <a:lvl3pPr>
              <a:buClr>
                <a:srgbClr val="0E2138"/>
              </a:buClr>
              <a:defRPr sz="2000"/>
            </a:lvl3pPr>
            <a:lvl4pPr>
              <a:buClr>
                <a:srgbClr val="0E2138"/>
              </a:buClr>
              <a:defRPr sz="1800"/>
            </a:lvl4pPr>
            <a:lvl5pPr>
              <a:buClr>
                <a:srgbClr val="0E2138"/>
              </a:buCl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9207-C6CE-4450-8C8F-7778C2C9EBAE}" type="datetime1">
              <a:rPr lang="en-US" smtClean="0"/>
              <a:t>5/19/2017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E2138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E2138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371600"/>
            <a:ext cx="4114800" cy="3941763"/>
          </a:xfrm>
        </p:spPr>
        <p:txBody>
          <a:bodyPr/>
          <a:lstStyle>
            <a:lvl1pPr>
              <a:buClr>
                <a:srgbClr val="0E2138"/>
              </a:buClr>
              <a:defRPr sz="2400"/>
            </a:lvl1pPr>
            <a:lvl2pPr>
              <a:buClr>
                <a:srgbClr val="0E2138"/>
              </a:buClr>
              <a:defRPr sz="2000"/>
            </a:lvl2pPr>
            <a:lvl3pPr>
              <a:buClr>
                <a:srgbClr val="0E2138"/>
              </a:buClr>
              <a:defRPr sz="1800"/>
            </a:lvl3pPr>
            <a:lvl4pPr>
              <a:buClr>
                <a:srgbClr val="0E2138"/>
              </a:buClr>
              <a:defRPr sz="1600"/>
            </a:lvl4pPr>
            <a:lvl5pPr>
              <a:buClr>
                <a:srgbClr val="0E2138"/>
              </a:buCl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371600"/>
            <a:ext cx="4041775" cy="3941763"/>
          </a:xfrm>
        </p:spPr>
        <p:txBody>
          <a:bodyPr/>
          <a:lstStyle>
            <a:lvl1pPr>
              <a:buClr>
                <a:srgbClr val="0E2138"/>
              </a:buClr>
              <a:defRPr sz="2400"/>
            </a:lvl1pPr>
            <a:lvl2pPr>
              <a:buClr>
                <a:srgbClr val="0E2138"/>
              </a:buClr>
              <a:defRPr sz="2000"/>
            </a:lvl2pPr>
            <a:lvl3pPr>
              <a:buClr>
                <a:srgbClr val="0E2138"/>
              </a:buClr>
              <a:defRPr sz="1800"/>
            </a:lvl3pPr>
            <a:lvl4pPr>
              <a:buClr>
                <a:srgbClr val="0E2138"/>
              </a:buClr>
              <a:defRPr sz="1600"/>
            </a:lvl4pPr>
            <a:lvl5pPr>
              <a:buClr>
                <a:srgbClr val="0E2138"/>
              </a:buCl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60E9-78BA-4739-9A58-583E3BACA309}" type="datetime1">
              <a:rPr lang="en-US" smtClean="0"/>
              <a:t>5/19/2017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51C-98F0-4E41-ADFA-DCAD6089B276}" type="datetime1">
              <a:rPr lang="en-US" smtClean="0"/>
              <a:t>5/19/2017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rgbClr val="0E2138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buClr>
                <a:srgbClr val="0E2138"/>
              </a:buClr>
              <a:defRPr sz="2800"/>
            </a:lvl1pPr>
            <a:lvl2pPr>
              <a:buClr>
                <a:srgbClr val="0E2138"/>
              </a:buClr>
              <a:defRPr sz="2400"/>
            </a:lvl2pPr>
            <a:lvl3pPr>
              <a:buClr>
                <a:srgbClr val="0E2138"/>
              </a:buClr>
              <a:defRPr sz="2200"/>
            </a:lvl3pPr>
            <a:lvl4pPr>
              <a:buClr>
                <a:srgbClr val="0E2138"/>
              </a:buClr>
              <a:defRPr sz="2000"/>
            </a:lvl4pPr>
            <a:lvl5pPr>
              <a:buClr>
                <a:srgbClr val="0E2138"/>
              </a:buCl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D9D1-C878-401F-A372-02429478B186}" type="datetime1">
              <a:rPr lang="en-US" smtClean="0"/>
              <a:t>5/19/2017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0E2138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5E0B7F6-9872-4DBB-95C5-15745ECF8097}" type="datetime1">
              <a:rPr lang="en-US" smtClean="0"/>
              <a:t>5/19/2017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3733800"/>
          </a:xfr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Title Placeholder 21"/>
          <p:cNvSpPr txBox="1">
            <a:spLocks/>
          </p:cNvSpPr>
          <p:nvPr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1217612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shade val="40000"/>
                <a:satMod val="150000"/>
                <a:alpha val="10000"/>
              </a:schemeClr>
            </a:gs>
            <a:gs pos="30000">
              <a:schemeClr val="bg2">
                <a:shade val="60000"/>
                <a:satMod val="150000"/>
                <a:alpha val="30000"/>
              </a:schemeClr>
            </a:gs>
            <a:gs pos="100000">
              <a:schemeClr val="bg2">
                <a:tint val="83000"/>
                <a:satMod val="200000"/>
                <a:alpha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/>
          </p:cNvSpPr>
          <p:nvPr/>
        </p:nvSpPr>
        <p:spPr bwMode="auto">
          <a:xfrm>
            <a:off x="7391400" y="0"/>
            <a:ext cx="17526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7696200" cy="47545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baseline="0">
                <a:solidFill>
                  <a:srgbClr val="0E2138"/>
                </a:solidFill>
              </a:defRPr>
            </a:lvl1pPr>
          </a:lstStyle>
          <a:p>
            <a:fld id="{C54DD0A8-71F9-46BF-99B6-4D09CF49AE4A}" type="datetime1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baseline="0">
                <a:solidFill>
                  <a:schemeClr val="accent3"/>
                </a:solidFill>
              </a:defRPr>
            </a:lvl1pPr>
          </a:lstStyle>
          <a:p>
            <a:fld id="{7111FE6D-37E4-464A-8136-05CDD8377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90600" cy="990600"/>
          </a:xfrm>
          <a:prstGeom prst="rect">
            <a:avLst/>
          </a:prstGeom>
          <a:effectLst>
            <a:outerShdw blurRad="76200" dist="50800" dir="5400000" sx="101000" sy="101000" algn="t" rotWithShape="0">
              <a:prstClr val="black">
                <a:alpha val="30000"/>
              </a:prst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6581001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Central Valley Flood Protection Board Meeting – Agenda Item No. 9B</a:t>
            </a: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DWR Logo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2587" y="76200"/>
            <a:ext cx="987552" cy="98755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rgbClr val="0E2138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rgbClr val="0E2138"/>
        </a:buClr>
        <a:buSzPct val="80000"/>
        <a:buFont typeface="Wingdings 2"/>
        <a:buChar char=""/>
        <a:defRPr kumimoji="0" sz="3000" kern="1200">
          <a:solidFill>
            <a:srgbClr val="0E2138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rgbClr val="0E2138"/>
        </a:buClr>
        <a:buSzPct val="90000"/>
        <a:buFont typeface="Wingdings 2"/>
        <a:buChar char=""/>
        <a:defRPr kumimoji="0" sz="2600" kern="1200">
          <a:solidFill>
            <a:srgbClr val="0E2138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rgbClr val="0E2138"/>
        </a:buClr>
        <a:buSzPct val="85000"/>
        <a:buFont typeface="Arial"/>
        <a:buChar char="○"/>
        <a:defRPr kumimoji="0" sz="2400" kern="1200">
          <a:solidFill>
            <a:srgbClr val="0E2138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rgbClr val="0E2138"/>
        </a:buClr>
        <a:buSzPct val="90000"/>
        <a:buFont typeface="Wingdings 2"/>
        <a:buChar char=""/>
        <a:defRPr kumimoji="0" sz="2000" kern="1200">
          <a:solidFill>
            <a:srgbClr val="0E2138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rgbClr val="0E2138"/>
        </a:buClr>
        <a:buSzPct val="100000"/>
        <a:buFont typeface="Arial"/>
        <a:buChar char="-"/>
        <a:defRPr kumimoji="0" sz="2000" kern="1200">
          <a:solidFill>
            <a:srgbClr val="0E2138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attsupwiththat.files.wordpress.com/2017/01/california-pineapple-express.jpg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39710"/>
            <a:ext cx="9144000" cy="1892595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sz="3800" dirty="0" smtClean="0">
                <a:latin typeface="Arial Black" panose="020B0A04020102020204" pitchFamily="34" charset="0"/>
              </a:rPr>
              <a:t>PL </a:t>
            </a:r>
            <a:r>
              <a:rPr lang="en-US" sz="3800" dirty="0">
                <a:latin typeface="Arial Black" panose="020B0A04020102020204" pitchFamily="34" charset="0"/>
              </a:rPr>
              <a:t>84-99 Implementation </a:t>
            </a:r>
            <a:r>
              <a:rPr lang="en-US" sz="3800" dirty="0" smtClean="0">
                <a:latin typeface="Arial Black" panose="020B0A04020102020204" pitchFamily="34" charset="0"/>
              </a:rPr>
              <a:t>Process Status</a:t>
            </a:r>
          </a:p>
          <a:p>
            <a:r>
              <a:rPr lang="en-US" sz="3800" dirty="0" smtClean="0">
                <a:latin typeface="Arial Black" panose="020B0A04020102020204" pitchFamily="34" charset="0"/>
              </a:rPr>
              <a:t>2017 Storms</a:t>
            </a:r>
          </a:p>
          <a:p>
            <a:endParaRPr lang="en-US" sz="1200" dirty="0" smtClean="0">
              <a:latin typeface="Arial Black" panose="020B0A04020102020204" pitchFamily="34" charset="0"/>
            </a:endParaRPr>
          </a:p>
          <a:p>
            <a:endParaRPr lang="en-US" sz="12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Central Valley Flood Protection Board Meeting</a:t>
            </a:r>
          </a:p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May 19, 2017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Agenda Item 9B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895" y="3562904"/>
            <a:ext cx="4151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</a:rPr>
              <a:t>Gary </a:t>
            </a:r>
            <a:r>
              <a:rPr lang="en-US" dirty="0" smtClean="0">
                <a:solidFill>
                  <a:srgbClr val="002060"/>
                </a:solidFill>
              </a:rPr>
              <a:t>W. Lemon</a:t>
            </a:r>
            <a:r>
              <a:rPr lang="en-US" dirty="0">
                <a:solidFill>
                  <a:srgbClr val="002060"/>
                </a:solidFill>
              </a:rPr>
              <a:t>		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Acting Operations Branch Chief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Central </a:t>
            </a:r>
            <a:r>
              <a:rPr lang="en-US" dirty="0">
                <a:solidFill>
                  <a:srgbClr val="002060"/>
                </a:solidFill>
              </a:rPr>
              <a:t>Valley Flood Protection </a:t>
            </a:r>
            <a:r>
              <a:rPr lang="en-US" dirty="0" smtClean="0">
                <a:solidFill>
                  <a:srgbClr val="002060"/>
                </a:solidFill>
              </a:rPr>
              <a:t>Board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629" y="4486234"/>
            <a:ext cx="402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David </a:t>
            </a:r>
            <a:r>
              <a:rPr lang="en-US" dirty="0">
                <a:solidFill>
                  <a:srgbClr val="002060"/>
                </a:solidFill>
              </a:rPr>
              <a:t>J. W. Wheeldon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Flood </a:t>
            </a:r>
            <a:r>
              <a:rPr lang="en-US" dirty="0">
                <a:solidFill>
                  <a:srgbClr val="002060"/>
                </a:solidFill>
              </a:rPr>
              <a:t>Maintenance Office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Division </a:t>
            </a:r>
            <a:r>
              <a:rPr lang="en-US" dirty="0">
                <a:solidFill>
                  <a:srgbClr val="002060"/>
                </a:solidFill>
              </a:rPr>
              <a:t>of Flood </a:t>
            </a:r>
            <a:r>
              <a:rPr lang="en-US" dirty="0" smtClean="0">
                <a:solidFill>
                  <a:srgbClr val="002060"/>
                </a:solidFill>
              </a:rPr>
              <a:t>Management, DWR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2895" y="5409564"/>
            <a:ext cx="4151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Paige Caldwell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Readiness Section Chief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2060"/>
                </a:solidFill>
              </a:rPr>
              <a:t>USACE – Sacramento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latin typeface="Arial Black" panose="020B0A04020102020204" pitchFamily="34" charset="0"/>
              </a:rPr>
              <a:t>PIR – Initial Screening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7" y="1095153"/>
            <a:ext cx="8173842" cy="5348177"/>
          </a:xfrm>
          <a:ln>
            <a:noFill/>
          </a:ln>
        </p:spPr>
        <p:txBody>
          <a:bodyPr>
            <a:normAutofit fontScale="40000" lnSpcReduction="20000"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USACE Sacramento District to Verify:</a:t>
            </a:r>
          </a:p>
          <a:p>
            <a:pPr lvl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PL 84-99 Status – system must be active or have approved LOI.</a:t>
            </a:r>
          </a:p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Site Visit and Damage Verification</a:t>
            </a:r>
          </a:p>
          <a:p>
            <a:pPr lvl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DWR and CVFPB to participate, currently ongoing.</a:t>
            </a:r>
          </a:p>
          <a:p>
            <a:pPr lvl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Site location, damage and mitigation evaluation.</a:t>
            </a:r>
          </a:p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USACE to prepare Project Information Report</a:t>
            </a:r>
          </a:p>
          <a:p>
            <a:pPr lvl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Evaluated by system.</a:t>
            </a:r>
          </a:p>
          <a:p>
            <a:pPr lvl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Work is economically justifiable.</a:t>
            </a:r>
          </a:p>
          <a:p>
            <a:pPr lvl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Damage was sustained during the recent flood event.</a:t>
            </a:r>
          </a:p>
          <a:p>
            <a:pPr lvl="1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Cost of repairs is more than $15,000.</a:t>
            </a:r>
          </a:p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USACE will discuss planned repairs with CVFPB prior to finalizing to discuss possible betterments. </a:t>
            </a:r>
          </a:p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The goal is for USACE to finalize PIR’s within 40 calendar days.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056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056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latin typeface="Arial Black" panose="020B0A04020102020204" pitchFamily="34" charset="0"/>
              </a:rPr>
              <a:t>Environmental Considerations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19" y="1253358"/>
            <a:ext cx="8168379" cy="5031828"/>
          </a:xfrm>
          <a:ln>
            <a:noFill/>
          </a:ln>
        </p:spPr>
        <p:txBody>
          <a:bodyPr>
            <a:norm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USACE manages environmental compliance during or after PL 84-99 repair process.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NEPA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NHPA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to Coordinate CEQA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Mitigation 	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will be considered early in the process and the goal will be to incorporate into the project design.</a:t>
            </a:r>
          </a:p>
        </p:txBody>
      </p:sp>
    </p:spTree>
    <p:extLst>
      <p:ext uri="{BB962C8B-B14F-4D97-AF65-F5344CB8AC3E}">
        <p14:creationId xmlns:p14="http://schemas.microsoft.com/office/powerpoint/2010/main" val="7075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latin typeface="Arial Black" panose="020B0A04020102020204" pitchFamily="34" charset="0"/>
              </a:rPr>
              <a:t>Design Approach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19" y="1253357"/>
            <a:ext cx="8168379" cy="5083647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to repair or restoration to pre-flood condition.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Designed to current engineering practice, considered permanent repair (unlike temporary ER projects).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betterments – level or protection or capacity, increasing levee height, original design/construction deficiencies.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Betterments can be added at sole cost of public sponsor if related to rehabilitation project and can be accommodated in the construction.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real estate rights of entry to complete construction and for mitigation are required prior to the commencement of work through completion of mitigation.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latin typeface="Arial Black" panose="020B0A04020102020204" pitchFamily="34" charset="0"/>
              </a:rPr>
              <a:t>Next Steps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63" y="925034"/>
            <a:ext cx="8269535" cy="5592724"/>
          </a:xfrm>
          <a:ln>
            <a:noFill/>
          </a:ln>
        </p:spPr>
        <p:txBody>
          <a:bodyPr>
            <a:no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Sacramento River and Tributaries PL 84-99 Rehabilitation Repair Target Goals: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in USACE PIR Phase (mid-June)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USACE Approval of System repair list (end of June)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Cooperation Agreement (CA) finalized (end of July)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USACE Engineering and Design and Funding Request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Contracts Awarded (early October)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Contractor mobilization (mid to late October)</a:t>
            </a:r>
          </a:p>
        </p:txBody>
      </p:sp>
    </p:spTree>
    <p:extLst>
      <p:ext uri="{BB962C8B-B14F-4D97-AF65-F5344CB8AC3E}">
        <p14:creationId xmlns:p14="http://schemas.microsoft.com/office/powerpoint/2010/main" val="21803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latin typeface="Arial Black" panose="020B0A04020102020204" pitchFamily="34" charset="0"/>
              </a:rPr>
              <a:t>Next Steps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63" y="925034"/>
            <a:ext cx="8269535" cy="5592724"/>
          </a:xfrm>
          <a:ln>
            <a:noFill/>
          </a:ln>
        </p:spPr>
        <p:txBody>
          <a:bodyPr>
            <a:no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 Joaquin River and Delta PL 84-99 Rehabilitation Assistance Requests </a:t>
            </a:r>
          </a:p>
          <a:p>
            <a:pPr marL="36576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USACE will issue a Public Notice for these areas when water levels have receded enough for the LMA’s to assess damages.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Same process…</a:t>
            </a:r>
          </a:p>
        </p:txBody>
      </p:sp>
    </p:spTree>
    <p:extLst>
      <p:ext uri="{BB962C8B-B14F-4D97-AF65-F5344CB8AC3E}">
        <p14:creationId xmlns:p14="http://schemas.microsoft.com/office/powerpoint/2010/main" val="17701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992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smtClean="0">
                <a:latin typeface="Arial Black" panose="020B0A04020102020204" pitchFamily="34" charset="0"/>
              </a:rPr>
              <a:t>QUESTIONS?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glemon\AppData\Local\Microsoft\Windows\INetCache\IE\8GAILVFI\question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78" y="280005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5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latin typeface="Arial Black" panose="020B0A04020102020204" pitchFamily="34" charset="0"/>
              </a:rPr>
              <a:t>Regulations and Documents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19" y="1253358"/>
            <a:ext cx="8168379" cy="5031828"/>
          </a:xfrm>
          <a:ln>
            <a:noFill/>
          </a:ln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USACE ER 500-1-1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USACE Flood Emergency Assistance Pamphlet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DWR Levee Threat Mitigation Process Booklet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DWR Rural Levee Design Criteria</a:t>
            </a:r>
          </a:p>
        </p:txBody>
      </p:sp>
    </p:spTree>
    <p:extLst>
      <p:ext uri="{BB962C8B-B14F-4D97-AF65-F5344CB8AC3E}">
        <p14:creationId xmlns:p14="http://schemas.microsoft.com/office/powerpoint/2010/main" val="16019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latin typeface="Arial Black" panose="020B0A04020102020204" pitchFamily="34" charset="0"/>
              </a:rPr>
              <a:t>Sponsor Costs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19" y="1253358"/>
            <a:ext cx="8168379" cy="503182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 84-99 Repairs are State-federal costs, no local (RD or LMA) direct costs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sponsor responsible for Lands, Easements, Rights-of-ways, Relocations and Disposal Areas (LERRDs)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Betterments – if approved, 100% LMA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Incremental increase in cost for higher cost alternative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cash and/or work in kind.</a:t>
            </a:r>
          </a:p>
        </p:txBody>
      </p:sp>
    </p:spTree>
    <p:extLst>
      <p:ext uri="{BB962C8B-B14F-4D97-AF65-F5344CB8AC3E}">
        <p14:creationId xmlns:p14="http://schemas.microsoft.com/office/powerpoint/2010/main" val="37825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kzenobia\Downloads\RD 1001 Boils 3 and 4 (2017-50 and 2017-63)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75" y="3939246"/>
            <a:ext cx="3708050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>
                <a:latin typeface="Arial Black" panose="020B0A04020102020204" pitchFamily="34" charset="0"/>
              </a:rPr>
              <a:t>2017 </a:t>
            </a:r>
            <a:r>
              <a:rPr lang="en-US" sz="2600" dirty="0" smtClean="0">
                <a:latin typeface="Arial Black" panose="020B0A04020102020204" pitchFamily="34" charset="0"/>
              </a:rPr>
              <a:t>Storms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pic>
        <p:nvPicPr>
          <p:cNvPr id="7" name="Picture 6" descr="C:\Users\kzenobia\Documents\FMO\Squaw, Alpine Snow Record 021820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10" y="2448561"/>
            <a:ext cx="365760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alifornia-pineapple-express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" y="1097281"/>
            <a:ext cx="3677285" cy="2448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901359" y="1637414"/>
            <a:ext cx="512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Several “Atmospheric River” Weather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3210" y="3048913"/>
            <a:ext cx="287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Record  Rain &amp; Snowpack (</a:t>
            </a:r>
            <a:r>
              <a:rPr lang="en-US" sz="1000" dirty="0" smtClean="0">
                <a:solidFill>
                  <a:schemeClr val="bg1"/>
                </a:solidFill>
              </a:rPr>
              <a:t>Ski Resorts Report Record snow pack – 500”)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1424" y="5338463"/>
            <a:ext cx="24322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Emergency Response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         (Landside Boils at RD1001)</a:t>
            </a:r>
            <a:endParaRPr lang="en-US" sz="1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>
                <a:latin typeface="Arial Black" panose="020B0A04020102020204" pitchFamily="34" charset="0"/>
              </a:rPr>
              <a:t>2017 </a:t>
            </a:r>
            <a:r>
              <a:rPr lang="en-US" sz="2600" dirty="0" smtClean="0">
                <a:latin typeface="Arial Black" panose="020B0A04020102020204" pitchFamily="34" charset="0"/>
              </a:rPr>
              <a:t>Storms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91" y="1022130"/>
            <a:ext cx="8168379" cy="546372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January 6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California-Nevada River Forecast Center goes to 24-hour staffing, issue four forecasts per day.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January 7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 Flood Operations Center is activated due to high precipitation and river stage forecasts. Flood fight specialists are deployed as needed.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January 10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Sacramento Weir opened.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7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 DWR declares Department Emergency Mobilization in response to the Oroville Dam Emergency Spillway Incident.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8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Sacramento Weir is opened for second time, 1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time since 1985 flood season.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20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 Second DWR Incident Command Team is deployed to assist San Joaquin Co. OES in Stockton for San Joaquin River Flood response. CVFPB and USACE personnel assist.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>
                <a:latin typeface="Arial Black" panose="020B0A04020102020204" pitchFamily="34" charset="0"/>
              </a:rPr>
              <a:t>2017 Storms – </a:t>
            </a:r>
            <a:r>
              <a:rPr lang="en-US" sz="2600" dirty="0" smtClean="0">
                <a:latin typeface="Arial Black" panose="020B0A04020102020204" pitchFamily="34" charset="0"/>
              </a:rPr>
              <a:t>Background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bcullum\Desktop\snowp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67" y="375285"/>
            <a:ext cx="6717665" cy="61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latin typeface="Arial Black" panose="020B0A04020102020204" pitchFamily="34" charset="0"/>
              </a:rPr>
              <a:t>PL 84-99 Rehabilitation Intent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436" y="1284889"/>
            <a:ext cx="8168379" cy="5031828"/>
          </a:xfrm>
          <a:ln>
            <a:noFill/>
          </a:ln>
        </p:spPr>
        <p:txBody>
          <a:bodyPr>
            <a:normAutofit/>
          </a:bodyPr>
          <a:lstStyle/>
          <a:p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USACE flood disaster assistance program is intended to: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 and support local interests upon their request for rehabilitation assistance.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ensure continuation of reliable protection for people’s lives, communities, and property.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 damage repairs that will restore flood risk reduction projects to pre-flood conditions.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6" name="Elbow Connector 1035"/>
          <p:cNvCxnSpPr>
            <a:endCxn id="37" idx="1"/>
          </p:cNvCxnSpPr>
          <p:nvPr/>
        </p:nvCxnSpPr>
        <p:spPr>
          <a:xfrm rot="16200000" flipH="1">
            <a:off x="2674128" y="4613872"/>
            <a:ext cx="1536009" cy="409895"/>
          </a:xfrm>
          <a:prstGeom prst="bent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latin typeface="Arial Black" panose="020B0A04020102020204" pitchFamily="34" charset="0"/>
              </a:rPr>
              <a:t>State and Federal Levee Threat </a:t>
            </a:r>
            <a:br>
              <a:rPr lang="en-US" sz="2600" dirty="0" smtClean="0">
                <a:latin typeface="Arial Black" panose="020B0A04020102020204" pitchFamily="34" charset="0"/>
              </a:rPr>
            </a:br>
            <a:r>
              <a:rPr lang="en-US" sz="2600" dirty="0" smtClean="0">
                <a:latin typeface="Arial Black" panose="020B0A04020102020204" pitchFamily="34" charset="0"/>
              </a:rPr>
              <a:t>Mitigation Process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412" y="1834825"/>
            <a:ext cx="1618593" cy="193899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SPECIFIC EMERGENCY FLOOD EVENT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8603" y="1317954"/>
            <a:ext cx="4624553" cy="76944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EMERGENCY RESPONSE (Failure w/</a:t>
            </a:r>
            <a:r>
              <a:rPr lang="en-US" sz="1600" b="1" dirty="0" err="1" smtClean="0">
                <a:solidFill>
                  <a:schemeClr val="bg1"/>
                </a:solidFill>
              </a:rPr>
              <a:t>i</a:t>
            </a:r>
            <a:r>
              <a:rPr lang="en-US" sz="1600" b="1" dirty="0" smtClean="0">
                <a:solidFill>
                  <a:schemeClr val="bg1"/>
                </a:solidFill>
              </a:rPr>
              <a:t> 48 </a:t>
            </a:r>
            <a:r>
              <a:rPr lang="en-US" sz="1600" b="1" dirty="0" err="1" smtClean="0">
                <a:solidFill>
                  <a:schemeClr val="bg1"/>
                </a:solidFill>
              </a:rPr>
              <a:t>hrs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PL 84-99 Flood Emergency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DWR Emergency Response through DOE 10122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8603" y="2311878"/>
            <a:ext cx="4624553" cy="98488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IMMINENT THREAT  (Failure w/</a:t>
            </a:r>
            <a:r>
              <a:rPr lang="en-US" sz="1600" b="1" dirty="0" err="1" smtClean="0">
                <a:solidFill>
                  <a:schemeClr val="bg1"/>
                </a:solidFill>
              </a:rPr>
              <a:t>i</a:t>
            </a:r>
            <a:r>
              <a:rPr lang="en-US" sz="1600" b="1" dirty="0" smtClean="0">
                <a:solidFill>
                  <a:schemeClr val="bg1"/>
                </a:solidFill>
              </a:rPr>
              <a:t> 5 days)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Engineer’s Levee Threat Assessment (ELTA)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PL 84-99 Flood Emergency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DWR Emergency Response through DOE 10122</a:t>
            </a:r>
          </a:p>
        </p:txBody>
      </p:sp>
      <p:cxnSp>
        <p:nvCxnSpPr>
          <p:cNvPr id="15" name="Elbow Connector 14"/>
          <p:cNvCxnSpPr>
            <a:stCxn id="12" idx="3"/>
            <a:endCxn id="17" idx="1"/>
          </p:cNvCxnSpPr>
          <p:nvPr/>
        </p:nvCxnSpPr>
        <p:spPr>
          <a:xfrm>
            <a:off x="2039005" y="2804321"/>
            <a:ext cx="609592" cy="969496"/>
          </a:xfrm>
          <a:prstGeom prst="bentConnector3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2" idx="3"/>
            <a:endCxn id="13" idx="1"/>
          </p:cNvCxnSpPr>
          <p:nvPr/>
        </p:nvCxnSpPr>
        <p:spPr>
          <a:xfrm flipV="1">
            <a:off x="2039005" y="1702675"/>
            <a:ext cx="609598" cy="1101646"/>
          </a:xfrm>
          <a:prstGeom prst="bentConnector3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47079" y="4560955"/>
            <a:ext cx="4624553" cy="55399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DWR REHABILITATION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Non-PL 84-99 eligible or accepted repairs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7080" y="5417548"/>
            <a:ext cx="4624553" cy="338554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USACE PL 84-99 REHABILITATION</a:t>
            </a:r>
          </a:p>
        </p:txBody>
      </p:sp>
      <p:cxnSp>
        <p:nvCxnSpPr>
          <p:cNvPr id="1029" name="Straight Arrow Connector 1028"/>
          <p:cNvCxnSpPr>
            <a:stCxn id="12" idx="3"/>
            <a:endCxn id="16" idx="1"/>
          </p:cNvCxnSpPr>
          <p:nvPr/>
        </p:nvCxnSpPr>
        <p:spPr>
          <a:xfrm>
            <a:off x="2039005" y="2804321"/>
            <a:ext cx="609598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Elbow Connector 1031"/>
          <p:cNvCxnSpPr>
            <a:endCxn id="36" idx="1"/>
          </p:cNvCxnSpPr>
          <p:nvPr/>
        </p:nvCxnSpPr>
        <p:spPr>
          <a:xfrm rot="16200000" flipH="1">
            <a:off x="3031466" y="4222341"/>
            <a:ext cx="821332" cy="409893"/>
          </a:xfrm>
          <a:prstGeom prst="bent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48597" y="3496818"/>
            <a:ext cx="4624553" cy="55399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NON-EMERGENCY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Damages to be repaired before next flood season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899"/>
            <a:ext cx="9134638" cy="1143000"/>
          </a:xfrm>
          <a:ln w="9525"/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USACE PL 84-99 Rehabilitation Process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5169" y="1838433"/>
            <a:ext cx="4525239" cy="36933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Public Notice for Rehabilitation Assistance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5234" y="2539539"/>
            <a:ext cx="5545108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Field Investigation - Project Information Report (PIR)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4976" y="3249989"/>
            <a:ext cx="3685624" cy="36933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Division Review/Approval/Funding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4349" y="3960659"/>
            <a:ext cx="2646878" cy="36933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Engineering and Design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0589" y="4672067"/>
            <a:ext cx="2014398" cy="36933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Contract Awarded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2057" y="5383377"/>
            <a:ext cx="2531462" cy="36933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Construction Complete</a:t>
            </a:r>
          </a:p>
        </p:txBody>
      </p:sp>
      <p:sp>
        <p:nvSpPr>
          <p:cNvPr id="6" name="Down Arrow 5"/>
          <p:cNvSpPr/>
          <p:nvPr/>
        </p:nvSpPr>
        <p:spPr>
          <a:xfrm>
            <a:off x="4295553" y="2218398"/>
            <a:ext cx="95694" cy="299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4295553" y="2950114"/>
            <a:ext cx="95694" cy="299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4295553" y="3650151"/>
            <a:ext cx="95694" cy="299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4299098" y="4351257"/>
            <a:ext cx="95694" cy="299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4295553" y="5062236"/>
            <a:ext cx="95694" cy="299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Public Notice for Rehabilitation Assistance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19" y="1137684"/>
            <a:ext cx="8168379" cy="5147501"/>
          </a:xfrm>
          <a:ln>
            <a:noFill/>
          </a:ln>
        </p:spPr>
        <p:txBody>
          <a:bodyPr>
            <a:normAutofit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April 4, 2017: USACE sends Public Notice to CVFPB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(Public Sponsor) asking if there are any requests for Rehabilitation assistance for Flood-Damaged Flood Risk Reduction Projects - Sacramento River &amp; Tributaries – January to March 2017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April 7, 2017:  CVFPB sends Notice and Rehabilitation Request Forms to all LMA’s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5, 2017:  CVFPB Submits rehabilitation requests received from the LMA’s to USACE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64 individual damage sites submitted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 systems containing these sites</a:t>
            </a:r>
          </a:p>
        </p:txBody>
      </p:sp>
    </p:spTree>
    <p:extLst>
      <p:ext uri="{BB962C8B-B14F-4D97-AF65-F5344CB8AC3E}">
        <p14:creationId xmlns:p14="http://schemas.microsoft.com/office/powerpoint/2010/main" val="16367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">
  <a:themeElements>
    <a:clrScheme name="Board Test Color">
      <a:dk1>
        <a:srgbClr val="17365D"/>
      </a:dk1>
      <a:lt1>
        <a:srgbClr val="FFF0CF"/>
      </a:lt1>
      <a:dk2>
        <a:srgbClr val="1F497D"/>
      </a:dk2>
      <a:lt2>
        <a:srgbClr val="DDC695"/>
      </a:lt2>
      <a:accent1>
        <a:srgbClr val="49557D"/>
      </a:accent1>
      <a:accent2>
        <a:srgbClr val="B89D62"/>
      </a:accent2>
      <a:accent3>
        <a:srgbClr val="FFF0CF"/>
      </a:accent3>
      <a:accent4>
        <a:srgbClr val="323E64"/>
      </a:accent4>
      <a:accent5>
        <a:srgbClr val="969DB4"/>
      </a:accent5>
      <a:accent6>
        <a:srgbClr val="947A40"/>
      </a:accent6>
      <a:hlink>
        <a:srgbClr val="DDC695"/>
      </a:hlink>
      <a:folHlink>
        <a:srgbClr val="795E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68C4DFC66C74C9E3EE44275A379C0" ma:contentTypeVersion="0" ma:contentTypeDescription="Create a new document." ma:contentTypeScope="" ma:versionID="3b4d92be23e6947e9d12688ea536060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01939C0-56C2-4DFB-B15C-F501D4290C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352F5E-0EEF-43AB-833F-EBD94C6AA03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EDA3B8B-21FE-4E36-8D1F-FC0F3BDE7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FloodSAFE Powerpoint Template</Template>
  <TotalTime>41601</TotalTime>
  <Words>1085</Words>
  <Application>Microsoft Office PowerPoint</Application>
  <PresentationFormat>On-screen Show (4:3)</PresentationFormat>
  <Paragraphs>157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new</vt:lpstr>
      <vt:lpstr>PowerPoint Presentation</vt:lpstr>
      <vt:lpstr>2017 Storms</vt:lpstr>
      <vt:lpstr>2017 Storms</vt:lpstr>
      <vt:lpstr>2017 Storms – Background</vt:lpstr>
      <vt:lpstr>PowerPoint Presentation</vt:lpstr>
      <vt:lpstr>PL 84-99 Rehabilitation Intent</vt:lpstr>
      <vt:lpstr>State and Federal Levee Threat  Mitigation Process</vt:lpstr>
      <vt:lpstr>USACE PL 84-99 Rehabilitation Process</vt:lpstr>
      <vt:lpstr>Public Notice for Rehabilitation Assistance</vt:lpstr>
      <vt:lpstr>PIR – Initial Screening</vt:lpstr>
      <vt:lpstr>Environmental Considerations</vt:lpstr>
      <vt:lpstr>Design Approach</vt:lpstr>
      <vt:lpstr>Next Steps</vt:lpstr>
      <vt:lpstr>Next Steps</vt:lpstr>
      <vt:lpstr>PowerPoint Presentation</vt:lpstr>
      <vt:lpstr>Regulations and Documents</vt:lpstr>
      <vt:lpstr>Sponsor Costs</vt:lpstr>
    </vt:vector>
  </TitlesOfParts>
  <Company>URS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System Repair Project (FSRP) - Overview for Eligible Agencies</dc:title>
  <dc:creator>Loren Murray</dc:creator>
  <cp:lastModifiedBy>Lemon, Gary@DWR</cp:lastModifiedBy>
  <cp:revision>476</cp:revision>
  <cp:lastPrinted>2016-10-28T21:55:03Z</cp:lastPrinted>
  <dcterms:created xsi:type="dcterms:W3CDTF">2013-01-08T00:21:09Z</dcterms:created>
  <dcterms:modified xsi:type="dcterms:W3CDTF">2017-05-19T17:16:10Z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0x010100E5368C4DFC66C74C9E3EE44275A379C0</vt:lpwstr>
  </property>
</Properties>
</file>