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428" r:id="rId2"/>
    <p:sldId id="447" r:id="rId3"/>
    <p:sldId id="446" r:id="rId4"/>
    <p:sldId id="434" r:id="rId5"/>
    <p:sldId id="439" r:id="rId6"/>
    <p:sldId id="440" r:id="rId7"/>
    <p:sldId id="442" r:id="rId8"/>
    <p:sldId id="443" r:id="rId9"/>
    <p:sldId id="444" r:id="rId10"/>
    <p:sldId id="448" r:id="rId11"/>
    <p:sldId id="441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71" autoAdjust="0"/>
  </p:normalViewPr>
  <p:slideViewPr>
    <p:cSldViewPr>
      <p:cViewPr>
        <p:scale>
          <a:sx n="100" d="100"/>
          <a:sy n="100" d="100"/>
        </p:scale>
        <p:origin x="-16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7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64D0224A-13F7-4B4D-A533-94E59DA2E28D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0406C5BD-2BF3-4A7E-B5C4-4717DC558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80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1" tIns="46580" rIns="93161" bIns="4658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</a:defRPr>
            </a:lvl1pPr>
          </a:lstStyle>
          <a:p>
            <a:pPr>
              <a:defRPr/>
            </a:pPr>
            <a:fld id="{B23623E5-98FF-4663-887B-3C331D058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56983" lvl="1" indent="-291146">
              <a:lnSpc>
                <a:spcPct val="107000"/>
              </a:lnSpc>
              <a:spcBef>
                <a:spcPts val="0"/>
              </a:spcBef>
              <a:spcAft>
                <a:spcPts val="1222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Located approximately 10 miles northeast of Marysville along the south side of the Yuba River near Daguerre Point Dam (DPD).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6983" lvl="1" indent="-291146">
              <a:lnSpc>
                <a:spcPct val="107000"/>
              </a:lnSpc>
              <a:spcBef>
                <a:spcPts val="0"/>
              </a:spcBef>
              <a:spcAft>
                <a:spcPts val="1222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Encompass approximately 6,855 acres, and were formed by the dredging of hydraulic mining debris from the Yuba River floodplain, which began in the early 1900s.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6983" lvl="1" indent="-291146">
              <a:lnSpc>
                <a:spcPct val="107000"/>
              </a:lnSpc>
              <a:spcBef>
                <a:spcPts val="0"/>
              </a:spcBef>
              <a:spcAft>
                <a:spcPts val="1222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Dredge Tailings, consisting of sands, gravels, and cobbles, was deposited along the active riverbank and interior floodplain, generating irregular gravel/cobble mounds and an undulating terrain interspersed with ponds.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56983" lvl="1" indent="-291146">
              <a:lnSpc>
                <a:spcPct val="107000"/>
              </a:lnSpc>
              <a:spcBef>
                <a:spcPts val="0"/>
              </a:spcBef>
              <a:spcAft>
                <a:spcPts val="1222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recently, the Goldfields have been used to produce aggregate.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523" lvl="1" indent="-174688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 Current operations in the Goldfields include gold dredging by Cal-Sierra Development, Inc. (Cal-Sierra), and aggregate production by Western Aggregates,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897AF-1C6F-45C5-ABA5-5EB035BE29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0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48911-60B4-4189-BD99-FCDCFC31AA3B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96899-ECDB-4180-A3B1-E70F03E38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D21D4-5D51-4002-85AB-AA3E152E0877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F9FB2-97B7-4140-9C5D-0B5193940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EFA40-FDC0-4176-A608-EC36DC8AD7F1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99D76-16E0-45AC-AEAB-06DE6BE65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A3471-B31E-45E9-B3C2-8D78651E9965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28944-AA01-4D3C-A96B-7626480CC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A2410F-9C6E-4A7E-9D03-D5DC1EA67023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73A65-B05B-4363-ADB2-3CA598341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16C46-2F60-4611-ACA3-86552CC27E71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92CD9-EB47-48AF-A553-1173F81A1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787FF-2F9B-4203-9767-42115F9CA9E7}" type="datetime1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2ED4-56D7-44A5-A232-926915FA8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AEFE3-6B67-4E2E-B240-DF037CF3C324}" type="datetime1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3788A-2FC0-4899-AD38-57CBEDB72778}" type="datetime1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D5934F-3D5B-47C6-A923-EF81A5B1B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C3D9D-077D-4768-B381-19CF770C6B60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F1AF0-D3BF-46FA-ACF6-87A5FCB38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A11BC-4898-44B1-A00A-AA552DBB7CE7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D14A-6479-481F-A1BB-9A0575D77E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9477B9-A27B-4921-BFA0-3EC0D52C76AD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04CC69-9F3B-4B10-A03A-121141A45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69EF6-5BE5-4B3D-B9D9-501E9F3F63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83800"/>
            <a:ext cx="8458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algn="ctr"/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TRLIA’s Levee Improvement Projects in the Goldfields  </a:t>
            </a:r>
          </a:p>
          <a:p>
            <a:pPr algn="ctr"/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(Paul Brunner, Executive Director)</a:t>
            </a:r>
            <a:r>
              <a:rPr lang="en-US" altLang="en-US" sz="36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en-US" altLang="en-US" sz="36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altLang="en-US" sz="44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en-US" altLang="en-US" sz="4400" b="1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May 19, 2017 CVFPB Meeting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Item 10A</a:t>
            </a:r>
            <a:endParaRPr 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68437" cy="11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048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Three Rivers Levee</a:t>
            </a:r>
            <a:b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Improvement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Authority (TRLIA)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1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08" y="408480"/>
            <a:ext cx="7056184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TRLIA 200-YR GOLDFIELDS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LEVEE </a:t>
            </a:r>
            <a:r>
              <a:rPr lang="en-US" sz="3200" b="1" dirty="0"/>
              <a:t>PROJECT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1" y="1524000"/>
            <a:ext cx="2209799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Replacement Levee would be a standard flood protection levee that meets both Title 23 and </a:t>
            </a:r>
            <a:r>
              <a:rPr lang="en-US" sz="1600" dirty="0" smtClean="0"/>
              <a:t>ULDC </a:t>
            </a:r>
            <a:r>
              <a:rPr lang="en-US" sz="1600" dirty="0"/>
              <a:t>Standards </a:t>
            </a:r>
            <a:endParaRPr lang="en-US" sz="1600" dirty="0" smtClean="0"/>
          </a:p>
          <a:p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Underseepage </a:t>
            </a:r>
            <a:r>
              <a:rPr lang="en-US" sz="1600" dirty="0"/>
              <a:t>Remediation Features as </a:t>
            </a:r>
            <a:r>
              <a:rPr lang="en-US" sz="1600" dirty="0" smtClean="0"/>
              <a:t>Required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Replacement Levee is not an addition to the SRFCP/SPFC but remediation for an existing feature that is not performing as authorized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12222" r="7929" b="18889"/>
          <a:stretch/>
        </p:blipFill>
        <p:spPr>
          <a:xfrm>
            <a:off x="2667000" y="1219200"/>
            <a:ext cx="6238629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329535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603-9D98-4DCC-A9B2-490BFF7B9B2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623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Times New Roman" panose="02020603050405020304" pitchFamily="18" charset="0"/>
              </a:rPr>
              <a:t>Location</a:t>
            </a:r>
            <a:r>
              <a:rPr lang="en-US" altLang="en-US" sz="3600" dirty="0" smtClean="0"/>
              <a:t> 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7" y="1109105"/>
            <a:ext cx="4029805" cy="523089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079" r="35789" b="11794"/>
          <a:stretch/>
        </p:blipFill>
        <p:spPr>
          <a:xfrm>
            <a:off x="4114800" y="958158"/>
            <a:ext cx="4622803" cy="3200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89067" y="1261556"/>
            <a:ext cx="1625733" cy="14040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79" y="3971807"/>
            <a:ext cx="355385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69EF6-5BE5-4B3D-B9D9-501E9F3F63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9012" y="114300"/>
            <a:ext cx="5741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Progress</a:t>
            </a:r>
            <a:r>
              <a:rPr lang="en-US" sz="2800" b="1" dirty="0" smtClean="0"/>
              <a:t> Update since 4-24-2015 CVFPB Briefing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562" y="1304756"/>
            <a:ext cx="35512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Adequate </a:t>
            </a:r>
            <a:r>
              <a:rPr lang="en-US" sz="2000" dirty="0"/>
              <a:t>Progress Finding towards 200-Year </a:t>
            </a:r>
            <a:r>
              <a:rPr lang="en-US" sz="2000" dirty="0" smtClean="0"/>
              <a:t>Flood Protection </a:t>
            </a:r>
            <a:r>
              <a:rPr lang="en-US" sz="2000" dirty="0"/>
              <a:t>Adopted in </a:t>
            </a:r>
            <a:r>
              <a:rPr lang="en-US" sz="2000" dirty="0" smtClean="0"/>
              <a:t>      May 2016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Completed TRLIA’s Goldfields 10-yr interim 100-yr Flood Protection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Completing EIP UYLIP/WPIC 200-yr Project this summer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Finalizing UFRR agreement with DWR to complete </a:t>
            </a:r>
            <a:r>
              <a:rPr lang="en-US" sz="2000" dirty="0"/>
              <a:t>200-Year </a:t>
            </a:r>
            <a:r>
              <a:rPr lang="en-US" sz="2000" dirty="0" smtClean="0"/>
              <a:t>Goldfields Levee Project</a:t>
            </a:r>
            <a:endParaRPr lang="en-US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68437" cy="11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2310" r="3434" b="10668"/>
          <a:stretch/>
        </p:blipFill>
        <p:spPr>
          <a:xfrm>
            <a:off x="4689308" y="1600200"/>
            <a:ext cx="38450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69EF6-5BE5-4B3D-B9D9-501E9F3F633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97482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Federal and State Reliance  on Goldfields as High Ground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" y="1219200"/>
            <a:ext cx="31242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Sacramento River Flood Control Project (SRFCP) and State Plan of Flood Control (SPFC) are described in the 1953 Federal/State MOU as ending at </a:t>
            </a:r>
            <a:r>
              <a:rPr lang="en-US" b="1" dirty="0"/>
              <a:t>High Ground </a:t>
            </a:r>
            <a:r>
              <a:rPr lang="en-US" dirty="0"/>
              <a:t>on the South side of the Yuba River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Goldfields is </a:t>
            </a:r>
            <a:r>
              <a:rPr lang="en-US" dirty="0" smtClean="0"/>
              <a:t>comprised of dredge tailings embankments caused by human activities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Both the </a:t>
            </a:r>
            <a:r>
              <a:rPr lang="en-US" dirty="0"/>
              <a:t>SPFC </a:t>
            </a:r>
            <a:r>
              <a:rPr lang="en-US" dirty="0" smtClean="0"/>
              <a:t>and SRFCP  assume that the </a:t>
            </a:r>
            <a:r>
              <a:rPr lang="en-US" b="1" dirty="0"/>
              <a:t>High </a:t>
            </a:r>
            <a:r>
              <a:rPr lang="en-US" b="1" dirty="0" smtClean="0"/>
              <a:t>Ground </a:t>
            </a:r>
            <a:r>
              <a:rPr lang="en-US" dirty="0" smtClean="0"/>
              <a:t> will prevent flanking of the levee system</a:t>
            </a:r>
          </a:p>
          <a:p>
            <a:endParaRPr lang="en-US" sz="2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68437" cy="112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447800"/>
            <a:ext cx="5638799" cy="42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9" y="228600"/>
            <a:ext cx="7056184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Goldfields is </a:t>
            </a:r>
            <a:r>
              <a:rPr lang="en-US" sz="3200" b="1" dirty="0" smtClean="0">
                <a:solidFill>
                  <a:srgbClr val="FF0000"/>
                </a:solidFill>
              </a:rPr>
              <a:t>No</a:t>
            </a:r>
            <a:r>
              <a:rPr lang="en-US" sz="3200" dirty="0" smtClean="0"/>
              <a:t> Longer High Ground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90" y="1905000"/>
            <a:ext cx="3230817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TRLIA Hydraulic and Geo Technical Analysis show that the Goldfields </a:t>
            </a:r>
            <a:r>
              <a:rPr lang="en-US" sz="2000" dirty="0"/>
              <a:t>no longer serve as High Ground </a:t>
            </a:r>
            <a:r>
              <a:rPr lang="en-US" sz="2000" dirty="0" smtClean="0"/>
              <a:t>for </a:t>
            </a:r>
            <a:r>
              <a:rPr lang="en-US" sz="2000" dirty="0"/>
              <a:t>the </a:t>
            </a:r>
            <a:r>
              <a:rPr lang="en-US" sz="2000" dirty="0" smtClean="0"/>
              <a:t>1957 authorized </a:t>
            </a:r>
            <a:r>
              <a:rPr lang="en-US" sz="2000" dirty="0"/>
              <a:t>flow, </a:t>
            </a:r>
            <a:r>
              <a:rPr lang="en-US" sz="2000" dirty="0" smtClean="0"/>
              <a:t>the </a:t>
            </a:r>
            <a:r>
              <a:rPr lang="en-US" sz="2000" dirty="0"/>
              <a:t>100-year flow, or the 200-yr </a:t>
            </a:r>
            <a:r>
              <a:rPr lang="en-US" sz="2000" dirty="0" smtClean="0"/>
              <a:t>flow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Federal/State Levee System can be Flanked and Flood South Yuba County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3235" r="5519" b="7988"/>
          <a:stretch/>
        </p:blipFill>
        <p:spPr>
          <a:xfrm>
            <a:off x="3886199" y="990599"/>
            <a:ext cx="3962401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647" y="408480"/>
            <a:ext cx="6507353" cy="762000"/>
          </a:xfrm>
        </p:spPr>
        <p:txBody>
          <a:bodyPr>
            <a:noAutofit/>
          </a:bodyPr>
          <a:lstStyle/>
          <a:p>
            <a:r>
              <a:rPr lang="en-US" sz="3200" b="1" dirty="0"/>
              <a:t>TRLIA 200-YR GOLDFIELDS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LEVEE </a:t>
            </a:r>
            <a:r>
              <a:rPr lang="en-US" sz="3200" b="1" dirty="0"/>
              <a:t>PROJECT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19697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Proposal </a:t>
            </a:r>
            <a:r>
              <a:rPr lang="en-US" sz="1600" dirty="0"/>
              <a:t>is to replace the current </a:t>
            </a:r>
            <a:r>
              <a:rPr lang="en-US" sz="1600" dirty="0" smtClean="0"/>
              <a:t>deteriorating SPFC High </a:t>
            </a:r>
            <a:r>
              <a:rPr lang="en-US" sz="1600" dirty="0"/>
              <a:t>Ground Project Feature (Goldfields) with a Replacement Levee south of the Goldfields that terminates at natural high </a:t>
            </a:r>
            <a:r>
              <a:rPr lang="en-US" sz="1600" dirty="0" smtClean="0"/>
              <a:t>ground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smtClean="0"/>
              <a:t>Replacement </a:t>
            </a:r>
            <a:r>
              <a:rPr lang="en-US" sz="1600" dirty="0"/>
              <a:t>Levee would </a:t>
            </a:r>
            <a:r>
              <a:rPr lang="en-US" sz="1600" dirty="0" smtClean="0"/>
              <a:t>be about 3.6 miles long and intercept </a:t>
            </a:r>
            <a:r>
              <a:rPr lang="en-US" sz="1600" dirty="0"/>
              <a:t>all flows through the Goldfields and redirect them back to the Yuba River </a:t>
            </a:r>
            <a:r>
              <a:rPr lang="en-US" sz="1600" dirty="0" smtClean="0"/>
              <a:t>Floodway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Replacement Levee is </a:t>
            </a:r>
            <a:r>
              <a:rPr lang="en-US" sz="1600" b="1" dirty="0"/>
              <a:t>not an addition </a:t>
            </a:r>
            <a:r>
              <a:rPr lang="en-US" sz="1600" dirty="0"/>
              <a:t>to the SRFCP/SPFC but remediation for an existing feature that is not performing as authorized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65601"/>
            <a:ext cx="6116382" cy="33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0198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DWR/UFRR Requirements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2192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order to use Proposition 1E funds for </a:t>
            </a:r>
            <a:r>
              <a:rPr lang="en-US" sz="2000" dirty="0" smtClean="0"/>
              <a:t>construction or land acquisition for the Goldfields 200-yr project</a:t>
            </a:r>
            <a:r>
              <a:rPr lang="en-US" sz="2000" dirty="0"/>
              <a:t>, it needs to be a feature of the </a:t>
            </a:r>
            <a:r>
              <a:rPr lang="en-US" sz="2000" dirty="0" smtClean="0"/>
              <a:t>SPFC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UFRR agreement recognizes that the most likely vehicle to ensure that the project is recognized as part of the SPFC is through the Federal Section 408 </a:t>
            </a:r>
            <a:r>
              <a:rPr lang="en-US" sz="2000" dirty="0" smtClean="0"/>
              <a:t>process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DWR </a:t>
            </a:r>
            <a:r>
              <a:rPr lang="en-US" sz="2000" dirty="0"/>
              <a:t>has agreed to fund design, real estate support, and CEQA/NEPA activities while TRLIA coordinates with USACE on Section </a:t>
            </a:r>
            <a:r>
              <a:rPr lang="en-US" sz="2000" dirty="0" smtClean="0"/>
              <a:t>408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Adequate </a:t>
            </a:r>
            <a:r>
              <a:rPr lang="en-US" sz="2000" dirty="0"/>
              <a:t>progress towards assurance that the project will be assumed to be part of the SPFC is needed by December 2018 in order for DWR to fund construction and land acquisition</a:t>
            </a:r>
          </a:p>
        </p:txBody>
      </p:sp>
    </p:spTree>
    <p:extLst>
      <p:ext uri="{BB962C8B-B14F-4D97-AF65-F5344CB8AC3E}">
        <p14:creationId xmlns:p14="http://schemas.microsoft.com/office/powerpoint/2010/main" val="24188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899" y="408480"/>
            <a:ext cx="5791201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Adequate Progress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50361"/>
            <a:ext cx="784860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2000" b="1" dirty="0" smtClean="0"/>
              <a:t>Adequate </a:t>
            </a:r>
            <a:r>
              <a:rPr lang="en-US" sz="2000" b="1" dirty="0"/>
              <a:t>Progress is defined as: </a:t>
            </a:r>
            <a:endParaRPr lang="en-US" sz="2000" b="1" dirty="0" smtClean="0"/>
          </a:p>
          <a:p>
            <a:endParaRPr lang="en-US" sz="2000" b="1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TRLIA’s </a:t>
            </a:r>
            <a:r>
              <a:rPr lang="en-US" sz="2000" dirty="0"/>
              <a:t>submittal of </a:t>
            </a:r>
            <a:r>
              <a:rPr lang="en-US" sz="2000" dirty="0" smtClean="0"/>
              <a:t>Section 408 authorization </a:t>
            </a:r>
            <a:r>
              <a:rPr lang="en-US" sz="2000" dirty="0"/>
              <a:t>request letter to </a:t>
            </a:r>
            <a:r>
              <a:rPr lang="en-US" sz="2000" dirty="0" smtClean="0"/>
              <a:t>the </a:t>
            </a:r>
            <a:r>
              <a:rPr lang="en-US" sz="2000" dirty="0"/>
              <a:t>CVFPB requesting they initiate the 408 </a:t>
            </a:r>
            <a:r>
              <a:rPr lang="en-US" sz="2000" dirty="0" smtClean="0"/>
              <a:t>authorization </a:t>
            </a:r>
            <a:r>
              <a:rPr lang="en-US" sz="2000" dirty="0"/>
              <a:t>process with the </a:t>
            </a:r>
            <a:r>
              <a:rPr lang="en-US" sz="2000" dirty="0" smtClean="0"/>
              <a:t>USACE. </a:t>
            </a:r>
            <a:r>
              <a:rPr lang="en-US" sz="2000" dirty="0"/>
              <a:t>This initial request is for the USACE to begin the 408 Authorization Environmental </a:t>
            </a:r>
            <a:r>
              <a:rPr lang="en-US" sz="2000" dirty="0" smtClean="0"/>
              <a:t>Work </a:t>
            </a:r>
            <a:r>
              <a:rPr lang="en-US" sz="2000" dirty="0"/>
              <a:t>(e.g. Section 106, and NEPA). TRLIA to make this request by March 30, 2017 to the CVFPB. (Done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Establishment </a:t>
            </a:r>
            <a:r>
              <a:rPr lang="en-US" sz="2000" dirty="0"/>
              <a:t>of the Safety Assurance Review Panel </a:t>
            </a:r>
            <a:r>
              <a:rPr lang="en-US" sz="2000" dirty="0" smtClean="0"/>
              <a:t>by </a:t>
            </a:r>
            <a:r>
              <a:rPr lang="en-US" sz="2000" dirty="0"/>
              <a:t>June 2017 (Done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USACE/TRLIA </a:t>
            </a:r>
            <a:r>
              <a:rPr lang="en-US" sz="2000" dirty="0"/>
              <a:t>Draft EIS Public Meeting held by December </a:t>
            </a:r>
            <a:r>
              <a:rPr lang="en-US" sz="2000" dirty="0" smtClean="0"/>
              <a:t>2018</a:t>
            </a:r>
          </a:p>
          <a:p>
            <a:pPr marL="457200" indent="-457200">
              <a:buFont typeface="+mj-lt"/>
              <a:buAutoNum type="arabicParenR"/>
            </a:pP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TRLIA </a:t>
            </a:r>
            <a:r>
              <a:rPr lang="en-US" sz="2000" dirty="0"/>
              <a:t>65% design completed by December 2018</a:t>
            </a:r>
          </a:p>
        </p:txBody>
      </p:sp>
    </p:spTree>
    <p:extLst>
      <p:ext uri="{BB962C8B-B14F-4D97-AF65-F5344CB8AC3E}">
        <p14:creationId xmlns:p14="http://schemas.microsoft.com/office/powerpoint/2010/main" val="24270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787" y="304800"/>
            <a:ext cx="5638801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Next Steps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A2544-231C-4A4B-9D79-59CBFE9D73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463167" cy="1121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15440"/>
            <a:ext cx="7848601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TRLIA </a:t>
            </a:r>
            <a:r>
              <a:rPr lang="en-US" sz="3200" dirty="0"/>
              <a:t>needs to begin </a:t>
            </a:r>
            <a:r>
              <a:rPr lang="en-US" sz="3200" dirty="0" smtClean="0"/>
              <a:t>USACE </a:t>
            </a:r>
            <a:r>
              <a:rPr lang="en-US" sz="3200" dirty="0"/>
              <a:t>coordination </a:t>
            </a:r>
            <a:r>
              <a:rPr lang="en-US" sz="3200" dirty="0" smtClean="0"/>
              <a:t>immediately </a:t>
            </a:r>
            <a:r>
              <a:rPr lang="en-US" sz="3200" dirty="0"/>
              <a:t>to meet </a:t>
            </a:r>
            <a:r>
              <a:rPr lang="en-US" sz="3200" dirty="0" smtClean="0"/>
              <a:t>the Adequate Progress Goals established by DWR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TRLIA requests </a:t>
            </a:r>
            <a:r>
              <a:rPr lang="en-US" sz="3200" dirty="0"/>
              <a:t>that the CVFPB send the Section 408 Initiation Letter to </a:t>
            </a:r>
            <a:r>
              <a:rPr lang="en-US" sz="3200" dirty="0" smtClean="0"/>
              <a:t>USACE as soon as possible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12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7049</TotalTime>
  <Words>682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Location </vt:lpstr>
      <vt:lpstr>PowerPoint Presentation</vt:lpstr>
      <vt:lpstr>PowerPoint Presentation</vt:lpstr>
      <vt:lpstr>Goldfields is No Longer High Ground</vt:lpstr>
      <vt:lpstr>TRLIA 200-YR GOLDFIELDS  LEVEE PROJECT </vt:lpstr>
      <vt:lpstr>DWR/UFRR Requirements</vt:lpstr>
      <vt:lpstr>Adequate Progress</vt:lpstr>
      <vt:lpstr>Next Steps</vt:lpstr>
      <vt:lpstr>PowerPoint Presentation</vt:lpstr>
      <vt:lpstr>TRLIA 200-YR GOLDFIELDS  LEVEE PROJECT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Rivers Levee Improvement Authority</dc:title>
  <dc:creator>Paul Brunner</dc:creator>
  <cp:lastModifiedBy>Paul G. Brunner</cp:lastModifiedBy>
  <cp:revision>310</cp:revision>
  <cp:lastPrinted>2017-05-10T22:04:47Z</cp:lastPrinted>
  <dcterms:created xsi:type="dcterms:W3CDTF">2009-01-06T16:16:01Z</dcterms:created>
  <dcterms:modified xsi:type="dcterms:W3CDTF">2017-05-17T17:09:04Z</dcterms:modified>
</cp:coreProperties>
</file>