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57" r:id="rId5"/>
    <p:sldId id="258" r:id="rId6"/>
    <p:sldId id="259" r:id="rId7"/>
    <p:sldId id="264" r:id="rId8"/>
    <p:sldId id="263" r:id="rId9"/>
    <p:sldId id="260" r:id="rId10"/>
    <p:sldId id="268" r:id="rId11"/>
    <p:sldId id="267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70A00-5CFC-4DE1-A4CC-126E17D0992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AD859-FD67-4B35-B749-5A329CD0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7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1B5F-1802-4701-ACE0-E7214E38E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CB184-A404-4FDA-AA24-E2E83BEF8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78136-4EBB-4791-A183-9AF6A32D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CAA7-23A3-4A79-97C0-4D63A1D1676E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759FA-8BB3-42FB-ACFF-3E3375A4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35762-B57C-4D0A-841D-7BC17C7B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7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5B26-ECED-407C-8C07-ABC6B77F1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A7FF9-658F-4156-9D43-A6DB1380D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BF01-E57B-4A7A-A6E0-7B4B52A4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002E-74F8-4CA2-A5E1-EF66A33AC460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EC00A-8DF8-4291-A7E6-AE77948C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64503-4363-44CF-A6E7-0B520D5C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7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7623D-6DEA-4A9A-A083-1E6325CE5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FDD9E-7F9C-40AC-8A30-E7E419524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6F325-B6C0-4CEE-92C2-CDC5CC07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EA1-9AB9-4862-A474-57B93945572A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96B75-B407-4867-AB46-09EE7BE2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2F5E4-C96F-4F85-8CD5-57306574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6ED4-3FC3-4C86-86BD-B524641D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CEDF6-58AE-4025-B084-4D2455861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64B19-DAB6-4F2C-BA04-EA719788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2997-7AE2-4E1D-B9E4-22502DE7C384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619A4-01DD-4550-9B67-AE959458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9EFA3-D8CF-41E6-B6E1-FCCB4B30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0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F953-6A43-4BD0-8C91-7F324884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603CB-1B3B-4164-8181-C2CE5E1EB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0A12B-3593-4953-98FD-E6B94593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B00B-AAE3-4DD0-AF4C-07C84334CA50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EB954-E58F-4E44-80FC-8A017AC2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311AC-1EB6-4BA2-99AB-63F31F1B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136F-7AA3-44E4-A586-AE0F5DC2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271CC-8813-4464-BC15-7CF45ECA0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1A8B3-0354-4FAE-B85F-E6753C9A0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A8E6C-1DF1-4798-B775-513EB711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0A5D-495E-475C-BD17-45ED5E7C9DAE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92161-C71F-4C29-B033-07A53353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2EA88-3BCD-4B5F-95F5-BCFDC372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0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3227-B156-495C-A162-DD054567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41C8F-2085-46F6-842C-E7C1738C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3479E-6353-4EEF-AB9A-63E33A697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CAFDA-ACD8-4EAD-ACE6-2D451EBB2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38888-6A3C-4D70-92B7-F04088A4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FF5CA-1B4D-4954-9840-01F0514C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8FB6-D683-4446-B84A-17B1F1864A94}" type="datetime1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65B0C-1722-4387-945F-8414FDFF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1C839-C96B-462C-AB06-BFE65CCF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8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ADAD-3080-4D35-BC97-3B58969F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857A0-D591-4A13-8C10-8BB3C494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FAC-B24D-453B-BF77-3A655210ACD0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708CE-D313-4009-8167-D1BB4020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C3562-841D-48B2-A82A-1F5E6F4F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7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7CD24-7BB4-49A0-9B77-83171DFF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0A35-00D7-4575-9FB0-C8D031DB560E}" type="datetime1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33435-AA04-4984-A416-2912487F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76B78-6DCB-4E7E-8575-8571EBFC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4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30EA-43B0-41B0-BB0F-61993749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F624F-0E08-4CE0-BF8A-DD8CF8EF1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EC38D-0988-4698-B1C6-EE862FD3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EFEDC-29D6-4D59-BFB5-0402495B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8C2E-C8ED-4BC2-81AC-1F0D18DEDCA6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C4556-393F-4329-821D-C0637DA1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22015-35F7-4F63-8D9B-365181F7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64CF-73CB-4002-94BA-7C2E7273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69B6B-E5A5-4764-9BE9-0C4F0BF29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22B73-7BBC-4CE0-99C9-4AB57BAAD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063B8-E703-4E14-B7DE-11222D44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0E6-897F-4307-8B24-4401D6BDAA01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3E84E-FC50-4412-BB71-54F22A9D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8E064-32B1-4CF1-9A78-9A462AA0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2BB38-0FCF-42FE-BAA8-8BDB622D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97CE2-B8FF-45B7-A335-30F366154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43339-7436-4ED4-8D60-29B23B8A3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F28E-E8D6-4190-B87D-00980D506E11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A9B64-4178-42C8-A41D-62166A70C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0F4BD-B3F7-40E5-BE0A-A41C36965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4C383-E86F-49FD-A30B-0AE57333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Nathan.Burley@water.c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A965-89D7-47C5-898B-17FFC4042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Forecast-Coordinated Operations (FCO)    for the San Joaquin Tributaries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B8CA1-EED0-49F5-9759-F8A678D9F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Presentation to the Central Valley Flood Protection Board</a:t>
            </a:r>
          </a:p>
          <a:p>
            <a:r>
              <a:rPr lang="en-US" sz="2000" dirty="0"/>
              <a:t>5/18/2018</a:t>
            </a:r>
          </a:p>
          <a:p>
            <a:r>
              <a:rPr lang="en-US" sz="2000" dirty="0"/>
              <a:t>Nathan Burley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6EC29-EBC8-42FE-ACA8-60C19463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9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C64B6-11E6-4B1B-B911-A5CABC1D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45" y="0"/>
            <a:ext cx="994770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51DAC-F83D-4A8F-BAE0-F3833A39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10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D97075-8083-47B4-87D7-7A58668D04AA}"/>
              </a:ext>
            </a:extLst>
          </p:cNvPr>
          <p:cNvSpPr/>
          <p:nvPr/>
        </p:nvSpPr>
        <p:spPr>
          <a:xfrm>
            <a:off x="1973179" y="1006642"/>
            <a:ext cx="1483894" cy="5975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6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EE9B4-4287-4009-BF66-C673DD371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45" y="0"/>
            <a:ext cx="994770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F4F68-8649-476A-9B18-CD5DF5A1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11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B21CF7-0824-4F95-B003-B34EEBF6C153}"/>
              </a:ext>
            </a:extLst>
          </p:cNvPr>
          <p:cNvSpPr/>
          <p:nvPr/>
        </p:nvSpPr>
        <p:spPr>
          <a:xfrm>
            <a:off x="1973179" y="1006642"/>
            <a:ext cx="1483894" cy="5975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312B29-7721-432B-BA96-E0825FE0151A}"/>
              </a:ext>
            </a:extLst>
          </p:cNvPr>
          <p:cNvSpPr/>
          <p:nvPr/>
        </p:nvSpPr>
        <p:spPr>
          <a:xfrm>
            <a:off x="7868653" y="1672390"/>
            <a:ext cx="1483894" cy="5975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8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01520-CBF2-4B24-B3B5-ED7969E0A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45" y="0"/>
            <a:ext cx="994770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44ABD-B59C-4388-88CC-64AD2F9D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12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8714AA-6E1A-41E8-B404-16E9BFECB202}"/>
              </a:ext>
            </a:extLst>
          </p:cNvPr>
          <p:cNvSpPr/>
          <p:nvPr/>
        </p:nvSpPr>
        <p:spPr>
          <a:xfrm>
            <a:off x="1973179" y="1006642"/>
            <a:ext cx="1483894" cy="5975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12E1CE-3750-4973-8BD6-FE107727B161}"/>
              </a:ext>
            </a:extLst>
          </p:cNvPr>
          <p:cNvSpPr/>
          <p:nvPr/>
        </p:nvSpPr>
        <p:spPr>
          <a:xfrm>
            <a:off x="7868653" y="1680410"/>
            <a:ext cx="1483894" cy="5975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55AB-1C14-4E66-A4D3-8D6F5E84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36884"/>
            <a:ext cx="10647947" cy="5840079"/>
          </a:xfrm>
        </p:spPr>
        <p:txBody>
          <a:bodyPr/>
          <a:lstStyle/>
          <a:p>
            <a:r>
              <a:rPr lang="en-US" dirty="0"/>
              <a:t>Continuing Work</a:t>
            </a:r>
          </a:p>
          <a:p>
            <a:pPr lvl="1"/>
            <a:r>
              <a:rPr lang="en-US" dirty="0"/>
              <a:t>Fixing bugs</a:t>
            </a:r>
          </a:p>
          <a:p>
            <a:pPr lvl="1"/>
            <a:r>
              <a:rPr lang="en-US" dirty="0"/>
              <a:t>Graph functionality and image exports</a:t>
            </a:r>
          </a:p>
          <a:p>
            <a:pPr lvl="1"/>
            <a:r>
              <a:rPr lang="en-US" dirty="0"/>
              <a:t>Outreach to reservoir operators</a:t>
            </a:r>
          </a:p>
          <a:p>
            <a:endParaRPr lang="en-US" dirty="0"/>
          </a:p>
          <a:p>
            <a:r>
              <a:rPr lang="en-US" dirty="0"/>
              <a:t>Comments and 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D90DA-83F8-4A23-927E-E984572178BD}"/>
              </a:ext>
            </a:extLst>
          </p:cNvPr>
          <p:cNvSpPr txBox="1"/>
          <p:nvPr/>
        </p:nvSpPr>
        <p:spPr>
          <a:xfrm>
            <a:off x="4179970" y="4507832"/>
            <a:ext cx="3964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Nathan.Burley@water.ca.gov</a:t>
            </a:r>
            <a:endParaRPr lang="en-US" dirty="0"/>
          </a:p>
          <a:p>
            <a:pPr algn="ctr"/>
            <a:r>
              <a:rPr lang="en-US" dirty="0"/>
              <a:t>Division of Flood Management Hydrology &amp; Flood Operations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5455E-FD39-4519-8E47-FB50BF08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8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55AB-1C14-4E66-A4D3-8D6F5E84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36884"/>
            <a:ext cx="10647947" cy="5840079"/>
          </a:xfrm>
        </p:spPr>
        <p:txBody>
          <a:bodyPr/>
          <a:lstStyle/>
          <a:p>
            <a:r>
              <a:rPr lang="en-US" dirty="0"/>
              <a:t>San Joaquin FCO Program</a:t>
            </a:r>
          </a:p>
          <a:p>
            <a:pPr lvl="1"/>
            <a:r>
              <a:rPr lang="en-US" u="sng" dirty="0"/>
              <a:t>Contributors</a:t>
            </a:r>
            <a:r>
              <a:rPr lang="en-US" dirty="0"/>
              <a:t>: reservoir operators, Army Corps, downstream operators, DWR</a:t>
            </a:r>
          </a:p>
          <a:p>
            <a:pPr lvl="1"/>
            <a:r>
              <a:rPr lang="en-US" u="sng" dirty="0"/>
              <a:t>Purposes</a:t>
            </a:r>
            <a:r>
              <a:rPr lang="en-US" dirty="0"/>
              <a:t>: Improve system operations, unified funding requests</a:t>
            </a:r>
          </a:p>
          <a:p>
            <a:pPr lvl="1"/>
            <a:r>
              <a:rPr lang="en-US" u="sng" dirty="0"/>
              <a:t>Activities</a:t>
            </a:r>
            <a:r>
              <a:rPr lang="en-US" dirty="0"/>
              <a:t>: quarterly meetings, modeling presentations, data exchange</a:t>
            </a:r>
          </a:p>
          <a:p>
            <a:endParaRPr lang="en-US" dirty="0"/>
          </a:p>
          <a:p>
            <a:r>
              <a:rPr lang="en-US" dirty="0"/>
              <a:t>SJ FCO Decision Support System (DSS) Tool</a:t>
            </a:r>
          </a:p>
          <a:p>
            <a:pPr lvl="1"/>
            <a:r>
              <a:rPr lang="en-US" dirty="0"/>
              <a:t>Daily snowmelt model for big tributaries to the lower San Joaquin</a:t>
            </a:r>
          </a:p>
          <a:p>
            <a:pPr lvl="1"/>
            <a:r>
              <a:rPr lang="en-US" dirty="0"/>
              <a:t>Design based on Yuba-Feather FCO concepts</a:t>
            </a:r>
          </a:p>
          <a:p>
            <a:pPr lvl="1"/>
            <a:r>
              <a:rPr lang="en-US" dirty="0"/>
              <a:t>Developed by GEI and DWR with input from Army Corps, Res. Operators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3D68C-6524-4A24-B96C-49EF5BBC9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3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55AB-1C14-4E66-A4D3-8D6F5E84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36884"/>
            <a:ext cx="10647947" cy="5840079"/>
          </a:xfrm>
        </p:spPr>
        <p:txBody>
          <a:bodyPr/>
          <a:lstStyle/>
          <a:p>
            <a:r>
              <a:rPr lang="en-US" dirty="0"/>
              <a:t>Snowmelt and Reservoir Model</a:t>
            </a:r>
          </a:p>
          <a:p>
            <a:pPr lvl="1"/>
            <a:r>
              <a:rPr lang="en-US" dirty="0"/>
              <a:t>New Melones, Don Pedro, Exchequer, Friant, Pine Flat</a:t>
            </a:r>
          </a:p>
          <a:p>
            <a:r>
              <a:rPr lang="en-US" dirty="0"/>
              <a:t>Select </a:t>
            </a:r>
            <a:r>
              <a:rPr lang="en-US" u="sng" dirty="0"/>
              <a:t>Volume</a:t>
            </a:r>
            <a:r>
              <a:rPr lang="en-US" dirty="0"/>
              <a:t> and </a:t>
            </a:r>
            <a:r>
              <a:rPr lang="en-US" u="sng" dirty="0"/>
              <a:t>Runoff Pattern</a:t>
            </a:r>
            <a:endParaRPr lang="en-US" dirty="0"/>
          </a:p>
          <a:p>
            <a:pPr lvl="1"/>
            <a:r>
              <a:rPr lang="en-US" dirty="0"/>
              <a:t>CNRFC, DWR, custom estimates</a:t>
            </a:r>
          </a:p>
          <a:p>
            <a:pPr lvl="1"/>
            <a:r>
              <a:rPr lang="en-US" dirty="0"/>
              <a:t>Snowmelt patterns from historical years, general patterns</a:t>
            </a:r>
          </a:p>
          <a:p>
            <a:r>
              <a:rPr lang="en-US" dirty="0"/>
              <a:t>Reservoir operations from Army Corps WCMs, or custom</a:t>
            </a:r>
          </a:p>
          <a:p>
            <a:r>
              <a:rPr lang="en-US" dirty="0"/>
              <a:t>Sharing functionality with Army Corps, Operators, DWR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Following slides are examples…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1187C-D883-471A-B910-49EA9814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8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4DC866-7F25-4392-999A-386AF7F7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4" y="0"/>
            <a:ext cx="9940491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27BD0-FEA8-4D2C-9A9F-5B9574FC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4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58A863-5E62-4AE6-A51C-C929589BA560}"/>
              </a:ext>
            </a:extLst>
          </p:cNvPr>
          <p:cNvSpPr/>
          <p:nvPr/>
        </p:nvSpPr>
        <p:spPr>
          <a:xfrm>
            <a:off x="4315326" y="1475874"/>
            <a:ext cx="1475873" cy="123524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6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B581A6-5A14-48E1-8AE1-94F97013B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04" y="0"/>
            <a:ext cx="995819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F10AD-8B5E-46AE-A32D-340D245C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1E3B58-3AA1-4B15-96A6-D150036EA421}"/>
              </a:ext>
            </a:extLst>
          </p:cNvPr>
          <p:cNvSpPr/>
          <p:nvPr/>
        </p:nvSpPr>
        <p:spPr>
          <a:xfrm>
            <a:off x="4227094" y="1363579"/>
            <a:ext cx="1475873" cy="123524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8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4D1E0-CDBB-4A84-B5E0-025BAE3E7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17" y="0"/>
            <a:ext cx="9927566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D19BF-E977-45A2-9DAE-BE43065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6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695C25-6035-437A-A5EB-822A6F220AAA}"/>
              </a:ext>
            </a:extLst>
          </p:cNvPr>
          <p:cNvSpPr/>
          <p:nvPr/>
        </p:nvSpPr>
        <p:spPr>
          <a:xfrm>
            <a:off x="1925052" y="1868905"/>
            <a:ext cx="1475873" cy="8101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7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AC188-AC6F-4EC0-B42B-5EFAD5503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4" y="0"/>
            <a:ext cx="992681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3469B-2459-4865-B1D1-136670FF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982A48-DDBC-4AF2-83FD-65D6EF15454F}"/>
              </a:ext>
            </a:extLst>
          </p:cNvPr>
          <p:cNvSpPr/>
          <p:nvPr/>
        </p:nvSpPr>
        <p:spPr>
          <a:xfrm>
            <a:off x="1933073" y="1909011"/>
            <a:ext cx="1475873" cy="8101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69B22-865B-4454-8189-491AD7826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4" y="0"/>
            <a:ext cx="992681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05C6C-B286-4AA4-ABFE-E9C12903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94A6CB-174E-459E-8D1F-0CF4356CEE82}"/>
              </a:ext>
            </a:extLst>
          </p:cNvPr>
          <p:cNvCxnSpPr>
            <a:cxnSpLocks/>
          </p:cNvCxnSpPr>
          <p:nvPr/>
        </p:nvCxnSpPr>
        <p:spPr>
          <a:xfrm flipH="1">
            <a:off x="8610600" y="5229726"/>
            <a:ext cx="548640" cy="4411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035F98A-914E-4850-8C0A-0CC434273EAA}"/>
              </a:ext>
            </a:extLst>
          </p:cNvPr>
          <p:cNvSpPr/>
          <p:nvPr/>
        </p:nvSpPr>
        <p:spPr>
          <a:xfrm>
            <a:off x="4018546" y="2618874"/>
            <a:ext cx="2606843" cy="8101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6E25D-88A0-4F98-B80F-FBF32595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17" y="0"/>
            <a:ext cx="9950965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3033E-EEDF-45AD-86BA-3923A2AC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C383-E86F-49FD-A30B-0AE57333F61E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7B6196-3C91-4523-9AC3-7F0E018C6BBE}"/>
              </a:ext>
            </a:extLst>
          </p:cNvPr>
          <p:cNvCxnSpPr>
            <a:cxnSpLocks/>
          </p:cNvCxnSpPr>
          <p:nvPr/>
        </p:nvCxnSpPr>
        <p:spPr>
          <a:xfrm flipH="1">
            <a:off x="8610600" y="5229726"/>
            <a:ext cx="548640" cy="4411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1972B0B-1A74-4714-8FFE-22D5F1435B79}"/>
              </a:ext>
            </a:extLst>
          </p:cNvPr>
          <p:cNvSpPr/>
          <p:nvPr/>
        </p:nvSpPr>
        <p:spPr>
          <a:xfrm>
            <a:off x="4018546" y="2618874"/>
            <a:ext cx="2606843" cy="8101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7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200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Forecast-Coordinated Operations (FCO)    for the San Joaquin Tributaries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Forecast-Coordinated Operations (FCO)    for the San Joaquin Tributaries</dc:title>
  <dc:creator>Burley, Nathan@DWR</dc:creator>
  <cp:lastModifiedBy>Burley, Nathan@DWR</cp:lastModifiedBy>
  <cp:revision>9</cp:revision>
  <dcterms:created xsi:type="dcterms:W3CDTF">2018-05-15T18:19:19Z</dcterms:created>
  <dcterms:modified xsi:type="dcterms:W3CDTF">2018-05-15T19:34:55Z</dcterms:modified>
</cp:coreProperties>
</file>