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57" r:id="rId6"/>
    <p:sldId id="258" r:id="rId7"/>
    <p:sldId id="262" r:id="rId8"/>
    <p:sldId id="265"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5/15/2018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6D9A-E9D5-448D-A947-83E35C5B8F99}"/>
              </a:ext>
            </a:extLst>
          </p:cNvPr>
          <p:cNvSpPr>
            <a:spLocks noGrp="1"/>
          </p:cNvSpPr>
          <p:nvPr>
            <p:ph type="ctrTitle"/>
          </p:nvPr>
        </p:nvSpPr>
        <p:spPr>
          <a:xfrm>
            <a:off x="684212" y="367018"/>
            <a:ext cx="8001000" cy="2971801"/>
          </a:xfrm>
        </p:spPr>
        <p:txBody>
          <a:bodyPr>
            <a:normAutofit fontScale="90000"/>
          </a:bodyPr>
          <a:lstStyle/>
          <a:p>
            <a:r>
              <a:rPr lang="en-US" dirty="0"/>
              <a:t>2018 snowpack conditions update and seasonal runoff forecasts</a:t>
            </a:r>
          </a:p>
        </p:txBody>
      </p:sp>
      <p:sp>
        <p:nvSpPr>
          <p:cNvPr id="3" name="Subtitle 2">
            <a:extLst>
              <a:ext uri="{FF2B5EF4-FFF2-40B4-BE49-F238E27FC236}">
                <a16:creationId xmlns:a16="http://schemas.microsoft.com/office/drawing/2014/main" id="{AEF47096-8E59-43CF-8AFC-CB88437A9CDB}"/>
              </a:ext>
            </a:extLst>
          </p:cNvPr>
          <p:cNvSpPr>
            <a:spLocks noGrp="1"/>
          </p:cNvSpPr>
          <p:nvPr>
            <p:ph type="subTitle" idx="1"/>
          </p:nvPr>
        </p:nvSpPr>
        <p:spPr>
          <a:xfrm>
            <a:off x="684211" y="3843867"/>
            <a:ext cx="7117550" cy="1947333"/>
          </a:xfrm>
        </p:spPr>
        <p:txBody>
          <a:bodyPr>
            <a:normAutofit fontScale="92500" lnSpcReduction="20000"/>
          </a:bodyPr>
          <a:lstStyle/>
          <a:p>
            <a:pPr algn="ctr"/>
            <a:r>
              <a:rPr lang="en-US" dirty="0">
                <a:solidFill>
                  <a:srgbClr val="FFFF00"/>
                </a:solidFill>
              </a:rPr>
              <a:t>Presentation to the Central Valley Flood Protection Board</a:t>
            </a:r>
          </a:p>
          <a:p>
            <a:pPr algn="ctr"/>
            <a:r>
              <a:rPr lang="en-US" dirty="0">
                <a:solidFill>
                  <a:srgbClr val="FFFF00"/>
                </a:solidFill>
              </a:rPr>
              <a:t>May 18, 2018</a:t>
            </a:r>
          </a:p>
          <a:p>
            <a:r>
              <a:rPr lang="en-US" sz="1500" dirty="0">
                <a:solidFill>
                  <a:srgbClr val="FFFF00"/>
                </a:solidFill>
              </a:rPr>
              <a:t>David Rizzardo, P.E.</a:t>
            </a:r>
          </a:p>
          <a:p>
            <a:r>
              <a:rPr lang="en-US" sz="1500" dirty="0">
                <a:solidFill>
                  <a:srgbClr val="FFFF00"/>
                </a:solidFill>
              </a:rPr>
              <a:t>Chief, California Cooperative Snow Surveys</a:t>
            </a:r>
          </a:p>
          <a:p>
            <a:r>
              <a:rPr lang="en-US" sz="1500" dirty="0">
                <a:solidFill>
                  <a:srgbClr val="FFFF00"/>
                </a:solidFill>
              </a:rPr>
              <a:t>Division of Flood Management</a:t>
            </a:r>
          </a:p>
          <a:p>
            <a:r>
              <a:rPr lang="en-US" sz="1500" dirty="0">
                <a:solidFill>
                  <a:srgbClr val="FFFF00"/>
                </a:solidFill>
              </a:rPr>
              <a:t>California Department of Water Resources</a:t>
            </a:r>
          </a:p>
        </p:txBody>
      </p:sp>
    </p:spTree>
    <p:extLst>
      <p:ext uri="{BB962C8B-B14F-4D97-AF65-F5344CB8AC3E}">
        <p14:creationId xmlns:p14="http://schemas.microsoft.com/office/powerpoint/2010/main" val="1741582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CD8B-E861-4476-AF0C-C1B16C46B2FA}"/>
              </a:ext>
            </a:extLst>
          </p:cNvPr>
          <p:cNvSpPr>
            <a:spLocks noGrp="1"/>
          </p:cNvSpPr>
          <p:nvPr>
            <p:ph type="title"/>
          </p:nvPr>
        </p:nvSpPr>
        <p:spPr>
          <a:xfrm>
            <a:off x="618897" y="121120"/>
            <a:ext cx="10521854" cy="933240"/>
          </a:xfrm>
        </p:spPr>
        <p:txBody>
          <a:bodyPr>
            <a:normAutofit fontScale="90000"/>
          </a:bodyPr>
          <a:lstStyle/>
          <a:p>
            <a:pPr algn="ctr"/>
            <a:r>
              <a:rPr lang="en-US" b="1" dirty="0"/>
              <a:t>May 10</a:t>
            </a:r>
            <a:r>
              <a:rPr lang="en-US" b="1" baseline="30000" dirty="0"/>
              <a:t>th</a:t>
            </a:r>
            <a:r>
              <a:rPr lang="en-US" b="1" dirty="0"/>
              <a:t> bulletin 120 </a:t>
            </a:r>
            <a:r>
              <a:rPr lang="en-US" b="1" dirty="0" err="1"/>
              <a:t>april-july</a:t>
            </a:r>
            <a:r>
              <a:rPr lang="en-US" b="1" dirty="0"/>
              <a:t> </a:t>
            </a:r>
            <a:br>
              <a:rPr lang="en-US" b="1" dirty="0"/>
            </a:br>
            <a:r>
              <a:rPr lang="en-US" b="1" dirty="0"/>
              <a:t>runoff forecast update</a:t>
            </a:r>
          </a:p>
        </p:txBody>
      </p:sp>
      <p:sp>
        <p:nvSpPr>
          <p:cNvPr id="6" name="TextBox 5">
            <a:extLst>
              <a:ext uri="{FF2B5EF4-FFF2-40B4-BE49-F238E27FC236}">
                <a16:creationId xmlns:a16="http://schemas.microsoft.com/office/drawing/2014/main" id="{40D6A85D-B2E0-419E-B78C-47F8455FF248}"/>
              </a:ext>
            </a:extLst>
          </p:cNvPr>
          <p:cNvSpPr txBox="1"/>
          <p:nvPr/>
        </p:nvSpPr>
        <p:spPr>
          <a:xfrm>
            <a:off x="10983843" y="6316824"/>
            <a:ext cx="987333" cy="369332"/>
          </a:xfrm>
          <a:prstGeom prst="rect">
            <a:avLst/>
          </a:prstGeom>
          <a:noFill/>
        </p:spPr>
        <p:txBody>
          <a:bodyPr wrap="square" rtlCol="0">
            <a:spAutoFit/>
          </a:bodyPr>
          <a:lstStyle/>
          <a:p>
            <a:r>
              <a:rPr lang="en-US" dirty="0"/>
              <a:t>Note:</a:t>
            </a:r>
          </a:p>
        </p:txBody>
      </p:sp>
      <p:graphicFrame>
        <p:nvGraphicFramePr>
          <p:cNvPr id="7" name="Content Placeholder 6">
            <a:extLst>
              <a:ext uri="{FF2B5EF4-FFF2-40B4-BE49-F238E27FC236}">
                <a16:creationId xmlns:a16="http://schemas.microsoft.com/office/drawing/2014/main" id="{38F060C8-9081-4933-9B77-4EB09460C4D7}"/>
              </a:ext>
            </a:extLst>
          </p:cNvPr>
          <p:cNvGraphicFramePr>
            <a:graphicFrameLocks noGrp="1"/>
          </p:cNvGraphicFramePr>
          <p:nvPr>
            <p:ph idx="1"/>
            <p:extLst>
              <p:ext uri="{D42A27DB-BD31-4B8C-83A1-F6EECF244321}">
                <p14:modId xmlns:p14="http://schemas.microsoft.com/office/powerpoint/2010/main" val="2004759207"/>
              </p:ext>
            </p:extLst>
          </p:nvPr>
        </p:nvGraphicFramePr>
        <p:xfrm>
          <a:off x="401216" y="1366936"/>
          <a:ext cx="5337110" cy="4880608"/>
        </p:xfrm>
        <a:graphic>
          <a:graphicData uri="http://schemas.openxmlformats.org/drawingml/2006/table">
            <a:tbl>
              <a:tblPr firstRow="1" bandRow="1">
                <a:tableStyleId>{5C22544A-7EE6-4342-B048-85BDC9FD1C3A}</a:tableStyleId>
              </a:tblPr>
              <a:tblGrid>
                <a:gridCol w="1856792">
                  <a:extLst>
                    <a:ext uri="{9D8B030D-6E8A-4147-A177-3AD203B41FA5}">
                      <a16:colId xmlns:a16="http://schemas.microsoft.com/office/drawing/2014/main" val="1204499642"/>
                    </a:ext>
                  </a:extLst>
                </a:gridCol>
                <a:gridCol w="1692977">
                  <a:extLst>
                    <a:ext uri="{9D8B030D-6E8A-4147-A177-3AD203B41FA5}">
                      <a16:colId xmlns:a16="http://schemas.microsoft.com/office/drawing/2014/main" val="2231344151"/>
                    </a:ext>
                  </a:extLst>
                </a:gridCol>
                <a:gridCol w="1787341">
                  <a:extLst>
                    <a:ext uri="{9D8B030D-6E8A-4147-A177-3AD203B41FA5}">
                      <a16:colId xmlns:a16="http://schemas.microsoft.com/office/drawing/2014/main" val="3348030906"/>
                    </a:ext>
                  </a:extLst>
                </a:gridCol>
              </a:tblGrid>
              <a:tr h="579664">
                <a:tc>
                  <a:txBody>
                    <a:bodyPr/>
                    <a:lstStyle/>
                    <a:p>
                      <a:pPr algn="ctr"/>
                      <a:r>
                        <a:rPr lang="en-US" dirty="0"/>
                        <a:t>WATERSHED</a:t>
                      </a:r>
                    </a:p>
                  </a:txBody>
                  <a:tcPr/>
                </a:tc>
                <a:tc>
                  <a:txBody>
                    <a:bodyPr/>
                    <a:lstStyle/>
                    <a:p>
                      <a:pPr algn="ctr"/>
                      <a:r>
                        <a:rPr lang="en-US" sz="1600" dirty="0"/>
                        <a:t>MEDIAN APRIL-JULY FORECAST (TAF)</a:t>
                      </a:r>
                    </a:p>
                  </a:txBody>
                  <a:tcPr/>
                </a:tc>
                <a:tc>
                  <a:txBody>
                    <a:bodyPr/>
                    <a:lstStyle/>
                    <a:p>
                      <a:pPr algn="ctr"/>
                      <a:r>
                        <a:rPr lang="en-US" dirty="0"/>
                        <a:t>% OF AVERAGE</a:t>
                      </a:r>
                    </a:p>
                  </a:txBody>
                  <a:tcPr/>
                </a:tc>
                <a:extLst>
                  <a:ext uri="{0D108BD9-81ED-4DB2-BD59-A6C34878D82A}">
                    <a16:rowId xmlns:a16="http://schemas.microsoft.com/office/drawing/2014/main" val="3600901466"/>
                  </a:ext>
                </a:extLst>
              </a:tr>
              <a:tr h="579664">
                <a:tc>
                  <a:txBody>
                    <a:bodyPr/>
                    <a:lstStyle/>
                    <a:p>
                      <a:r>
                        <a:rPr lang="en-US" sz="1400" b="1" dirty="0"/>
                        <a:t>Shasta Lake total Inflow</a:t>
                      </a:r>
                    </a:p>
                  </a:txBody>
                  <a:tcPr/>
                </a:tc>
                <a:tc>
                  <a:txBody>
                    <a:bodyPr/>
                    <a:lstStyle/>
                    <a:p>
                      <a:pPr algn="ctr"/>
                      <a:r>
                        <a:rPr lang="en-US" dirty="0"/>
                        <a:t>1,300</a:t>
                      </a:r>
                    </a:p>
                  </a:txBody>
                  <a:tcPr/>
                </a:tc>
                <a:tc>
                  <a:txBody>
                    <a:bodyPr/>
                    <a:lstStyle/>
                    <a:p>
                      <a:pPr algn="ctr"/>
                      <a:r>
                        <a:rPr lang="en-US" dirty="0"/>
                        <a:t>74%</a:t>
                      </a:r>
                    </a:p>
                  </a:txBody>
                  <a:tcPr/>
                </a:tc>
                <a:extLst>
                  <a:ext uri="{0D108BD9-81ED-4DB2-BD59-A6C34878D82A}">
                    <a16:rowId xmlns:a16="http://schemas.microsoft.com/office/drawing/2014/main" val="2832638799"/>
                  </a:ext>
                </a:extLst>
              </a:tr>
              <a:tr h="579664">
                <a:tc>
                  <a:txBody>
                    <a:bodyPr/>
                    <a:lstStyle/>
                    <a:p>
                      <a:r>
                        <a:rPr lang="en-US" sz="1400" b="1" dirty="0"/>
                        <a:t>Sacramento River at Bend Bridge</a:t>
                      </a:r>
                    </a:p>
                  </a:txBody>
                  <a:tcPr/>
                </a:tc>
                <a:tc>
                  <a:txBody>
                    <a:bodyPr/>
                    <a:lstStyle/>
                    <a:p>
                      <a:pPr algn="ctr"/>
                      <a:r>
                        <a:rPr lang="en-US" dirty="0"/>
                        <a:t>1,850</a:t>
                      </a:r>
                    </a:p>
                  </a:txBody>
                  <a:tcPr/>
                </a:tc>
                <a:tc>
                  <a:txBody>
                    <a:bodyPr/>
                    <a:lstStyle/>
                    <a:p>
                      <a:pPr algn="ctr"/>
                      <a:r>
                        <a:rPr lang="en-US" dirty="0"/>
                        <a:t>76%</a:t>
                      </a:r>
                    </a:p>
                  </a:txBody>
                  <a:tcPr/>
                </a:tc>
                <a:extLst>
                  <a:ext uri="{0D108BD9-81ED-4DB2-BD59-A6C34878D82A}">
                    <a16:rowId xmlns:a16="http://schemas.microsoft.com/office/drawing/2014/main" val="2410148251"/>
                  </a:ext>
                </a:extLst>
              </a:tr>
              <a:tr h="579664">
                <a:tc>
                  <a:txBody>
                    <a:bodyPr/>
                    <a:lstStyle/>
                    <a:p>
                      <a:r>
                        <a:rPr lang="en-US" sz="1400" b="1" dirty="0"/>
                        <a:t>Feather River at Oroville</a:t>
                      </a:r>
                    </a:p>
                  </a:txBody>
                  <a:tcPr/>
                </a:tc>
                <a:tc>
                  <a:txBody>
                    <a:bodyPr/>
                    <a:lstStyle/>
                    <a:p>
                      <a:pPr algn="ctr"/>
                      <a:r>
                        <a:rPr lang="en-US" dirty="0"/>
                        <a:t>1,280</a:t>
                      </a:r>
                    </a:p>
                  </a:txBody>
                  <a:tcPr/>
                </a:tc>
                <a:tc>
                  <a:txBody>
                    <a:bodyPr/>
                    <a:lstStyle/>
                    <a:p>
                      <a:pPr algn="ctr"/>
                      <a:r>
                        <a:rPr lang="en-US" dirty="0"/>
                        <a:t>82%</a:t>
                      </a:r>
                    </a:p>
                  </a:txBody>
                  <a:tcPr/>
                </a:tc>
                <a:extLst>
                  <a:ext uri="{0D108BD9-81ED-4DB2-BD59-A6C34878D82A}">
                    <a16:rowId xmlns:a16="http://schemas.microsoft.com/office/drawing/2014/main" val="3909004960"/>
                  </a:ext>
                </a:extLst>
              </a:tr>
              <a:tr h="579664">
                <a:tc>
                  <a:txBody>
                    <a:bodyPr/>
                    <a:lstStyle/>
                    <a:p>
                      <a:r>
                        <a:rPr lang="en-US" sz="1400" b="1" dirty="0"/>
                        <a:t>Yuba River near </a:t>
                      </a:r>
                      <a:r>
                        <a:rPr lang="en-US" sz="1400" b="1" dirty="0" err="1"/>
                        <a:t>Smartsville</a:t>
                      </a:r>
                      <a:endParaRPr lang="en-US" sz="1400" b="1" dirty="0"/>
                    </a:p>
                  </a:txBody>
                  <a:tcPr/>
                </a:tc>
                <a:tc>
                  <a:txBody>
                    <a:bodyPr/>
                    <a:lstStyle/>
                    <a:p>
                      <a:pPr algn="ctr"/>
                      <a:r>
                        <a:rPr lang="en-US" dirty="0"/>
                        <a:t>790</a:t>
                      </a:r>
                    </a:p>
                  </a:txBody>
                  <a:tcPr/>
                </a:tc>
                <a:tc>
                  <a:txBody>
                    <a:bodyPr/>
                    <a:lstStyle/>
                    <a:p>
                      <a:pPr algn="ctr"/>
                      <a:r>
                        <a:rPr lang="en-US" dirty="0"/>
                        <a:t>82%</a:t>
                      </a:r>
                    </a:p>
                  </a:txBody>
                  <a:tcPr/>
                </a:tc>
                <a:extLst>
                  <a:ext uri="{0D108BD9-81ED-4DB2-BD59-A6C34878D82A}">
                    <a16:rowId xmlns:a16="http://schemas.microsoft.com/office/drawing/2014/main" val="4280787044"/>
                  </a:ext>
                </a:extLst>
              </a:tr>
              <a:tr h="579664">
                <a:tc>
                  <a:txBody>
                    <a:bodyPr/>
                    <a:lstStyle/>
                    <a:p>
                      <a:r>
                        <a:rPr lang="en-US" sz="1400" b="1" dirty="0"/>
                        <a:t>American River below Folsom Lake</a:t>
                      </a:r>
                    </a:p>
                  </a:txBody>
                  <a:tcPr/>
                </a:tc>
                <a:tc>
                  <a:txBody>
                    <a:bodyPr/>
                    <a:lstStyle/>
                    <a:p>
                      <a:pPr algn="ctr"/>
                      <a:r>
                        <a:rPr lang="en-US" dirty="0"/>
                        <a:t>1,080</a:t>
                      </a:r>
                    </a:p>
                  </a:txBody>
                  <a:tcPr/>
                </a:tc>
                <a:tc>
                  <a:txBody>
                    <a:bodyPr/>
                    <a:lstStyle/>
                    <a:p>
                      <a:pPr algn="ctr"/>
                      <a:r>
                        <a:rPr lang="en-US" dirty="0"/>
                        <a:t>90%</a:t>
                      </a:r>
                    </a:p>
                  </a:txBody>
                  <a:tcPr/>
                </a:tc>
                <a:extLst>
                  <a:ext uri="{0D108BD9-81ED-4DB2-BD59-A6C34878D82A}">
                    <a16:rowId xmlns:a16="http://schemas.microsoft.com/office/drawing/2014/main" val="1252420764"/>
                  </a:ext>
                </a:extLst>
              </a:tr>
              <a:tr h="579664">
                <a:tc>
                  <a:txBody>
                    <a:bodyPr/>
                    <a:lstStyle/>
                    <a:p>
                      <a:r>
                        <a:rPr lang="en-US" sz="1400" b="1" dirty="0" err="1"/>
                        <a:t>Mokelumne</a:t>
                      </a:r>
                      <a:r>
                        <a:rPr lang="en-US" sz="1400" b="1" dirty="0"/>
                        <a:t> River inflow to </a:t>
                      </a:r>
                      <a:r>
                        <a:rPr lang="en-US" sz="1400" b="1" dirty="0" err="1"/>
                        <a:t>Pardee</a:t>
                      </a:r>
                      <a:endParaRPr lang="en-US" sz="1400" b="1" dirty="0"/>
                    </a:p>
                  </a:txBody>
                  <a:tcPr/>
                </a:tc>
                <a:tc>
                  <a:txBody>
                    <a:bodyPr/>
                    <a:lstStyle/>
                    <a:p>
                      <a:pPr algn="ctr"/>
                      <a:r>
                        <a:rPr lang="en-US" dirty="0"/>
                        <a:t>380</a:t>
                      </a:r>
                    </a:p>
                  </a:txBody>
                  <a:tcPr/>
                </a:tc>
                <a:tc>
                  <a:txBody>
                    <a:bodyPr/>
                    <a:lstStyle/>
                    <a:p>
                      <a:pPr algn="ctr"/>
                      <a:r>
                        <a:rPr lang="en-US" dirty="0"/>
                        <a:t>83%</a:t>
                      </a:r>
                    </a:p>
                  </a:txBody>
                  <a:tcPr/>
                </a:tc>
                <a:extLst>
                  <a:ext uri="{0D108BD9-81ED-4DB2-BD59-A6C34878D82A}">
                    <a16:rowId xmlns:a16="http://schemas.microsoft.com/office/drawing/2014/main" val="4211081630"/>
                  </a:ext>
                </a:extLst>
              </a:tr>
              <a:tr h="579664">
                <a:tc>
                  <a:txBody>
                    <a:bodyPr/>
                    <a:lstStyle/>
                    <a:p>
                      <a:r>
                        <a:rPr lang="en-US" sz="1400" b="1" dirty="0"/>
                        <a:t>Stanislaus River below Goodwin</a:t>
                      </a:r>
                    </a:p>
                  </a:txBody>
                  <a:tcPr/>
                </a:tc>
                <a:tc>
                  <a:txBody>
                    <a:bodyPr/>
                    <a:lstStyle/>
                    <a:p>
                      <a:pPr algn="ctr"/>
                      <a:r>
                        <a:rPr lang="en-US" dirty="0"/>
                        <a:t>580</a:t>
                      </a:r>
                    </a:p>
                  </a:txBody>
                  <a:tcPr/>
                </a:tc>
                <a:tc>
                  <a:txBody>
                    <a:bodyPr/>
                    <a:lstStyle/>
                    <a:p>
                      <a:pPr algn="ctr"/>
                      <a:r>
                        <a:rPr lang="en-US" dirty="0"/>
                        <a:t>85%</a:t>
                      </a:r>
                    </a:p>
                  </a:txBody>
                  <a:tcPr/>
                </a:tc>
                <a:extLst>
                  <a:ext uri="{0D108BD9-81ED-4DB2-BD59-A6C34878D82A}">
                    <a16:rowId xmlns:a16="http://schemas.microsoft.com/office/drawing/2014/main" val="3834446785"/>
                  </a:ext>
                </a:extLst>
              </a:tr>
            </a:tbl>
          </a:graphicData>
        </a:graphic>
      </p:graphicFrame>
      <p:graphicFrame>
        <p:nvGraphicFramePr>
          <p:cNvPr id="8" name="Content Placeholder 6">
            <a:extLst>
              <a:ext uri="{FF2B5EF4-FFF2-40B4-BE49-F238E27FC236}">
                <a16:creationId xmlns:a16="http://schemas.microsoft.com/office/drawing/2014/main" id="{47BAE6DD-B7B7-4988-8048-50449043592E}"/>
              </a:ext>
            </a:extLst>
          </p:cNvPr>
          <p:cNvGraphicFramePr>
            <a:graphicFrameLocks/>
          </p:cNvGraphicFramePr>
          <p:nvPr>
            <p:extLst>
              <p:ext uri="{D42A27DB-BD31-4B8C-83A1-F6EECF244321}">
                <p14:modId xmlns:p14="http://schemas.microsoft.com/office/powerpoint/2010/main" val="1357909739"/>
              </p:ext>
            </p:extLst>
          </p:nvPr>
        </p:nvGraphicFramePr>
        <p:xfrm>
          <a:off x="6140398" y="1366936"/>
          <a:ext cx="5597512" cy="4880608"/>
        </p:xfrm>
        <a:graphic>
          <a:graphicData uri="http://schemas.openxmlformats.org/drawingml/2006/table">
            <a:tbl>
              <a:tblPr firstRow="1" bandRow="1">
                <a:tableStyleId>{5C22544A-7EE6-4342-B048-85BDC9FD1C3A}</a:tableStyleId>
              </a:tblPr>
              <a:tblGrid>
                <a:gridCol w="1995418">
                  <a:extLst>
                    <a:ext uri="{9D8B030D-6E8A-4147-A177-3AD203B41FA5}">
                      <a16:colId xmlns:a16="http://schemas.microsoft.com/office/drawing/2014/main" val="1204499642"/>
                    </a:ext>
                  </a:extLst>
                </a:gridCol>
                <a:gridCol w="1727547">
                  <a:extLst>
                    <a:ext uri="{9D8B030D-6E8A-4147-A177-3AD203B41FA5}">
                      <a16:colId xmlns:a16="http://schemas.microsoft.com/office/drawing/2014/main" val="2231344151"/>
                    </a:ext>
                  </a:extLst>
                </a:gridCol>
                <a:gridCol w="1874547">
                  <a:extLst>
                    <a:ext uri="{9D8B030D-6E8A-4147-A177-3AD203B41FA5}">
                      <a16:colId xmlns:a16="http://schemas.microsoft.com/office/drawing/2014/main" val="3348030906"/>
                    </a:ext>
                  </a:extLst>
                </a:gridCol>
              </a:tblGrid>
              <a:tr h="579664">
                <a:tc>
                  <a:txBody>
                    <a:bodyPr/>
                    <a:lstStyle/>
                    <a:p>
                      <a:pPr algn="ctr"/>
                      <a:r>
                        <a:rPr lang="en-US" dirty="0"/>
                        <a:t>WATERSHED</a:t>
                      </a:r>
                    </a:p>
                  </a:txBody>
                  <a:tcPr/>
                </a:tc>
                <a:tc>
                  <a:txBody>
                    <a:bodyPr/>
                    <a:lstStyle/>
                    <a:p>
                      <a:pPr algn="ctr"/>
                      <a:r>
                        <a:rPr lang="en-US" sz="1600" dirty="0"/>
                        <a:t>MEDIAN APRIL-JULY FORECAST (TAF)</a:t>
                      </a:r>
                    </a:p>
                  </a:txBody>
                  <a:tcPr/>
                </a:tc>
                <a:tc>
                  <a:txBody>
                    <a:bodyPr/>
                    <a:lstStyle/>
                    <a:p>
                      <a:pPr algn="ctr"/>
                      <a:r>
                        <a:rPr lang="en-US" dirty="0"/>
                        <a:t>% OF AVERAGE</a:t>
                      </a:r>
                    </a:p>
                  </a:txBody>
                  <a:tcPr/>
                </a:tc>
                <a:extLst>
                  <a:ext uri="{0D108BD9-81ED-4DB2-BD59-A6C34878D82A}">
                    <a16:rowId xmlns:a16="http://schemas.microsoft.com/office/drawing/2014/main" val="3600901466"/>
                  </a:ext>
                </a:extLst>
              </a:tr>
              <a:tr h="579664">
                <a:tc>
                  <a:txBody>
                    <a:bodyPr/>
                    <a:lstStyle/>
                    <a:p>
                      <a:r>
                        <a:rPr lang="en-US" sz="1400" b="1" dirty="0"/>
                        <a:t>Tuolumne River below La Grange</a:t>
                      </a:r>
                    </a:p>
                  </a:txBody>
                  <a:tcPr/>
                </a:tc>
                <a:tc>
                  <a:txBody>
                    <a:bodyPr/>
                    <a:lstStyle/>
                    <a:p>
                      <a:pPr algn="ctr"/>
                      <a:r>
                        <a:rPr lang="en-US" dirty="0"/>
                        <a:t>1,070</a:t>
                      </a:r>
                    </a:p>
                  </a:txBody>
                  <a:tcPr/>
                </a:tc>
                <a:tc>
                  <a:txBody>
                    <a:bodyPr/>
                    <a:lstStyle/>
                    <a:p>
                      <a:pPr algn="ctr"/>
                      <a:r>
                        <a:rPr lang="en-US" dirty="0"/>
                        <a:t>90%</a:t>
                      </a:r>
                    </a:p>
                  </a:txBody>
                  <a:tcPr/>
                </a:tc>
                <a:extLst>
                  <a:ext uri="{0D108BD9-81ED-4DB2-BD59-A6C34878D82A}">
                    <a16:rowId xmlns:a16="http://schemas.microsoft.com/office/drawing/2014/main" val="2832638799"/>
                  </a:ext>
                </a:extLst>
              </a:tr>
              <a:tr h="579664">
                <a:tc>
                  <a:txBody>
                    <a:bodyPr/>
                    <a:lstStyle/>
                    <a:p>
                      <a:r>
                        <a:rPr lang="en-US" sz="1400" b="1" dirty="0"/>
                        <a:t>Merced River below Merced Falls</a:t>
                      </a:r>
                    </a:p>
                  </a:txBody>
                  <a:tcPr/>
                </a:tc>
                <a:tc>
                  <a:txBody>
                    <a:bodyPr/>
                    <a:lstStyle/>
                    <a:p>
                      <a:pPr algn="ctr"/>
                      <a:r>
                        <a:rPr lang="en-US" dirty="0"/>
                        <a:t>500</a:t>
                      </a:r>
                    </a:p>
                  </a:txBody>
                  <a:tcPr/>
                </a:tc>
                <a:tc>
                  <a:txBody>
                    <a:bodyPr/>
                    <a:lstStyle/>
                    <a:p>
                      <a:pPr algn="ctr"/>
                      <a:r>
                        <a:rPr lang="en-US" dirty="0"/>
                        <a:t>80%</a:t>
                      </a:r>
                    </a:p>
                  </a:txBody>
                  <a:tcPr/>
                </a:tc>
                <a:extLst>
                  <a:ext uri="{0D108BD9-81ED-4DB2-BD59-A6C34878D82A}">
                    <a16:rowId xmlns:a16="http://schemas.microsoft.com/office/drawing/2014/main" val="2410148251"/>
                  </a:ext>
                </a:extLst>
              </a:tr>
              <a:tr h="579664">
                <a:tc>
                  <a:txBody>
                    <a:bodyPr/>
                    <a:lstStyle/>
                    <a:p>
                      <a:r>
                        <a:rPr lang="en-US" sz="1400" b="1" dirty="0"/>
                        <a:t>San Joaquin River below Millerton</a:t>
                      </a:r>
                    </a:p>
                  </a:txBody>
                  <a:tcPr/>
                </a:tc>
                <a:tc>
                  <a:txBody>
                    <a:bodyPr/>
                    <a:lstStyle/>
                    <a:p>
                      <a:pPr algn="ctr"/>
                      <a:r>
                        <a:rPr lang="en-US" dirty="0"/>
                        <a:t>1,020</a:t>
                      </a:r>
                    </a:p>
                  </a:txBody>
                  <a:tcPr/>
                </a:tc>
                <a:tc>
                  <a:txBody>
                    <a:bodyPr/>
                    <a:lstStyle/>
                    <a:p>
                      <a:pPr algn="ctr"/>
                      <a:r>
                        <a:rPr lang="en-US" dirty="0"/>
                        <a:t>83%</a:t>
                      </a:r>
                    </a:p>
                  </a:txBody>
                  <a:tcPr/>
                </a:tc>
                <a:extLst>
                  <a:ext uri="{0D108BD9-81ED-4DB2-BD59-A6C34878D82A}">
                    <a16:rowId xmlns:a16="http://schemas.microsoft.com/office/drawing/2014/main" val="3909004960"/>
                  </a:ext>
                </a:extLst>
              </a:tr>
              <a:tr h="579664">
                <a:tc>
                  <a:txBody>
                    <a:bodyPr/>
                    <a:lstStyle/>
                    <a:p>
                      <a:r>
                        <a:rPr lang="en-US" sz="1400" b="1" dirty="0"/>
                        <a:t>Kings River below Pine Flat</a:t>
                      </a:r>
                    </a:p>
                  </a:txBody>
                  <a:tcPr/>
                </a:tc>
                <a:tc>
                  <a:txBody>
                    <a:bodyPr/>
                    <a:lstStyle/>
                    <a:p>
                      <a:pPr algn="ctr"/>
                      <a:r>
                        <a:rPr lang="en-US" dirty="0"/>
                        <a:t>970</a:t>
                      </a:r>
                    </a:p>
                  </a:txBody>
                  <a:tcPr/>
                </a:tc>
                <a:tc>
                  <a:txBody>
                    <a:bodyPr/>
                    <a:lstStyle/>
                    <a:p>
                      <a:pPr algn="ctr"/>
                      <a:r>
                        <a:rPr lang="en-US" dirty="0"/>
                        <a:t>80%</a:t>
                      </a:r>
                    </a:p>
                  </a:txBody>
                  <a:tcPr/>
                </a:tc>
                <a:extLst>
                  <a:ext uri="{0D108BD9-81ED-4DB2-BD59-A6C34878D82A}">
                    <a16:rowId xmlns:a16="http://schemas.microsoft.com/office/drawing/2014/main" val="4280787044"/>
                  </a:ext>
                </a:extLst>
              </a:tr>
              <a:tr h="579664">
                <a:tc>
                  <a:txBody>
                    <a:bodyPr/>
                    <a:lstStyle/>
                    <a:p>
                      <a:r>
                        <a:rPr lang="en-US" sz="1400" b="1" dirty="0"/>
                        <a:t>Kaweah River below Terminus</a:t>
                      </a:r>
                    </a:p>
                  </a:txBody>
                  <a:tcPr/>
                </a:tc>
                <a:tc>
                  <a:txBody>
                    <a:bodyPr/>
                    <a:lstStyle/>
                    <a:p>
                      <a:pPr algn="ctr"/>
                      <a:r>
                        <a:rPr lang="en-US" dirty="0"/>
                        <a:t>175</a:t>
                      </a:r>
                    </a:p>
                  </a:txBody>
                  <a:tcPr/>
                </a:tc>
                <a:tc>
                  <a:txBody>
                    <a:bodyPr/>
                    <a:lstStyle/>
                    <a:p>
                      <a:pPr algn="ctr"/>
                      <a:r>
                        <a:rPr lang="en-US" dirty="0"/>
                        <a:t>61%</a:t>
                      </a:r>
                    </a:p>
                  </a:txBody>
                  <a:tcPr/>
                </a:tc>
                <a:extLst>
                  <a:ext uri="{0D108BD9-81ED-4DB2-BD59-A6C34878D82A}">
                    <a16:rowId xmlns:a16="http://schemas.microsoft.com/office/drawing/2014/main" val="1252420764"/>
                  </a:ext>
                </a:extLst>
              </a:tr>
              <a:tr h="579664">
                <a:tc>
                  <a:txBody>
                    <a:bodyPr/>
                    <a:lstStyle/>
                    <a:p>
                      <a:r>
                        <a:rPr lang="en-US" sz="1400" b="1" dirty="0"/>
                        <a:t>Tule River below Lake Success</a:t>
                      </a:r>
                    </a:p>
                  </a:txBody>
                  <a:tcPr/>
                </a:tc>
                <a:tc>
                  <a:txBody>
                    <a:bodyPr/>
                    <a:lstStyle/>
                    <a:p>
                      <a:pPr algn="ctr"/>
                      <a:r>
                        <a:rPr lang="en-US" dirty="0"/>
                        <a:t>28</a:t>
                      </a:r>
                    </a:p>
                  </a:txBody>
                  <a:tcPr/>
                </a:tc>
                <a:tc>
                  <a:txBody>
                    <a:bodyPr/>
                    <a:lstStyle/>
                    <a:p>
                      <a:pPr algn="ctr"/>
                      <a:r>
                        <a:rPr lang="en-US" dirty="0"/>
                        <a:t>41%</a:t>
                      </a:r>
                    </a:p>
                  </a:txBody>
                  <a:tcPr/>
                </a:tc>
                <a:extLst>
                  <a:ext uri="{0D108BD9-81ED-4DB2-BD59-A6C34878D82A}">
                    <a16:rowId xmlns:a16="http://schemas.microsoft.com/office/drawing/2014/main" val="4211081630"/>
                  </a:ext>
                </a:extLst>
              </a:tr>
              <a:tr h="579664">
                <a:tc>
                  <a:txBody>
                    <a:bodyPr/>
                    <a:lstStyle/>
                    <a:p>
                      <a:r>
                        <a:rPr lang="en-US" sz="1400" b="1" dirty="0"/>
                        <a:t>Kern River inflow to Lake Isabella</a:t>
                      </a:r>
                    </a:p>
                  </a:txBody>
                  <a:tcPr/>
                </a:tc>
                <a:tc>
                  <a:txBody>
                    <a:bodyPr/>
                    <a:lstStyle/>
                    <a:p>
                      <a:pPr algn="ctr"/>
                      <a:r>
                        <a:rPr lang="en-US" dirty="0"/>
                        <a:t>250</a:t>
                      </a:r>
                    </a:p>
                  </a:txBody>
                  <a:tcPr/>
                </a:tc>
                <a:tc>
                  <a:txBody>
                    <a:bodyPr/>
                    <a:lstStyle/>
                    <a:p>
                      <a:pPr algn="ctr"/>
                      <a:r>
                        <a:rPr lang="en-US" dirty="0"/>
                        <a:t>55%</a:t>
                      </a:r>
                    </a:p>
                  </a:txBody>
                  <a:tcPr/>
                </a:tc>
                <a:extLst>
                  <a:ext uri="{0D108BD9-81ED-4DB2-BD59-A6C34878D82A}">
                    <a16:rowId xmlns:a16="http://schemas.microsoft.com/office/drawing/2014/main" val="3834446785"/>
                  </a:ext>
                </a:extLst>
              </a:tr>
            </a:tbl>
          </a:graphicData>
        </a:graphic>
      </p:graphicFrame>
    </p:spTree>
    <p:extLst>
      <p:ext uri="{BB962C8B-B14F-4D97-AF65-F5344CB8AC3E}">
        <p14:creationId xmlns:p14="http://schemas.microsoft.com/office/powerpoint/2010/main" val="116107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49E79-5074-4634-89A5-C5CFB432355A}"/>
              </a:ext>
            </a:extLst>
          </p:cNvPr>
          <p:cNvSpPr>
            <a:spLocks noGrp="1"/>
          </p:cNvSpPr>
          <p:nvPr>
            <p:ph type="title"/>
          </p:nvPr>
        </p:nvSpPr>
        <p:spPr>
          <a:xfrm>
            <a:off x="684212" y="343171"/>
            <a:ext cx="8534400" cy="1507067"/>
          </a:xfrm>
        </p:spPr>
        <p:txBody>
          <a:bodyPr/>
          <a:lstStyle/>
          <a:p>
            <a:r>
              <a:rPr lang="en-US" dirty="0"/>
              <a:t>Agenda</a:t>
            </a:r>
          </a:p>
        </p:txBody>
      </p:sp>
      <p:sp>
        <p:nvSpPr>
          <p:cNvPr id="3" name="Content Placeholder 2">
            <a:extLst>
              <a:ext uri="{FF2B5EF4-FFF2-40B4-BE49-F238E27FC236}">
                <a16:creationId xmlns:a16="http://schemas.microsoft.com/office/drawing/2014/main" id="{9AA0E45B-9B03-4E35-B865-49CBE72AA055}"/>
              </a:ext>
            </a:extLst>
          </p:cNvPr>
          <p:cNvSpPr>
            <a:spLocks noGrp="1"/>
          </p:cNvSpPr>
          <p:nvPr>
            <p:ph idx="1"/>
          </p:nvPr>
        </p:nvSpPr>
        <p:spPr>
          <a:xfrm>
            <a:off x="684212" y="1518408"/>
            <a:ext cx="8534400" cy="4183622"/>
          </a:xfrm>
        </p:spPr>
        <p:txBody>
          <a:bodyPr/>
          <a:lstStyle/>
          <a:p>
            <a:r>
              <a:rPr lang="en-US" dirty="0">
                <a:solidFill>
                  <a:srgbClr val="FFFF00"/>
                </a:solidFill>
              </a:rPr>
              <a:t>May 1</a:t>
            </a:r>
            <a:r>
              <a:rPr lang="en-US" baseline="30000" dirty="0">
                <a:solidFill>
                  <a:srgbClr val="FFFF00"/>
                </a:solidFill>
              </a:rPr>
              <a:t>st</a:t>
            </a:r>
            <a:r>
              <a:rPr lang="en-US" dirty="0">
                <a:solidFill>
                  <a:srgbClr val="FFFF00"/>
                </a:solidFill>
              </a:rPr>
              <a:t> Snow Pack Conditions</a:t>
            </a:r>
          </a:p>
          <a:p>
            <a:pPr lvl="1"/>
            <a:r>
              <a:rPr lang="en-US" dirty="0">
                <a:solidFill>
                  <a:srgbClr val="FFFF00"/>
                </a:solidFill>
              </a:rPr>
              <a:t>Snow Course Data</a:t>
            </a:r>
          </a:p>
          <a:p>
            <a:pPr lvl="1"/>
            <a:r>
              <a:rPr lang="en-US" dirty="0">
                <a:solidFill>
                  <a:srgbClr val="FFFF00"/>
                </a:solidFill>
              </a:rPr>
              <a:t>University of Colorado Satellite Snow Pack Analysis</a:t>
            </a:r>
          </a:p>
          <a:p>
            <a:pPr lvl="1"/>
            <a:r>
              <a:rPr lang="en-US" dirty="0">
                <a:solidFill>
                  <a:srgbClr val="FFFF00"/>
                </a:solidFill>
              </a:rPr>
              <a:t>NASA/JPL Airborne Snow Observatory (ASO) Data</a:t>
            </a:r>
          </a:p>
          <a:p>
            <a:pPr lvl="1"/>
            <a:r>
              <a:rPr lang="en-US" dirty="0">
                <a:solidFill>
                  <a:srgbClr val="FFFF00"/>
                </a:solidFill>
              </a:rPr>
              <a:t>Comparisons of ASO and Univ. of Colorado Data</a:t>
            </a:r>
          </a:p>
          <a:p>
            <a:pPr lvl="1"/>
            <a:r>
              <a:rPr lang="en-US" dirty="0">
                <a:solidFill>
                  <a:srgbClr val="FFFF00"/>
                </a:solidFill>
              </a:rPr>
              <a:t>USBR Use of Modeled ASO data</a:t>
            </a:r>
          </a:p>
          <a:p>
            <a:pPr lvl="1"/>
            <a:r>
              <a:rPr lang="en-US" dirty="0">
                <a:solidFill>
                  <a:srgbClr val="FFFF00"/>
                </a:solidFill>
              </a:rPr>
              <a:t>Latest Snow Sensor Report</a:t>
            </a:r>
          </a:p>
          <a:p>
            <a:r>
              <a:rPr lang="en-US" dirty="0">
                <a:solidFill>
                  <a:srgbClr val="FFFF00"/>
                </a:solidFill>
              </a:rPr>
              <a:t>May 17</a:t>
            </a:r>
            <a:r>
              <a:rPr lang="en-US" baseline="30000" dirty="0">
                <a:solidFill>
                  <a:srgbClr val="FFFF00"/>
                </a:solidFill>
              </a:rPr>
              <a:t>th</a:t>
            </a:r>
            <a:r>
              <a:rPr lang="en-US" dirty="0">
                <a:solidFill>
                  <a:srgbClr val="FFFF00"/>
                </a:solidFill>
              </a:rPr>
              <a:t> B120 Update</a:t>
            </a:r>
          </a:p>
        </p:txBody>
      </p:sp>
    </p:spTree>
    <p:extLst>
      <p:ext uri="{BB962C8B-B14F-4D97-AF65-F5344CB8AC3E}">
        <p14:creationId xmlns:p14="http://schemas.microsoft.com/office/powerpoint/2010/main" val="261983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CD8B-E861-4476-AF0C-C1B16C46B2FA}"/>
              </a:ext>
            </a:extLst>
          </p:cNvPr>
          <p:cNvSpPr>
            <a:spLocks noGrp="1"/>
          </p:cNvSpPr>
          <p:nvPr>
            <p:ph type="title"/>
          </p:nvPr>
        </p:nvSpPr>
        <p:spPr>
          <a:xfrm>
            <a:off x="618897" y="121120"/>
            <a:ext cx="9760082" cy="933240"/>
          </a:xfrm>
        </p:spPr>
        <p:txBody>
          <a:bodyPr/>
          <a:lstStyle/>
          <a:p>
            <a:r>
              <a:rPr lang="en-US" b="1" dirty="0"/>
              <a:t>May 1</a:t>
            </a:r>
            <a:r>
              <a:rPr lang="en-US" b="1" baseline="30000" dirty="0"/>
              <a:t>st</a:t>
            </a:r>
            <a:r>
              <a:rPr lang="en-US" b="1" dirty="0"/>
              <a:t> Snow Course Measurements</a:t>
            </a:r>
          </a:p>
        </p:txBody>
      </p:sp>
      <p:graphicFrame>
        <p:nvGraphicFramePr>
          <p:cNvPr id="5" name="Content Placeholder 4">
            <a:extLst>
              <a:ext uri="{FF2B5EF4-FFF2-40B4-BE49-F238E27FC236}">
                <a16:creationId xmlns:a16="http://schemas.microsoft.com/office/drawing/2014/main" id="{3317DC73-4CB1-4061-820D-A7A138BBEA84}"/>
              </a:ext>
            </a:extLst>
          </p:cNvPr>
          <p:cNvGraphicFramePr>
            <a:graphicFrameLocks noGrp="1"/>
          </p:cNvGraphicFramePr>
          <p:nvPr>
            <p:ph idx="1"/>
            <p:extLst>
              <p:ext uri="{D42A27DB-BD31-4B8C-83A1-F6EECF244321}">
                <p14:modId xmlns:p14="http://schemas.microsoft.com/office/powerpoint/2010/main" val="2725109539"/>
              </p:ext>
            </p:extLst>
          </p:nvPr>
        </p:nvGraphicFramePr>
        <p:xfrm>
          <a:off x="1065402" y="1054360"/>
          <a:ext cx="9804762" cy="3918857"/>
        </p:xfrm>
        <a:graphic>
          <a:graphicData uri="http://schemas.openxmlformats.org/drawingml/2006/table">
            <a:tbl>
              <a:tblPr firstRow="1" bandRow="1">
                <a:tableStyleId>{5C22544A-7EE6-4342-B048-85BDC9FD1C3A}</a:tableStyleId>
              </a:tblPr>
              <a:tblGrid>
                <a:gridCol w="2341509">
                  <a:extLst>
                    <a:ext uri="{9D8B030D-6E8A-4147-A177-3AD203B41FA5}">
                      <a16:colId xmlns:a16="http://schemas.microsoft.com/office/drawing/2014/main" val="1909800329"/>
                    </a:ext>
                  </a:extLst>
                </a:gridCol>
                <a:gridCol w="1567047">
                  <a:extLst>
                    <a:ext uri="{9D8B030D-6E8A-4147-A177-3AD203B41FA5}">
                      <a16:colId xmlns:a16="http://schemas.microsoft.com/office/drawing/2014/main" val="1525345578"/>
                    </a:ext>
                  </a:extLst>
                </a:gridCol>
                <a:gridCol w="1965402">
                  <a:extLst>
                    <a:ext uri="{9D8B030D-6E8A-4147-A177-3AD203B41FA5}">
                      <a16:colId xmlns:a16="http://schemas.microsoft.com/office/drawing/2014/main" val="3668421150"/>
                    </a:ext>
                  </a:extLst>
                </a:gridCol>
                <a:gridCol w="1965402">
                  <a:extLst>
                    <a:ext uri="{9D8B030D-6E8A-4147-A177-3AD203B41FA5}">
                      <a16:colId xmlns:a16="http://schemas.microsoft.com/office/drawing/2014/main" val="3298802370"/>
                    </a:ext>
                  </a:extLst>
                </a:gridCol>
                <a:gridCol w="1965402">
                  <a:extLst>
                    <a:ext uri="{9D8B030D-6E8A-4147-A177-3AD203B41FA5}">
                      <a16:colId xmlns:a16="http://schemas.microsoft.com/office/drawing/2014/main" val="129042958"/>
                    </a:ext>
                  </a:extLst>
                </a:gridCol>
              </a:tblGrid>
              <a:tr h="875489">
                <a:tc>
                  <a:txBody>
                    <a:bodyPr/>
                    <a:lstStyle/>
                    <a:p>
                      <a:r>
                        <a:rPr lang="en-US" dirty="0"/>
                        <a:t>REGION</a:t>
                      </a:r>
                    </a:p>
                  </a:txBody>
                  <a:tcPr/>
                </a:tc>
                <a:tc>
                  <a:txBody>
                    <a:bodyPr/>
                    <a:lstStyle/>
                    <a:p>
                      <a:r>
                        <a:rPr lang="en-US" dirty="0"/>
                        <a:t>No. Courses</a:t>
                      </a:r>
                    </a:p>
                  </a:txBody>
                  <a:tcPr/>
                </a:tc>
                <a:tc>
                  <a:txBody>
                    <a:bodyPr/>
                    <a:lstStyle/>
                    <a:p>
                      <a:r>
                        <a:rPr lang="en-US" dirty="0"/>
                        <a:t>Average W.C.</a:t>
                      </a:r>
                    </a:p>
                  </a:txBody>
                  <a:tcPr/>
                </a:tc>
                <a:tc>
                  <a:txBody>
                    <a:bodyPr/>
                    <a:lstStyle/>
                    <a:p>
                      <a:r>
                        <a:rPr lang="en-US" dirty="0"/>
                        <a:t>% Avg. April 1</a:t>
                      </a:r>
                    </a:p>
                  </a:txBody>
                  <a:tcPr/>
                </a:tc>
                <a:tc>
                  <a:txBody>
                    <a:bodyPr/>
                    <a:lstStyle/>
                    <a:p>
                      <a:r>
                        <a:rPr lang="en-US" dirty="0"/>
                        <a:t>% Avg. May 1</a:t>
                      </a:r>
                    </a:p>
                  </a:txBody>
                  <a:tcPr/>
                </a:tc>
                <a:extLst>
                  <a:ext uri="{0D108BD9-81ED-4DB2-BD59-A6C34878D82A}">
                    <a16:rowId xmlns:a16="http://schemas.microsoft.com/office/drawing/2014/main" val="937878613"/>
                  </a:ext>
                </a:extLst>
              </a:tr>
              <a:tr h="507228">
                <a:tc>
                  <a:txBody>
                    <a:bodyPr/>
                    <a:lstStyle/>
                    <a:p>
                      <a:r>
                        <a:rPr lang="en-US" dirty="0">
                          <a:solidFill>
                            <a:srgbClr val="002060"/>
                          </a:solidFill>
                        </a:rPr>
                        <a:t>North Coast</a:t>
                      </a:r>
                    </a:p>
                  </a:txBody>
                  <a:tcPr/>
                </a:tc>
                <a:tc>
                  <a:txBody>
                    <a:bodyPr/>
                    <a:lstStyle/>
                    <a:p>
                      <a:pPr algn="ctr"/>
                      <a:r>
                        <a:rPr lang="en-US" dirty="0">
                          <a:solidFill>
                            <a:srgbClr val="002060"/>
                          </a:solidFill>
                        </a:rPr>
                        <a:t>5</a:t>
                      </a:r>
                    </a:p>
                  </a:txBody>
                  <a:tcPr/>
                </a:tc>
                <a:tc>
                  <a:txBody>
                    <a:bodyPr/>
                    <a:lstStyle/>
                    <a:p>
                      <a:pPr algn="ctr"/>
                      <a:r>
                        <a:rPr lang="en-US" dirty="0">
                          <a:solidFill>
                            <a:srgbClr val="002060"/>
                          </a:solidFill>
                        </a:rPr>
                        <a:t>2.2”</a:t>
                      </a:r>
                    </a:p>
                  </a:txBody>
                  <a:tcPr/>
                </a:tc>
                <a:tc>
                  <a:txBody>
                    <a:bodyPr/>
                    <a:lstStyle/>
                    <a:p>
                      <a:pPr algn="ctr"/>
                      <a:r>
                        <a:rPr lang="en-US" dirty="0">
                          <a:solidFill>
                            <a:srgbClr val="002060"/>
                          </a:solidFill>
                        </a:rPr>
                        <a:t>7%</a:t>
                      </a:r>
                    </a:p>
                  </a:txBody>
                  <a:tcPr/>
                </a:tc>
                <a:tc>
                  <a:txBody>
                    <a:bodyPr/>
                    <a:lstStyle/>
                    <a:p>
                      <a:pPr algn="ctr"/>
                      <a:r>
                        <a:rPr lang="en-US" dirty="0">
                          <a:solidFill>
                            <a:srgbClr val="002060"/>
                          </a:solidFill>
                        </a:rPr>
                        <a:t>10%</a:t>
                      </a:r>
                    </a:p>
                  </a:txBody>
                  <a:tcPr/>
                </a:tc>
                <a:extLst>
                  <a:ext uri="{0D108BD9-81ED-4DB2-BD59-A6C34878D82A}">
                    <a16:rowId xmlns:a16="http://schemas.microsoft.com/office/drawing/2014/main" val="3811389029"/>
                  </a:ext>
                </a:extLst>
              </a:tr>
              <a:tr h="507228">
                <a:tc>
                  <a:txBody>
                    <a:bodyPr/>
                    <a:lstStyle/>
                    <a:p>
                      <a:r>
                        <a:rPr lang="en-US" dirty="0">
                          <a:solidFill>
                            <a:srgbClr val="002060"/>
                          </a:solidFill>
                        </a:rPr>
                        <a:t>Sacramento</a:t>
                      </a:r>
                    </a:p>
                  </a:txBody>
                  <a:tcPr/>
                </a:tc>
                <a:tc>
                  <a:txBody>
                    <a:bodyPr/>
                    <a:lstStyle/>
                    <a:p>
                      <a:pPr algn="ctr"/>
                      <a:r>
                        <a:rPr lang="en-US" dirty="0">
                          <a:solidFill>
                            <a:srgbClr val="002060"/>
                          </a:solidFill>
                        </a:rPr>
                        <a:t>62</a:t>
                      </a:r>
                    </a:p>
                  </a:txBody>
                  <a:tcPr/>
                </a:tc>
                <a:tc>
                  <a:txBody>
                    <a:bodyPr/>
                    <a:lstStyle/>
                    <a:p>
                      <a:pPr algn="ctr"/>
                      <a:r>
                        <a:rPr lang="en-US" dirty="0">
                          <a:solidFill>
                            <a:srgbClr val="002060"/>
                          </a:solidFill>
                        </a:rPr>
                        <a:t>6.7”</a:t>
                      </a:r>
                    </a:p>
                  </a:txBody>
                  <a:tcPr/>
                </a:tc>
                <a:tc>
                  <a:txBody>
                    <a:bodyPr/>
                    <a:lstStyle/>
                    <a:p>
                      <a:pPr algn="ctr"/>
                      <a:r>
                        <a:rPr lang="en-US" dirty="0">
                          <a:solidFill>
                            <a:srgbClr val="002060"/>
                          </a:solidFill>
                        </a:rPr>
                        <a:t>16%</a:t>
                      </a:r>
                    </a:p>
                  </a:txBody>
                  <a:tcPr/>
                </a:tc>
                <a:tc>
                  <a:txBody>
                    <a:bodyPr/>
                    <a:lstStyle/>
                    <a:p>
                      <a:pPr algn="ctr"/>
                      <a:r>
                        <a:rPr lang="en-US" dirty="0">
                          <a:solidFill>
                            <a:srgbClr val="002060"/>
                          </a:solidFill>
                        </a:rPr>
                        <a:t>23%</a:t>
                      </a:r>
                    </a:p>
                  </a:txBody>
                  <a:tcPr/>
                </a:tc>
                <a:extLst>
                  <a:ext uri="{0D108BD9-81ED-4DB2-BD59-A6C34878D82A}">
                    <a16:rowId xmlns:a16="http://schemas.microsoft.com/office/drawing/2014/main" val="3042192598"/>
                  </a:ext>
                </a:extLst>
              </a:tr>
              <a:tr h="507228">
                <a:tc>
                  <a:txBody>
                    <a:bodyPr/>
                    <a:lstStyle/>
                    <a:p>
                      <a:r>
                        <a:rPr lang="en-US" dirty="0">
                          <a:solidFill>
                            <a:srgbClr val="002060"/>
                          </a:solidFill>
                        </a:rPr>
                        <a:t>San Joaquin</a:t>
                      </a:r>
                    </a:p>
                  </a:txBody>
                  <a:tcPr/>
                </a:tc>
                <a:tc>
                  <a:txBody>
                    <a:bodyPr/>
                    <a:lstStyle/>
                    <a:p>
                      <a:pPr algn="ctr"/>
                      <a:r>
                        <a:rPr lang="en-US" dirty="0">
                          <a:solidFill>
                            <a:srgbClr val="002060"/>
                          </a:solidFill>
                        </a:rPr>
                        <a:t>55</a:t>
                      </a:r>
                    </a:p>
                  </a:txBody>
                  <a:tcPr/>
                </a:tc>
                <a:tc>
                  <a:txBody>
                    <a:bodyPr/>
                    <a:lstStyle/>
                    <a:p>
                      <a:pPr algn="ctr"/>
                      <a:r>
                        <a:rPr lang="en-US" dirty="0">
                          <a:solidFill>
                            <a:srgbClr val="002060"/>
                          </a:solidFill>
                        </a:rPr>
                        <a:t>12.0”</a:t>
                      </a:r>
                    </a:p>
                  </a:txBody>
                  <a:tcPr/>
                </a:tc>
                <a:tc>
                  <a:txBody>
                    <a:bodyPr/>
                    <a:lstStyle/>
                    <a:p>
                      <a:pPr algn="ctr"/>
                      <a:r>
                        <a:rPr lang="en-US" dirty="0">
                          <a:solidFill>
                            <a:srgbClr val="002060"/>
                          </a:solidFill>
                        </a:rPr>
                        <a:t>31%</a:t>
                      </a:r>
                    </a:p>
                  </a:txBody>
                  <a:tcPr/>
                </a:tc>
                <a:tc>
                  <a:txBody>
                    <a:bodyPr/>
                    <a:lstStyle/>
                    <a:p>
                      <a:pPr algn="ctr"/>
                      <a:r>
                        <a:rPr lang="en-US" dirty="0">
                          <a:solidFill>
                            <a:srgbClr val="002060"/>
                          </a:solidFill>
                        </a:rPr>
                        <a:t>38%</a:t>
                      </a:r>
                    </a:p>
                  </a:txBody>
                  <a:tcPr/>
                </a:tc>
                <a:extLst>
                  <a:ext uri="{0D108BD9-81ED-4DB2-BD59-A6C34878D82A}">
                    <a16:rowId xmlns:a16="http://schemas.microsoft.com/office/drawing/2014/main" val="1135709087"/>
                  </a:ext>
                </a:extLst>
              </a:tr>
              <a:tr h="507228">
                <a:tc>
                  <a:txBody>
                    <a:bodyPr/>
                    <a:lstStyle/>
                    <a:p>
                      <a:r>
                        <a:rPr lang="en-US" dirty="0">
                          <a:solidFill>
                            <a:srgbClr val="002060"/>
                          </a:solidFill>
                        </a:rPr>
                        <a:t>Tulare Lake</a:t>
                      </a:r>
                    </a:p>
                  </a:txBody>
                  <a:tcPr/>
                </a:tc>
                <a:tc>
                  <a:txBody>
                    <a:bodyPr/>
                    <a:lstStyle/>
                    <a:p>
                      <a:pPr algn="ctr"/>
                      <a:r>
                        <a:rPr lang="en-US" dirty="0">
                          <a:solidFill>
                            <a:srgbClr val="002060"/>
                          </a:solidFill>
                        </a:rPr>
                        <a:t>32</a:t>
                      </a:r>
                    </a:p>
                  </a:txBody>
                  <a:tcPr/>
                </a:tc>
                <a:tc>
                  <a:txBody>
                    <a:bodyPr/>
                    <a:lstStyle/>
                    <a:p>
                      <a:pPr algn="ctr"/>
                      <a:r>
                        <a:rPr lang="en-US" dirty="0">
                          <a:solidFill>
                            <a:srgbClr val="002060"/>
                          </a:solidFill>
                        </a:rPr>
                        <a:t>6.9”</a:t>
                      </a:r>
                    </a:p>
                  </a:txBody>
                  <a:tcPr/>
                </a:tc>
                <a:tc>
                  <a:txBody>
                    <a:bodyPr/>
                    <a:lstStyle/>
                    <a:p>
                      <a:pPr algn="ctr"/>
                      <a:r>
                        <a:rPr lang="en-US" dirty="0">
                          <a:solidFill>
                            <a:srgbClr val="002060"/>
                          </a:solidFill>
                        </a:rPr>
                        <a:t>22%</a:t>
                      </a:r>
                    </a:p>
                  </a:txBody>
                  <a:tcPr/>
                </a:tc>
                <a:tc>
                  <a:txBody>
                    <a:bodyPr/>
                    <a:lstStyle/>
                    <a:p>
                      <a:pPr algn="ctr"/>
                      <a:r>
                        <a:rPr lang="en-US" dirty="0">
                          <a:solidFill>
                            <a:srgbClr val="002060"/>
                          </a:solidFill>
                        </a:rPr>
                        <a:t>29%</a:t>
                      </a:r>
                    </a:p>
                  </a:txBody>
                  <a:tcPr/>
                </a:tc>
                <a:extLst>
                  <a:ext uri="{0D108BD9-81ED-4DB2-BD59-A6C34878D82A}">
                    <a16:rowId xmlns:a16="http://schemas.microsoft.com/office/drawing/2014/main" val="386316547"/>
                  </a:ext>
                </a:extLst>
              </a:tr>
              <a:tr h="507228">
                <a:tc>
                  <a:txBody>
                    <a:bodyPr/>
                    <a:lstStyle/>
                    <a:p>
                      <a:r>
                        <a:rPr lang="en-US" dirty="0">
                          <a:solidFill>
                            <a:srgbClr val="002060"/>
                          </a:solidFill>
                        </a:rPr>
                        <a:t>North Lahontan</a:t>
                      </a:r>
                    </a:p>
                  </a:txBody>
                  <a:tcPr/>
                </a:tc>
                <a:tc>
                  <a:txBody>
                    <a:bodyPr/>
                    <a:lstStyle/>
                    <a:p>
                      <a:pPr algn="ctr"/>
                      <a:r>
                        <a:rPr lang="en-US" dirty="0">
                          <a:solidFill>
                            <a:srgbClr val="002060"/>
                          </a:solidFill>
                        </a:rPr>
                        <a:t>4</a:t>
                      </a:r>
                    </a:p>
                  </a:txBody>
                  <a:tcPr/>
                </a:tc>
                <a:tc>
                  <a:txBody>
                    <a:bodyPr/>
                    <a:lstStyle/>
                    <a:p>
                      <a:pPr algn="ctr"/>
                      <a:r>
                        <a:rPr lang="en-US" dirty="0">
                          <a:solidFill>
                            <a:srgbClr val="002060"/>
                          </a:solidFill>
                        </a:rPr>
                        <a:t>7.4”</a:t>
                      </a:r>
                    </a:p>
                  </a:txBody>
                  <a:tcPr/>
                </a:tc>
                <a:tc>
                  <a:txBody>
                    <a:bodyPr/>
                    <a:lstStyle/>
                    <a:p>
                      <a:pPr algn="ctr"/>
                      <a:r>
                        <a:rPr lang="en-US" dirty="0">
                          <a:solidFill>
                            <a:srgbClr val="002060"/>
                          </a:solidFill>
                        </a:rPr>
                        <a:t>27%</a:t>
                      </a:r>
                    </a:p>
                  </a:txBody>
                  <a:tcPr/>
                </a:tc>
                <a:tc>
                  <a:txBody>
                    <a:bodyPr/>
                    <a:lstStyle/>
                    <a:p>
                      <a:pPr algn="ctr"/>
                      <a:r>
                        <a:rPr lang="en-US" dirty="0">
                          <a:solidFill>
                            <a:srgbClr val="002060"/>
                          </a:solidFill>
                        </a:rPr>
                        <a:t>31%</a:t>
                      </a:r>
                    </a:p>
                  </a:txBody>
                  <a:tcPr/>
                </a:tc>
                <a:extLst>
                  <a:ext uri="{0D108BD9-81ED-4DB2-BD59-A6C34878D82A}">
                    <a16:rowId xmlns:a16="http://schemas.microsoft.com/office/drawing/2014/main" val="2267476694"/>
                  </a:ext>
                </a:extLst>
              </a:tr>
              <a:tr h="507228">
                <a:tc>
                  <a:txBody>
                    <a:bodyPr/>
                    <a:lstStyle/>
                    <a:p>
                      <a:r>
                        <a:rPr lang="en-US" b="1" dirty="0"/>
                        <a:t>Statewide</a:t>
                      </a:r>
                    </a:p>
                  </a:txBody>
                  <a:tcPr/>
                </a:tc>
                <a:tc>
                  <a:txBody>
                    <a:bodyPr/>
                    <a:lstStyle/>
                    <a:p>
                      <a:pPr algn="ctr"/>
                      <a:endParaRPr lang="en-US" b="1" dirty="0"/>
                    </a:p>
                  </a:txBody>
                  <a:tcPr/>
                </a:tc>
                <a:tc>
                  <a:txBody>
                    <a:bodyPr/>
                    <a:lstStyle/>
                    <a:p>
                      <a:pPr algn="ctr"/>
                      <a:endParaRPr lang="en-US" b="1" dirty="0"/>
                    </a:p>
                  </a:txBody>
                  <a:tcPr/>
                </a:tc>
                <a:tc>
                  <a:txBody>
                    <a:bodyPr/>
                    <a:lstStyle/>
                    <a:p>
                      <a:pPr algn="ctr"/>
                      <a:r>
                        <a:rPr lang="en-US" b="1" dirty="0"/>
                        <a:t>21%</a:t>
                      </a:r>
                    </a:p>
                  </a:txBody>
                  <a:tcPr/>
                </a:tc>
                <a:tc>
                  <a:txBody>
                    <a:bodyPr/>
                    <a:lstStyle/>
                    <a:p>
                      <a:pPr algn="ctr"/>
                      <a:r>
                        <a:rPr lang="en-US" b="1" dirty="0"/>
                        <a:t>27%</a:t>
                      </a:r>
                    </a:p>
                  </a:txBody>
                  <a:tcPr/>
                </a:tc>
                <a:extLst>
                  <a:ext uri="{0D108BD9-81ED-4DB2-BD59-A6C34878D82A}">
                    <a16:rowId xmlns:a16="http://schemas.microsoft.com/office/drawing/2014/main" val="1162976731"/>
                  </a:ext>
                </a:extLst>
              </a:tr>
            </a:tbl>
          </a:graphicData>
        </a:graphic>
      </p:graphicFrame>
      <p:sp>
        <p:nvSpPr>
          <p:cNvPr id="6" name="TextBox 5">
            <a:extLst>
              <a:ext uri="{FF2B5EF4-FFF2-40B4-BE49-F238E27FC236}">
                <a16:creationId xmlns:a16="http://schemas.microsoft.com/office/drawing/2014/main" id="{40D6A85D-B2E0-419E-B78C-47F8455FF248}"/>
              </a:ext>
            </a:extLst>
          </p:cNvPr>
          <p:cNvSpPr txBox="1"/>
          <p:nvPr/>
        </p:nvSpPr>
        <p:spPr>
          <a:xfrm>
            <a:off x="1065402" y="5253135"/>
            <a:ext cx="8013284" cy="923330"/>
          </a:xfrm>
          <a:prstGeom prst="rect">
            <a:avLst/>
          </a:prstGeom>
          <a:noFill/>
        </p:spPr>
        <p:txBody>
          <a:bodyPr wrap="square" rtlCol="0">
            <a:spAutoFit/>
          </a:bodyPr>
          <a:lstStyle/>
          <a:p>
            <a:r>
              <a:rPr lang="en-US" dirty="0"/>
              <a:t>Note:  Most courses below 6,000’ elevation in the Northern Sierra and</a:t>
            </a:r>
          </a:p>
          <a:p>
            <a:r>
              <a:rPr lang="en-US" dirty="0"/>
              <a:t>Below 8,000’ elevation in the Central and Southern Sierra were melted out by the May 1</a:t>
            </a:r>
            <a:r>
              <a:rPr lang="en-US" baseline="30000" dirty="0"/>
              <a:t>st</a:t>
            </a:r>
            <a:r>
              <a:rPr lang="en-US" dirty="0"/>
              <a:t> snow course measurements.</a:t>
            </a:r>
          </a:p>
        </p:txBody>
      </p:sp>
    </p:spTree>
    <p:extLst>
      <p:ext uri="{BB962C8B-B14F-4D97-AF65-F5344CB8AC3E}">
        <p14:creationId xmlns:p14="http://schemas.microsoft.com/office/powerpoint/2010/main" val="1492437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B768CB-F808-4AEA-8697-DEB60AD03F7E}"/>
              </a:ext>
            </a:extLst>
          </p:cNvPr>
          <p:cNvPicPr>
            <a:picLocks noChangeAspect="1"/>
          </p:cNvPicPr>
          <p:nvPr/>
        </p:nvPicPr>
        <p:blipFill>
          <a:blip r:embed="rId2"/>
          <a:stretch>
            <a:fillRect/>
          </a:stretch>
        </p:blipFill>
        <p:spPr>
          <a:xfrm>
            <a:off x="609601" y="1115906"/>
            <a:ext cx="11153422" cy="5524429"/>
          </a:xfrm>
          <a:prstGeom prst="rect">
            <a:avLst/>
          </a:prstGeom>
        </p:spPr>
      </p:pic>
      <p:sp>
        <p:nvSpPr>
          <p:cNvPr id="5" name="Title 1">
            <a:extLst>
              <a:ext uri="{FF2B5EF4-FFF2-40B4-BE49-F238E27FC236}">
                <a16:creationId xmlns:a16="http://schemas.microsoft.com/office/drawing/2014/main" id="{44459B9E-5F7B-4ADE-9A7E-9540E69A532F}"/>
              </a:ext>
            </a:extLst>
          </p:cNvPr>
          <p:cNvSpPr>
            <a:spLocks noGrp="1"/>
          </p:cNvSpPr>
          <p:nvPr>
            <p:ph type="title"/>
          </p:nvPr>
        </p:nvSpPr>
        <p:spPr>
          <a:xfrm>
            <a:off x="618897" y="121120"/>
            <a:ext cx="9760082" cy="933240"/>
          </a:xfrm>
        </p:spPr>
        <p:txBody>
          <a:bodyPr>
            <a:normAutofit fontScale="90000"/>
          </a:bodyPr>
          <a:lstStyle/>
          <a:p>
            <a:r>
              <a:rPr lang="en-US" b="1" dirty="0"/>
              <a:t>University of Colorado satellite analysis</a:t>
            </a:r>
          </a:p>
        </p:txBody>
      </p:sp>
    </p:spTree>
    <p:extLst>
      <p:ext uri="{BB962C8B-B14F-4D97-AF65-F5344CB8AC3E}">
        <p14:creationId xmlns:p14="http://schemas.microsoft.com/office/powerpoint/2010/main" val="188041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6F302A-1680-43C5-A5BB-D95D40DD58CD}"/>
              </a:ext>
            </a:extLst>
          </p:cNvPr>
          <p:cNvPicPr>
            <a:picLocks noChangeAspect="1"/>
          </p:cNvPicPr>
          <p:nvPr/>
        </p:nvPicPr>
        <p:blipFill>
          <a:blip r:embed="rId2"/>
          <a:stretch>
            <a:fillRect/>
          </a:stretch>
        </p:blipFill>
        <p:spPr>
          <a:xfrm>
            <a:off x="541175" y="921473"/>
            <a:ext cx="11473543" cy="5847761"/>
          </a:xfrm>
          <a:prstGeom prst="rect">
            <a:avLst/>
          </a:prstGeom>
        </p:spPr>
      </p:pic>
    </p:spTree>
    <p:extLst>
      <p:ext uri="{BB962C8B-B14F-4D97-AF65-F5344CB8AC3E}">
        <p14:creationId xmlns:p14="http://schemas.microsoft.com/office/powerpoint/2010/main" val="165346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B139DC-8C13-427A-920A-2B2C45A72BB0}"/>
              </a:ext>
            </a:extLst>
          </p:cNvPr>
          <p:cNvPicPr>
            <a:picLocks noChangeAspect="1"/>
          </p:cNvPicPr>
          <p:nvPr/>
        </p:nvPicPr>
        <p:blipFill>
          <a:blip r:embed="rId2"/>
          <a:stretch>
            <a:fillRect/>
          </a:stretch>
        </p:blipFill>
        <p:spPr>
          <a:xfrm>
            <a:off x="559837" y="472543"/>
            <a:ext cx="11196734" cy="6180184"/>
          </a:xfrm>
          <a:prstGeom prst="rect">
            <a:avLst/>
          </a:prstGeom>
        </p:spPr>
      </p:pic>
    </p:spTree>
    <p:extLst>
      <p:ext uri="{BB962C8B-B14F-4D97-AF65-F5344CB8AC3E}">
        <p14:creationId xmlns:p14="http://schemas.microsoft.com/office/powerpoint/2010/main" val="369473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32AD-FEEC-4170-BE55-AE7529176C49}"/>
              </a:ext>
            </a:extLst>
          </p:cNvPr>
          <p:cNvSpPr>
            <a:spLocks noGrp="1"/>
          </p:cNvSpPr>
          <p:nvPr>
            <p:ph type="title"/>
          </p:nvPr>
        </p:nvSpPr>
        <p:spPr>
          <a:xfrm>
            <a:off x="684212" y="111276"/>
            <a:ext cx="10796588" cy="821785"/>
          </a:xfrm>
        </p:spPr>
        <p:txBody>
          <a:bodyPr>
            <a:normAutofit/>
          </a:bodyPr>
          <a:lstStyle/>
          <a:p>
            <a:r>
              <a:rPr lang="en-US" sz="3200" b="1" dirty="0"/>
              <a:t>Comparison of ASO and satellite snow data</a:t>
            </a:r>
          </a:p>
        </p:txBody>
      </p:sp>
      <p:pic>
        <p:nvPicPr>
          <p:cNvPr id="4" name="Picture 3">
            <a:extLst>
              <a:ext uri="{FF2B5EF4-FFF2-40B4-BE49-F238E27FC236}">
                <a16:creationId xmlns:a16="http://schemas.microsoft.com/office/drawing/2014/main" id="{CA0D7BA6-D6E1-4F77-AFC6-89517D297945}"/>
              </a:ext>
            </a:extLst>
          </p:cNvPr>
          <p:cNvPicPr>
            <a:picLocks noChangeAspect="1"/>
          </p:cNvPicPr>
          <p:nvPr/>
        </p:nvPicPr>
        <p:blipFill>
          <a:blip r:embed="rId2"/>
          <a:stretch>
            <a:fillRect/>
          </a:stretch>
        </p:blipFill>
        <p:spPr>
          <a:xfrm>
            <a:off x="4264089" y="1222310"/>
            <a:ext cx="7711232" cy="4801314"/>
          </a:xfrm>
          <a:prstGeom prst="rect">
            <a:avLst/>
          </a:prstGeom>
        </p:spPr>
      </p:pic>
      <p:sp>
        <p:nvSpPr>
          <p:cNvPr id="5" name="TextBox 4">
            <a:extLst>
              <a:ext uri="{FF2B5EF4-FFF2-40B4-BE49-F238E27FC236}">
                <a16:creationId xmlns:a16="http://schemas.microsoft.com/office/drawing/2014/main" id="{64637849-F37A-4297-8DE8-95B632C840B2}"/>
              </a:ext>
            </a:extLst>
          </p:cNvPr>
          <p:cNvSpPr txBox="1"/>
          <p:nvPr/>
        </p:nvSpPr>
        <p:spPr>
          <a:xfrm>
            <a:off x="186611" y="1222310"/>
            <a:ext cx="4077478" cy="4801314"/>
          </a:xfrm>
          <a:prstGeom prst="rect">
            <a:avLst/>
          </a:prstGeom>
          <a:noFill/>
        </p:spPr>
        <p:txBody>
          <a:bodyPr wrap="square" rtlCol="0">
            <a:spAutoFit/>
          </a:bodyPr>
          <a:lstStyle/>
          <a:p>
            <a:r>
              <a:rPr lang="en-US" dirty="0">
                <a:solidFill>
                  <a:srgbClr val="FFFF00"/>
                </a:solidFill>
              </a:rPr>
              <a:t>ASO Data:</a:t>
            </a:r>
          </a:p>
          <a:p>
            <a:pPr marL="285750" indent="-285750">
              <a:buFont typeface="Arial" panose="020B0604020202020204" pitchFamily="34" charset="0"/>
              <a:buChar char="•"/>
            </a:pPr>
            <a:r>
              <a:rPr lang="en-US" dirty="0">
                <a:solidFill>
                  <a:srgbClr val="FFFF00"/>
                </a:solidFill>
              </a:rPr>
              <a:t>Higher Resolution</a:t>
            </a:r>
          </a:p>
          <a:p>
            <a:pPr marL="285750" indent="-285750">
              <a:buFont typeface="Arial" panose="020B0604020202020204" pitchFamily="34" charset="0"/>
              <a:buChar char="•"/>
            </a:pPr>
            <a:r>
              <a:rPr lang="en-US" dirty="0">
                <a:solidFill>
                  <a:srgbClr val="FFFF00"/>
                </a:solidFill>
              </a:rPr>
              <a:t>Includes SWE, Density, and Albedo estimates</a:t>
            </a:r>
          </a:p>
          <a:p>
            <a:pPr marL="285750" indent="-285750">
              <a:buFont typeface="Arial" panose="020B0604020202020204" pitchFamily="34" charset="0"/>
              <a:buChar char="•"/>
            </a:pPr>
            <a:r>
              <a:rPr lang="en-US" dirty="0">
                <a:solidFill>
                  <a:srgbClr val="FFFF00"/>
                </a:solidFill>
              </a:rPr>
              <a:t>Limited to a few basins currently</a:t>
            </a:r>
          </a:p>
          <a:p>
            <a:pPr marL="285750" indent="-285750">
              <a:buFont typeface="Arial" panose="020B0604020202020204" pitchFamily="34" charset="0"/>
              <a:buChar char="•"/>
            </a:pPr>
            <a:r>
              <a:rPr lang="en-US" dirty="0">
                <a:solidFill>
                  <a:srgbClr val="FFFF00"/>
                </a:solidFill>
              </a:rPr>
              <a:t>Monthly to bi-weekly flights depending on funding</a:t>
            </a:r>
          </a:p>
          <a:p>
            <a:pPr marL="285750" indent="-285750">
              <a:buFont typeface="Arial" panose="020B0604020202020204" pitchFamily="34" charset="0"/>
              <a:buChar char="•"/>
            </a:pPr>
            <a:r>
              <a:rPr lang="en-US" dirty="0">
                <a:solidFill>
                  <a:srgbClr val="FFFF00"/>
                </a:solidFill>
              </a:rPr>
              <a:t>Impacted by weather and military flight zone restrictions</a:t>
            </a:r>
          </a:p>
          <a:p>
            <a:pPr marL="285750" indent="-285750">
              <a:buFont typeface="Arial" panose="020B0604020202020204" pitchFamily="34" charset="0"/>
              <a:buChar char="•"/>
            </a:pPr>
            <a:endParaRPr lang="en-US" dirty="0">
              <a:solidFill>
                <a:srgbClr val="FFFF00"/>
              </a:solidFill>
            </a:endParaRPr>
          </a:p>
          <a:p>
            <a:r>
              <a:rPr lang="en-US" dirty="0">
                <a:solidFill>
                  <a:srgbClr val="FFFF00"/>
                </a:solidFill>
              </a:rPr>
              <a:t>Univ. Colorado Satellite Data:</a:t>
            </a:r>
          </a:p>
          <a:p>
            <a:pPr marL="285750" indent="-285750">
              <a:buFont typeface="Arial" panose="020B0604020202020204" pitchFamily="34" charset="0"/>
              <a:buChar char="•"/>
            </a:pPr>
            <a:r>
              <a:rPr lang="en-US" dirty="0">
                <a:solidFill>
                  <a:srgbClr val="FFFF00"/>
                </a:solidFill>
              </a:rPr>
              <a:t>Lower Resolution</a:t>
            </a:r>
          </a:p>
          <a:p>
            <a:pPr marL="285750" indent="-285750">
              <a:buFont typeface="Arial" panose="020B0604020202020204" pitchFamily="34" charset="0"/>
              <a:buChar char="•"/>
            </a:pPr>
            <a:r>
              <a:rPr lang="en-US" dirty="0">
                <a:solidFill>
                  <a:srgbClr val="FFFF00"/>
                </a:solidFill>
              </a:rPr>
              <a:t>Provides basin wide SWE estimates across Sierra Nevada</a:t>
            </a:r>
          </a:p>
          <a:p>
            <a:pPr marL="285750" indent="-285750">
              <a:buFont typeface="Arial" panose="020B0604020202020204" pitchFamily="34" charset="0"/>
              <a:buChar char="•"/>
            </a:pPr>
            <a:r>
              <a:rPr lang="en-US" dirty="0">
                <a:solidFill>
                  <a:srgbClr val="FFFF00"/>
                </a:solidFill>
              </a:rPr>
              <a:t>Can be weekly</a:t>
            </a:r>
          </a:p>
          <a:p>
            <a:pPr marL="285750" indent="-285750">
              <a:buFont typeface="Arial" panose="020B0604020202020204" pitchFamily="34" charset="0"/>
              <a:buChar char="•"/>
            </a:pPr>
            <a:r>
              <a:rPr lang="en-US" dirty="0">
                <a:solidFill>
                  <a:srgbClr val="FFFF00"/>
                </a:solidFill>
              </a:rPr>
              <a:t>Biggest limitation is cloud cover</a:t>
            </a:r>
          </a:p>
          <a:p>
            <a:pPr marL="285750" indent="-285750">
              <a:buFont typeface="Arial" panose="020B0604020202020204" pitchFamily="34" charset="0"/>
              <a:buChar char="•"/>
            </a:pPr>
            <a:r>
              <a:rPr lang="en-US" dirty="0">
                <a:solidFill>
                  <a:srgbClr val="FFFF00"/>
                </a:solidFill>
              </a:rPr>
              <a:t>Still considered experimental</a:t>
            </a:r>
          </a:p>
        </p:txBody>
      </p:sp>
      <p:sp>
        <p:nvSpPr>
          <p:cNvPr id="6" name="TextBox 5">
            <a:extLst>
              <a:ext uri="{FF2B5EF4-FFF2-40B4-BE49-F238E27FC236}">
                <a16:creationId xmlns:a16="http://schemas.microsoft.com/office/drawing/2014/main" id="{CD27F807-0B9E-4690-890D-5BE67F09C4B6}"/>
              </a:ext>
            </a:extLst>
          </p:cNvPr>
          <p:cNvSpPr txBox="1"/>
          <p:nvPr/>
        </p:nvSpPr>
        <p:spPr>
          <a:xfrm>
            <a:off x="4413380" y="6148873"/>
            <a:ext cx="7632440" cy="646331"/>
          </a:xfrm>
          <a:prstGeom prst="rect">
            <a:avLst/>
          </a:prstGeom>
          <a:noFill/>
        </p:spPr>
        <p:txBody>
          <a:bodyPr wrap="square" rtlCol="0">
            <a:spAutoFit/>
          </a:bodyPr>
          <a:lstStyle/>
          <a:p>
            <a:r>
              <a:rPr lang="en-US" dirty="0"/>
              <a:t>Note:  Ground observations (courses and pillows) are crucial data validation for both products</a:t>
            </a:r>
          </a:p>
        </p:txBody>
      </p:sp>
    </p:spTree>
    <p:extLst>
      <p:ext uri="{BB962C8B-B14F-4D97-AF65-F5344CB8AC3E}">
        <p14:creationId xmlns:p14="http://schemas.microsoft.com/office/powerpoint/2010/main" val="1275822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32AD-FEEC-4170-BE55-AE7529176C49}"/>
              </a:ext>
            </a:extLst>
          </p:cNvPr>
          <p:cNvSpPr>
            <a:spLocks noGrp="1"/>
          </p:cNvSpPr>
          <p:nvPr>
            <p:ph type="title"/>
          </p:nvPr>
        </p:nvSpPr>
        <p:spPr>
          <a:xfrm>
            <a:off x="684212" y="111276"/>
            <a:ext cx="10796588" cy="821785"/>
          </a:xfrm>
        </p:spPr>
        <p:txBody>
          <a:bodyPr>
            <a:noAutofit/>
          </a:bodyPr>
          <a:lstStyle/>
          <a:p>
            <a:pPr algn="ctr"/>
            <a:r>
              <a:rPr lang="en-US" sz="2800" b="1" dirty="0"/>
              <a:t>Operational Use of modeled ASO snow data</a:t>
            </a:r>
            <a:br>
              <a:rPr lang="en-US" sz="2800" b="1" dirty="0"/>
            </a:br>
            <a:r>
              <a:rPr lang="en-US" sz="2800" b="1" dirty="0"/>
              <a:t>usbr friant operations</a:t>
            </a:r>
          </a:p>
        </p:txBody>
      </p:sp>
      <p:pic>
        <p:nvPicPr>
          <p:cNvPr id="3" name="Picture 2">
            <a:extLst>
              <a:ext uri="{FF2B5EF4-FFF2-40B4-BE49-F238E27FC236}">
                <a16:creationId xmlns:a16="http://schemas.microsoft.com/office/drawing/2014/main" id="{D6B74C87-665B-4ABA-BD4B-150AA25DF53E}"/>
              </a:ext>
            </a:extLst>
          </p:cNvPr>
          <p:cNvPicPr>
            <a:picLocks noChangeAspect="1"/>
          </p:cNvPicPr>
          <p:nvPr/>
        </p:nvPicPr>
        <p:blipFill>
          <a:blip r:embed="rId2"/>
          <a:stretch>
            <a:fillRect/>
          </a:stretch>
        </p:blipFill>
        <p:spPr>
          <a:xfrm>
            <a:off x="3442995" y="1044251"/>
            <a:ext cx="8406881" cy="5519964"/>
          </a:xfrm>
          <a:prstGeom prst="rect">
            <a:avLst/>
          </a:prstGeom>
        </p:spPr>
      </p:pic>
      <p:sp>
        <p:nvSpPr>
          <p:cNvPr id="7" name="TextBox 6">
            <a:extLst>
              <a:ext uri="{FF2B5EF4-FFF2-40B4-BE49-F238E27FC236}">
                <a16:creationId xmlns:a16="http://schemas.microsoft.com/office/drawing/2014/main" id="{DD96A7D0-73FC-4B5C-80C5-7CE2AB8BB79C}"/>
              </a:ext>
            </a:extLst>
          </p:cNvPr>
          <p:cNvSpPr txBox="1"/>
          <p:nvPr/>
        </p:nvSpPr>
        <p:spPr>
          <a:xfrm>
            <a:off x="195941" y="1819074"/>
            <a:ext cx="3247054" cy="3970318"/>
          </a:xfrm>
          <a:prstGeom prst="rect">
            <a:avLst/>
          </a:prstGeom>
          <a:noFill/>
        </p:spPr>
        <p:txBody>
          <a:bodyPr wrap="square" rtlCol="0">
            <a:spAutoFit/>
          </a:bodyPr>
          <a:lstStyle/>
          <a:p>
            <a:r>
              <a:rPr lang="en-US" dirty="0">
                <a:solidFill>
                  <a:srgbClr val="FFFF00"/>
                </a:solidFill>
              </a:rPr>
              <a:t>ASO data is ingested into the iSnoBal model.</a:t>
            </a:r>
          </a:p>
          <a:p>
            <a:endParaRPr lang="en-US" dirty="0">
              <a:solidFill>
                <a:srgbClr val="FFFF00"/>
              </a:solidFill>
            </a:endParaRPr>
          </a:p>
          <a:p>
            <a:r>
              <a:rPr lang="en-US" dirty="0">
                <a:solidFill>
                  <a:srgbClr val="FFFF00"/>
                </a:solidFill>
              </a:rPr>
              <a:t>iSnoBal is developed by the</a:t>
            </a:r>
          </a:p>
          <a:p>
            <a:r>
              <a:rPr lang="en-US" dirty="0">
                <a:solidFill>
                  <a:srgbClr val="FFFF00"/>
                </a:solidFill>
              </a:rPr>
              <a:t>US Dept. of Agriculture</a:t>
            </a:r>
          </a:p>
          <a:p>
            <a:r>
              <a:rPr lang="en-US" dirty="0">
                <a:solidFill>
                  <a:srgbClr val="FFFF00"/>
                </a:solidFill>
              </a:rPr>
              <a:t>Agriculture Resource Service – Boise, ID</a:t>
            </a:r>
          </a:p>
          <a:p>
            <a:endParaRPr lang="en-US" dirty="0">
              <a:solidFill>
                <a:srgbClr val="FFFF00"/>
              </a:solidFill>
            </a:endParaRPr>
          </a:p>
          <a:p>
            <a:r>
              <a:rPr lang="en-US" dirty="0">
                <a:solidFill>
                  <a:srgbClr val="FFFF00"/>
                </a:solidFill>
              </a:rPr>
              <a:t>iSnoBal uses ASO SWE data and</a:t>
            </a:r>
          </a:p>
          <a:p>
            <a:r>
              <a:rPr lang="en-US" dirty="0">
                <a:solidFill>
                  <a:srgbClr val="FFFF00"/>
                </a:solidFill>
              </a:rPr>
              <a:t>Adjusts with known climate</a:t>
            </a:r>
          </a:p>
          <a:p>
            <a:r>
              <a:rPr lang="en-US" dirty="0">
                <a:solidFill>
                  <a:srgbClr val="FFFF00"/>
                </a:solidFill>
              </a:rPr>
              <a:t>forcings to refine SWE estimates across measured watersheds.</a:t>
            </a:r>
          </a:p>
        </p:txBody>
      </p:sp>
    </p:spTree>
    <p:extLst>
      <p:ext uri="{BB962C8B-B14F-4D97-AF65-F5344CB8AC3E}">
        <p14:creationId xmlns:p14="http://schemas.microsoft.com/office/powerpoint/2010/main" val="110477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CD8B-E861-4476-AF0C-C1B16C46B2FA}"/>
              </a:ext>
            </a:extLst>
          </p:cNvPr>
          <p:cNvSpPr>
            <a:spLocks noGrp="1"/>
          </p:cNvSpPr>
          <p:nvPr>
            <p:ph type="title"/>
          </p:nvPr>
        </p:nvSpPr>
        <p:spPr>
          <a:xfrm>
            <a:off x="618897" y="121120"/>
            <a:ext cx="9760082" cy="933240"/>
          </a:xfrm>
        </p:spPr>
        <p:txBody>
          <a:bodyPr/>
          <a:lstStyle/>
          <a:p>
            <a:r>
              <a:rPr lang="en-US" b="1" dirty="0"/>
              <a:t>May 14</a:t>
            </a:r>
            <a:r>
              <a:rPr lang="en-US" b="1" baseline="30000" dirty="0"/>
              <a:t>th</a:t>
            </a:r>
            <a:r>
              <a:rPr lang="en-US" b="1" dirty="0"/>
              <a:t> Snow sensor Measurements</a:t>
            </a:r>
          </a:p>
        </p:txBody>
      </p:sp>
      <p:graphicFrame>
        <p:nvGraphicFramePr>
          <p:cNvPr id="5" name="Content Placeholder 4">
            <a:extLst>
              <a:ext uri="{FF2B5EF4-FFF2-40B4-BE49-F238E27FC236}">
                <a16:creationId xmlns:a16="http://schemas.microsoft.com/office/drawing/2014/main" id="{3317DC73-4CB1-4061-820D-A7A138BBEA84}"/>
              </a:ext>
            </a:extLst>
          </p:cNvPr>
          <p:cNvGraphicFramePr>
            <a:graphicFrameLocks noGrp="1"/>
          </p:cNvGraphicFramePr>
          <p:nvPr>
            <p:ph idx="1"/>
            <p:extLst>
              <p:ext uri="{D42A27DB-BD31-4B8C-83A1-F6EECF244321}">
                <p14:modId xmlns:p14="http://schemas.microsoft.com/office/powerpoint/2010/main" val="1998582165"/>
              </p:ext>
            </p:extLst>
          </p:nvPr>
        </p:nvGraphicFramePr>
        <p:xfrm>
          <a:off x="1000088" y="1530221"/>
          <a:ext cx="9804762" cy="2904401"/>
        </p:xfrm>
        <a:graphic>
          <a:graphicData uri="http://schemas.openxmlformats.org/drawingml/2006/table">
            <a:tbl>
              <a:tblPr firstRow="1" bandRow="1">
                <a:tableStyleId>{5C22544A-7EE6-4342-B048-85BDC9FD1C3A}</a:tableStyleId>
              </a:tblPr>
              <a:tblGrid>
                <a:gridCol w="2341509">
                  <a:extLst>
                    <a:ext uri="{9D8B030D-6E8A-4147-A177-3AD203B41FA5}">
                      <a16:colId xmlns:a16="http://schemas.microsoft.com/office/drawing/2014/main" val="1909800329"/>
                    </a:ext>
                  </a:extLst>
                </a:gridCol>
                <a:gridCol w="1567047">
                  <a:extLst>
                    <a:ext uri="{9D8B030D-6E8A-4147-A177-3AD203B41FA5}">
                      <a16:colId xmlns:a16="http://schemas.microsoft.com/office/drawing/2014/main" val="1525345578"/>
                    </a:ext>
                  </a:extLst>
                </a:gridCol>
                <a:gridCol w="1965402">
                  <a:extLst>
                    <a:ext uri="{9D8B030D-6E8A-4147-A177-3AD203B41FA5}">
                      <a16:colId xmlns:a16="http://schemas.microsoft.com/office/drawing/2014/main" val="3668421150"/>
                    </a:ext>
                  </a:extLst>
                </a:gridCol>
                <a:gridCol w="1965402">
                  <a:extLst>
                    <a:ext uri="{9D8B030D-6E8A-4147-A177-3AD203B41FA5}">
                      <a16:colId xmlns:a16="http://schemas.microsoft.com/office/drawing/2014/main" val="3298802370"/>
                    </a:ext>
                  </a:extLst>
                </a:gridCol>
                <a:gridCol w="1965402">
                  <a:extLst>
                    <a:ext uri="{9D8B030D-6E8A-4147-A177-3AD203B41FA5}">
                      <a16:colId xmlns:a16="http://schemas.microsoft.com/office/drawing/2014/main" val="129042958"/>
                    </a:ext>
                  </a:extLst>
                </a:gridCol>
              </a:tblGrid>
              <a:tr h="875489">
                <a:tc>
                  <a:txBody>
                    <a:bodyPr/>
                    <a:lstStyle/>
                    <a:p>
                      <a:r>
                        <a:rPr lang="en-US" dirty="0"/>
                        <a:t>REGION</a:t>
                      </a:r>
                    </a:p>
                  </a:txBody>
                  <a:tcPr/>
                </a:tc>
                <a:tc>
                  <a:txBody>
                    <a:bodyPr/>
                    <a:lstStyle/>
                    <a:p>
                      <a:r>
                        <a:rPr lang="en-US" dirty="0"/>
                        <a:t>No. Courses</a:t>
                      </a:r>
                    </a:p>
                  </a:txBody>
                  <a:tcPr/>
                </a:tc>
                <a:tc>
                  <a:txBody>
                    <a:bodyPr/>
                    <a:lstStyle/>
                    <a:p>
                      <a:r>
                        <a:rPr lang="en-US" dirty="0"/>
                        <a:t>Average W.C.</a:t>
                      </a:r>
                    </a:p>
                  </a:txBody>
                  <a:tcPr/>
                </a:tc>
                <a:tc>
                  <a:txBody>
                    <a:bodyPr/>
                    <a:lstStyle/>
                    <a:p>
                      <a:r>
                        <a:rPr lang="en-US" dirty="0"/>
                        <a:t>% Avg. April 1</a:t>
                      </a:r>
                    </a:p>
                  </a:txBody>
                  <a:tcPr/>
                </a:tc>
                <a:tc>
                  <a:txBody>
                    <a:bodyPr/>
                    <a:lstStyle/>
                    <a:p>
                      <a:r>
                        <a:rPr lang="en-US" dirty="0"/>
                        <a:t>% Avg. May 14</a:t>
                      </a:r>
                    </a:p>
                  </a:txBody>
                  <a:tcPr/>
                </a:tc>
                <a:extLst>
                  <a:ext uri="{0D108BD9-81ED-4DB2-BD59-A6C34878D82A}">
                    <a16:rowId xmlns:a16="http://schemas.microsoft.com/office/drawing/2014/main" val="937878613"/>
                  </a:ext>
                </a:extLst>
              </a:tr>
              <a:tr h="507228">
                <a:tc>
                  <a:txBody>
                    <a:bodyPr/>
                    <a:lstStyle/>
                    <a:p>
                      <a:r>
                        <a:rPr lang="en-US" b="1" dirty="0">
                          <a:solidFill>
                            <a:srgbClr val="002060"/>
                          </a:solidFill>
                        </a:rPr>
                        <a:t>Northern Sierra</a:t>
                      </a:r>
                    </a:p>
                  </a:txBody>
                  <a:tcPr/>
                </a:tc>
                <a:tc>
                  <a:txBody>
                    <a:bodyPr/>
                    <a:lstStyle/>
                    <a:p>
                      <a:pPr algn="ctr"/>
                      <a:r>
                        <a:rPr lang="en-US" dirty="0">
                          <a:solidFill>
                            <a:srgbClr val="002060"/>
                          </a:solidFill>
                        </a:rPr>
                        <a:t>30</a:t>
                      </a:r>
                    </a:p>
                  </a:txBody>
                  <a:tcPr/>
                </a:tc>
                <a:tc>
                  <a:txBody>
                    <a:bodyPr/>
                    <a:lstStyle/>
                    <a:p>
                      <a:pPr algn="ctr"/>
                      <a:r>
                        <a:rPr lang="en-US" dirty="0">
                          <a:solidFill>
                            <a:srgbClr val="002060"/>
                          </a:solidFill>
                        </a:rPr>
                        <a:t>2.3”</a:t>
                      </a:r>
                    </a:p>
                  </a:txBody>
                  <a:tcPr/>
                </a:tc>
                <a:tc>
                  <a:txBody>
                    <a:bodyPr/>
                    <a:lstStyle/>
                    <a:p>
                      <a:pPr algn="ctr"/>
                      <a:r>
                        <a:rPr lang="en-US" dirty="0">
                          <a:solidFill>
                            <a:srgbClr val="002060"/>
                          </a:solidFill>
                        </a:rPr>
                        <a:t>8%</a:t>
                      </a:r>
                    </a:p>
                  </a:txBody>
                  <a:tcPr/>
                </a:tc>
                <a:tc>
                  <a:txBody>
                    <a:bodyPr/>
                    <a:lstStyle/>
                    <a:p>
                      <a:pPr algn="ctr"/>
                      <a:r>
                        <a:rPr lang="en-US" dirty="0">
                          <a:solidFill>
                            <a:srgbClr val="002060"/>
                          </a:solidFill>
                        </a:rPr>
                        <a:t>16%</a:t>
                      </a:r>
                    </a:p>
                  </a:txBody>
                  <a:tcPr/>
                </a:tc>
                <a:extLst>
                  <a:ext uri="{0D108BD9-81ED-4DB2-BD59-A6C34878D82A}">
                    <a16:rowId xmlns:a16="http://schemas.microsoft.com/office/drawing/2014/main" val="3811389029"/>
                  </a:ext>
                </a:extLst>
              </a:tr>
              <a:tr h="507228">
                <a:tc>
                  <a:txBody>
                    <a:bodyPr/>
                    <a:lstStyle/>
                    <a:p>
                      <a:r>
                        <a:rPr lang="en-US" b="1" dirty="0">
                          <a:solidFill>
                            <a:srgbClr val="002060"/>
                          </a:solidFill>
                        </a:rPr>
                        <a:t>Central Sierra</a:t>
                      </a:r>
                    </a:p>
                  </a:txBody>
                  <a:tcPr/>
                </a:tc>
                <a:tc>
                  <a:txBody>
                    <a:bodyPr/>
                    <a:lstStyle/>
                    <a:p>
                      <a:pPr algn="ctr"/>
                      <a:r>
                        <a:rPr lang="en-US" dirty="0">
                          <a:solidFill>
                            <a:srgbClr val="002060"/>
                          </a:solidFill>
                        </a:rPr>
                        <a:t>42</a:t>
                      </a:r>
                    </a:p>
                  </a:txBody>
                  <a:tcPr/>
                </a:tc>
                <a:tc>
                  <a:txBody>
                    <a:bodyPr/>
                    <a:lstStyle/>
                    <a:p>
                      <a:pPr algn="ctr"/>
                      <a:r>
                        <a:rPr lang="en-US" dirty="0">
                          <a:solidFill>
                            <a:srgbClr val="002060"/>
                          </a:solidFill>
                        </a:rPr>
                        <a:t>3.6”</a:t>
                      </a:r>
                    </a:p>
                  </a:txBody>
                  <a:tcPr/>
                </a:tc>
                <a:tc>
                  <a:txBody>
                    <a:bodyPr/>
                    <a:lstStyle/>
                    <a:p>
                      <a:pPr algn="ctr"/>
                      <a:r>
                        <a:rPr lang="en-US" dirty="0">
                          <a:solidFill>
                            <a:srgbClr val="002060"/>
                          </a:solidFill>
                        </a:rPr>
                        <a:t>12%</a:t>
                      </a:r>
                    </a:p>
                  </a:txBody>
                  <a:tcPr/>
                </a:tc>
                <a:tc>
                  <a:txBody>
                    <a:bodyPr/>
                    <a:lstStyle/>
                    <a:p>
                      <a:pPr algn="ctr"/>
                      <a:r>
                        <a:rPr lang="en-US" dirty="0">
                          <a:solidFill>
                            <a:srgbClr val="002060"/>
                          </a:solidFill>
                        </a:rPr>
                        <a:t>20%</a:t>
                      </a:r>
                    </a:p>
                  </a:txBody>
                  <a:tcPr/>
                </a:tc>
                <a:extLst>
                  <a:ext uri="{0D108BD9-81ED-4DB2-BD59-A6C34878D82A}">
                    <a16:rowId xmlns:a16="http://schemas.microsoft.com/office/drawing/2014/main" val="3042192598"/>
                  </a:ext>
                </a:extLst>
              </a:tr>
              <a:tr h="507228">
                <a:tc>
                  <a:txBody>
                    <a:bodyPr/>
                    <a:lstStyle/>
                    <a:p>
                      <a:r>
                        <a:rPr lang="en-US" b="1" dirty="0">
                          <a:solidFill>
                            <a:srgbClr val="002060"/>
                          </a:solidFill>
                        </a:rPr>
                        <a:t>Southern Sierra</a:t>
                      </a:r>
                    </a:p>
                  </a:txBody>
                  <a:tcPr/>
                </a:tc>
                <a:tc>
                  <a:txBody>
                    <a:bodyPr/>
                    <a:lstStyle/>
                    <a:p>
                      <a:pPr algn="ctr"/>
                      <a:r>
                        <a:rPr lang="en-US" dirty="0">
                          <a:solidFill>
                            <a:srgbClr val="002060"/>
                          </a:solidFill>
                        </a:rPr>
                        <a:t>27</a:t>
                      </a:r>
                    </a:p>
                  </a:txBody>
                  <a:tcPr/>
                </a:tc>
                <a:tc>
                  <a:txBody>
                    <a:bodyPr/>
                    <a:lstStyle/>
                    <a:p>
                      <a:pPr algn="ctr"/>
                      <a:r>
                        <a:rPr lang="en-US" dirty="0">
                          <a:solidFill>
                            <a:srgbClr val="002060"/>
                          </a:solidFill>
                        </a:rPr>
                        <a:t>2.6”</a:t>
                      </a:r>
                    </a:p>
                  </a:txBody>
                  <a:tcPr/>
                </a:tc>
                <a:tc>
                  <a:txBody>
                    <a:bodyPr/>
                    <a:lstStyle/>
                    <a:p>
                      <a:pPr algn="ctr"/>
                      <a:r>
                        <a:rPr lang="en-US" dirty="0">
                          <a:solidFill>
                            <a:srgbClr val="002060"/>
                          </a:solidFill>
                        </a:rPr>
                        <a:t>10%</a:t>
                      </a:r>
                    </a:p>
                  </a:txBody>
                  <a:tcPr/>
                </a:tc>
                <a:tc>
                  <a:txBody>
                    <a:bodyPr/>
                    <a:lstStyle/>
                    <a:p>
                      <a:pPr algn="ctr"/>
                      <a:r>
                        <a:rPr lang="en-US" dirty="0">
                          <a:solidFill>
                            <a:srgbClr val="002060"/>
                          </a:solidFill>
                        </a:rPr>
                        <a:t>16%</a:t>
                      </a:r>
                    </a:p>
                  </a:txBody>
                  <a:tcPr/>
                </a:tc>
                <a:extLst>
                  <a:ext uri="{0D108BD9-81ED-4DB2-BD59-A6C34878D82A}">
                    <a16:rowId xmlns:a16="http://schemas.microsoft.com/office/drawing/2014/main" val="1135709087"/>
                  </a:ext>
                </a:extLst>
              </a:tr>
              <a:tr h="507228">
                <a:tc>
                  <a:txBody>
                    <a:bodyPr/>
                    <a:lstStyle/>
                    <a:p>
                      <a:r>
                        <a:rPr lang="en-US" b="1" dirty="0"/>
                        <a:t>Statewide</a:t>
                      </a:r>
                    </a:p>
                  </a:txBody>
                  <a:tcPr/>
                </a:tc>
                <a:tc>
                  <a:txBody>
                    <a:bodyPr/>
                    <a:lstStyle/>
                    <a:p>
                      <a:pPr algn="ctr"/>
                      <a:endParaRPr lang="en-US" b="1" dirty="0"/>
                    </a:p>
                  </a:txBody>
                  <a:tcPr/>
                </a:tc>
                <a:tc>
                  <a:txBody>
                    <a:bodyPr/>
                    <a:lstStyle/>
                    <a:p>
                      <a:pPr algn="ctr"/>
                      <a:endParaRPr lang="en-US" b="1" dirty="0"/>
                    </a:p>
                  </a:txBody>
                  <a:tcPr/>
                </a:tc>
                <a:tc>
                  <a:txBody>
                    <a:bodyPr/>
                    <a:lstStyle/>
                    <a:p>
                      <a:pPr algn="ctr"/>
                      <a:r>
                        <a:rPr lang="en-US" b="1" dirty="0"/>
                        <a:t>10%</a:t>
                      </a:r>
                    </a:p>
                  </a:txBody>
                  <a:tcPr/>
                </a:tc>
                <a:tc>
                  <a:txBody>
                    <a:bodyPr/>
                    <a:lstStyle/>
                    <a:p>
                      <a:pPr algn="ctr"/>
                      <a:r>
                        <a:rPr lang="en-US" b="1" dirty="0"/>
                        <a:t>17%</a:t>
                      </a:r>
                    </a:p>
                  </a:txBody>
                  <a:tcPr/>
                </a:tc>
                <a:extLst>
                  <a:ext uri="{0D108BD9-81ED-4DB2-BD59-A6C34878D82A}">
                    <a16:rowId xmlns:a16="http://schemas.microsoft.com/office/drawing/2014/main" val="1162976731"/>
                  </a:ext>
                </a:extLst>
              </a:tr>
            </a:tbl>
          </a:graphicData>
        </a:graphic>
      </p:graphicFrame>
      <p:sp>
        <p:nvSpPr>
          <p:cNvPr id="6" name="TextBox 5">
            <a:extLst>
              <a:ext uri="{FF2B5EF4-FFF2-40B4-BE49-F238E27FC236}">
                <a16:creationId xmlns:a16="http://schemas.microsoft.com/office/drawing/2014/main" id="{40D6A85D-B2E0-419E-B78C-47F8455FF248}"/>
              </a:ext>
            </a:extLst>
          </p:cNvPr>
          <p:cNvSpPr txBox="1"/>
          <p:nvPr/>
        </p:nvSpPr>
        <p:spPr>
          <a:xfrm>
            <a:off x="1587916" y="4805265"/>
            <a:ext cx="8470484" cy="1477328"/>
          </a:xfrm>
          <a:prstGeom prst="rect">
            <a:avLst/>
          </a:prstGeom>
          <a:noFill/>
        </p:spPr>
        <p:txBody>
          <a:bodyPr wrap="square" rtlCol="0">
            <a:spAutoFit/>
          </a:bodyPr>
          <a:lstStyle/>
          <a:p>
            <a:r>
              <a:rPr lang="en-US" dirty="0"/>
              <a:t>Note:  Most sensors below 8,000’ elevation in the Northern Sierra and</a:t>
            </a:r>
          </a:p>
          <a:p>
            <a:r>
              <a:rPr lang="en-US" dirty="0"/>
              <a:t>Below 9,000’ elevation in the Central and Southern Sierra are now melted out.  Thunderstorms this past week reduced solar radiation and thus slowed melt rate.  Limited dusting of snow above 9,500 ft. also reset albedo in some locations.</a:t>
            </a:r>
          </a:p>
        </p:txBody>
      </p:sp>
    </p:spTree>
    <p:extLst>
      <p:ext uri="{BB962C8B-B14F-4D97-AF65-F5344CB8AC3E}">
        <p14:creationId xmlns:p14="http://schemas.microsoft.com/office/powerpoint/2010/main" val="163128258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100</TotalTime>
  <Words>586</Words>
  <Application>Microsoft Office PowerPoint</Application>
  <PresentationFormat>Widescreen</PresentationFormat>
  <Paragraphs>154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Slice</vt:lpstr>
      <vt:lpstr>2018 snowpack conditions update and seasonal runoff forecasts</vt:lpstr>
      <vt:lpstr>Agenda</vt:lpstr>
      <vt:lpstr>May 1st Snow Course Measurements</vt:lpstr>
      <vt:lpstr>University of Colorado satellite analysis</vt:lpstr>
      <vt:lpstr>PowerPoint Presentation</vt:lpstr>
      <vt:lpstr>PowerPoint Presentation</vt:lpstr>
      <vt:lpstr>Comparison of ASO and satellite snow data</vt:lpstr>
      <vt:lpstr>Operational Use of modeled ASO snow data usbr friant operations</vt:lpstr>
      <vt:lpstr>May 14th Snow sensor Measurements</vt:lpstr>
      <vt:lpstr>May 10th bulletin 120 april-july  runoff forecast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snowpack conditions update and seasonal runoff forecasts</dc:title>
  <dc:creator>Rizzardo, David@DWR</dc:creator>
  <cp:lastModifiedBy>Rizzardo, David@DWR</cp:lastModifiedBy>
  <cp:revision>9</cp:revision>
  <dcterms:created xsi:type="dcterms:W3CDTF">2018-05-14T20:30:13Z</dcterms:created>
  <dcterms:modified xsi:type="dcterms:W3CDTF">2018-05-15T20:29:17Z</dcterms:modified>
</cp:coreProperties>
</file>