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6.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9.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0.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3.xml" ContentType="application/vnd.openxmlformats-officedocument.drawingml.chart+xml"/>
  <Override PartName="/ppt/notesSlides/notesSlide38.xml" ContentType="application/vnd.openxmlformats-officedocument.presentationml.notesSlide+xml"/>
  <Override PartName="/ppt/charts/chart24.xml" ContentType="application/vnd.openxmlformats-officedocument.drawingml.chart+xml"/>
  <Override PartName="/ppt/notesSlides/notesSlide39.xml" ContentType="application/vnd.openxmlformats-officedocument.presentationml.notesSlide+xml"/>
  <Override PartName="/ppt/charts/chart25.xml" ContentType="application/vnd.openxmlformats-officedocument.drawingml.chart+xml"/>
  <Override PartName="/ppt/notesSlides/notesSlide40.xml" ContentType="application/vnd.openxmlformats-officedocument.presentationml.notesSlide+xml"/>
  <Override PartName="/ppt/charts/chart26.xml" ContentType="application/vnd.openxmlformats-officedocument.drawingml.chart+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6"/>
  </p:notesMasterIdLst>
  <p:handoutMasterIdLst>
    <p:handoutMasterId r:id="rId47"/>
  </p:handoutMasterIdLst>
  <p:sldIdLst>
    <p:sldId id="264" r:id="rId2"/>
    <p:sldId id="299" r:id="rId3"/>
    <p:sldId id="263" r:id="rId4"/>
    <p:sldId id="314" r:id="rId5"/>
    <p:sldId id="308" r:id="rId6"/>
    <p:sldId id="318" r:id="rId7"/>
    <p:sldId id="321" r:id="rId8"/>
    <p:sldId id="309" r:id="rId9"/>
    <p:sldId id="310" r:id="rId10"/>
    <p:sldId id="311" r:id="rId11"/>
    <p:sldId id="320" r:id="rId12"/>
    <p:sldId id="312" r:id="rId13"/>
    <p:sldId id="319" r:id="rId14"/>
    <p:sldId id="313" r:id="rId15"/>
    <p:sldId id="258" r:id="rId16"/>
    <p:sldId id="259" r:id="rId17"/>
    <p:sldId id="261" r:id="rId18"/>
    <p:sldId id="257"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315" r:id="rId41"/>
    <p:sldId id="317" r:id="rId42"/>
    <p:sldId id="316" r:id="rId43"/>
    <p:sldId id="297" r:id="rId44"/>
    <p:sldId id="307"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ier, Chelsea@DWR" initials="SC" lastIdx="1" clrIdx="0">
    <p:extLst>
      <p:ext uri="{19B8F6BF-5375-455C-9EA6-DF929625EA0E}">
        <p15:presenceInfo xmlns:p15="http://schemas.microsoft.com/office/powerpoint/2012/main" userId="S-1-5-21-1801674531-1979792683-2146972089-6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FF"/>
    <a:srgbClr val="00FFFF"/>
    <a:srgbClr val="007A37"/>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4226" autoAdjust="0"/>
  </p:normalViewPr>
  <p:slideViewPr>
    <p:cSldViewPr>
      <p:cViewPr varScale="1">
        <p:scale>
          <a:sx n="62" d="100"/>
          <a:sy n="62" d="100"/>
        </p:scale>
        <p:origin x="135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spier\Desktop\MA%20Board%20Presentation%202016\2018\Bar%20Chart_FY18-19.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cspier\Desktop\MA%20Board%20Presentation%202016\2018\Pie%20Charts%20FY%2018-1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tkerner\Desktop\MA%20Breakdown%20slides%20-%204-25-2014%20(2)%20tk.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tkerner\Desktop\MA%20Breakdown%20slides%20-%204-10-15%20tk%20(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cspier\Desktop\MA%20Board%20Presentation%202016\2018\Pie%20Charts%20FY%2018-19.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tkerner\Desktop\MA%20Breakdown%20slides%20-%204-25-2014%20(2)%20tk.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cspier\Desktop\MA%20Board%20Presentation%202016\2018\Pie%20Charts%20FY%2018-19.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cspier\Desktop\MA%20Board%20Presentation%202016\2018\Pie%20Charts%20FY%2018-19.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tkerner\Desktop\MA%20Breakdown%20slides%20-%204-25-2014%20(2)%20tk.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cspier\Desktop\MA%20Board%20Presentation%202016\2018\Pie%20Charts%20FY%2018-19.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cspier\Desktop\MA%20Board%20Presentation%202016\2018\Pie%20Charts%20FY%2018-1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spier\Desktop\MA%20Board%20Presentation%202016\2018\Bar%20Chart_FY18-19.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cspier\Desktop\MA%20Board%20Presentation%202016\2018\Pie%20Charts%20FY%2018-19.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tkerner\Desktop\MA%20Breakdown%20slides%20-%204-25-2014%20(2)%20tk.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cspier\Desktop\MA%20Board%20Presentation%202016\2018\Pie%20Charts%20FY%2018-19.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cspier\Desktop\MA%20Board%20Presentation%202016\2018\Pie%20Charts%20FY%2018-19.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cspier\Desktop\MA%20Board%20Presentation%202016\2018\Pie%20Charts%20FY%2018-19.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cspier\Desktop\MA%20Board%20Presentation%202016\2018\Pie%20Charts%20FY%2018-19.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cspier\Desktop\MA%20Board%20Presentation%202016\2018\Pie%20Charts%20FY%2018-1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spier\Desktop\MA%20Board%20Presentation%202016\2018\Pie%20Charts%20FY%2018-1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nasdfm\dfmlan\FMO\FLDMAINT\data\Budget\MA-Ads-Ltrs-Budgets-Maps\MA%20Budgets%20and%20map\2016-17\Chart%202%20in%20Microsoft%20PowerPoint%20(2).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cspier\Desktop\MA%20Board%20Presentation%202016\2018\Pie%20Charts%20FY%2018-19.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cspier\Desktop\MA%20Board%20Presentation%202016\2018\Pie%20Charts%20FY%2018-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3969288468346081"/>
          <c:y val="0.22706611632940901"/>
          <c:w val="0.77715406473340309"/>
          <c:h val="0.58943316053228889"/>
        </c:manualLayout>
      </c:layout>
      <c:barChart>
        <c:barDir val="col"/>
        <c:grouping val="stacked"/>
        <c:varyColors val="0"/>
        <c:ser>
          <c:idx val="0"/>
          <c:order val="0"/>
          <c:tx>
            <c:strRef>
              <c:f>'Sac VS Sutter Budgets'!$B$2</c:f>
              <c:strCache>
                <c:ptCount val="1"/>
                <c:pt idx="0">
                  <c:v>SaMY</c:v>
                </c:pt>
              </c:strCache>
            </c:strRef>
          </c:tx>
          <c:spPr>
            <a:solidFill>
              <a:schemeClr val="tx2">
                <a:lumMod val="75000"/>
              </a:schemeClr>
            </a:solidFill>
          </c:spPr>
          <c:invertIfNegative val="0"/>
          <c:dLbls>
            <c:delete val="1"/>
          </c:dLbls>
          <c:cat>
            <c:strRef>
              <c:f>'Sac VS Sutter Budgets'!$A$3:$A$6</c:f>
              <c:strCache>
                <c:ptCount val="4"/>
                <c:pt idx="0">
                  <c:v>MA Levees</c:v>
                </c:pt>
                <c:pt idx="1">
                  <c:v>Levees (DWR)</c:v>
                </c:pt>
                <c:pt idx="2">
                  <c:v>Channels (DWR)</c:v>
                </c:pt>
                <c:pt idx="3">
                  <c:v>Structures (DWR)</c:v>
                </c:pt>
              </c:strCache>
            </c:strRef>
          </c:cat>
          <c:val>
            <c:numRef>
              <c:f>'Sac VS Sutter Budgets'!$B$3:$B$6</c:f>
              <c:numCache>
                <c:formatCode>"$"#,##0</c:formatCode>
                <c:ptCount val="4"/>
                <c:pt idx="0">
                  <c:v>1782840</c:v>
                </c:pt>
                <c:pt idx="1">
                  <c:v>3163754</c:v>
                </c:pt>
                <c:pt idx="2">
                  <c:v>383888</c:v>
                </c:pt>
                <c:pt idx="3">
                  <c:v>1325705</c:v>
                </c:pt>
              </c:numCache>
            </c:numRef>
          </c:val>
          <c:extLst>
            <c:ext xmlns:c16="http://schemas.microsoft.com/office/drawing/2014/chart" uri="{C3380CC4-5D6E-409C-BE32-E72D297353CC}">
              <c16:uniqueId val="{00000000-DF65-42CD-84EE-3E4E54846671}"/>
            </c:ext>
          </c:extLst>
        </c:ser>
        <c:ser>
          <c:idx val="1"/>
          <c:order val="1"/>
          <c:tx>
            <c:strRef>
              <c:f>'Sac VS Sutter Budgets'!$C$2</c:f>
              <c:strCache>
                <c:ptCount val="1"/>
                <c:pt idx="0">
                  <c:v>SuMY</c:v>
                </c:pt>
              </c:strCache>
            </c:strRef>
          </c:tx>
          <c:spPr>
            <a:solidFill>
              <a:schemeClr val="accent3">
                <a:lumMod val="50000"/>
              </a:schemeClr>
            </a:solidFill>
          </c:spPr>
          <c:invertIfNegative val="0"/>
          <c:dLbls>
            <c:delete val="1"/>
          </c:dLbls>
          <c:cat>
            <c:strRef>
              <c:f>'Sac VS Sutter Budgets'!$A$3:$A$6</c:f>
              <c:strCache>
                <c:ptCount val="4"/>
                <c:pt idx="0">
                  <c:v>MA Levees</c:v>
                </c:pt>
                <c:pt idx="1">
                  <c:v>Levees (DWR)</c:v>
                </c:pt>
                <c:pt idx="2">
                  <c:v>Channels (DWR)</c:v>
                </c:pt>
                <c:pt idx="3">
                  <c:v>Structures (DWR)</c:v>
                </c:pt>
              </c:strCache>
            </c:strRef>
          </c:cat>
          <c:val>
            <c:numRef>
              <c:f>'Sac VS Sutter Budgets'!$C$3:$C$6</c:f>
              <c:numCache>
                <c:formatCode>"$"#,##0</c:formatCode>
                <c:ptCount val="4"/>
                <c:pt idx="0">
                  <c:v>1561357</c:v>
                </c:pt>
                <c:pt idx="1">
                  <c:v>922691</c:v>
                </c:pt>
                <c:pt idx="2">
                  <c:v>1000000</c:v>
                </c:pt>
                <c:pt idx="3">
                  <c:v>414000</c:v>
                </c:pt>
              </c:numCache>
            </c:numRef>
          </c:val>
          <c:extLst>
            <c:ext xmlns:c16="http://schemas.microsoft.com/office/drawing/2014/chart" uri="{C3380CC4-5D6E-409C-BE32-E72D297353CC}">
              <c16:uniqueId val="{00000001-DF65-42CD-84EE-3E4E54846671}"/>
            </c:ext>
          </c:extLst>
        </c:ser>
        <c:dLbls>
          <c:showLegendKey val="0"/>
          <c:showVal val="1"/>
          <c:showCatName val="0"/>
          <c:showSerName val="0"/>
          <c:showPercent val="0"/>
          <c:showBubbleSize val="0"/>
        </c:dLbls>
        <c:gapWidth val="55"/>
        <c:overlap val="100"/>
        <c:axId val="9145728"/>
        <c:axId val="9163904"/>
      </c:barChart>
      <c:catAx>
        <c:axId val="9145728"/>
        <c:scaling>
          <c:orientation val="minMax"/>
        </c:scaling>
        <c:delete val="0"/>
        <c:axPos val="b"/>
        <c:numFmt formatCode="General" sourceLinked="0"/>
        <c:majorTickMark val="none"/>
        <c:minorTickMark val="none"/>
        <c:tickLblPos val="nextTo"/>
        <c:txPr>
          <a:bodyPr/>
          <a:lstStyle/>
          <a:p>
            <a:pPr>
              <a:defRPr sz="2400"/>
            </a:pPr>
            <a:endParaRPr lang="en-US"/>
          </a:p>
        </c:txPr>
        <c:crossAx val="9163904"/>
        <c:crosses val="autoZero"/>
        <c:auto val="1"/>
        <c:lblAlgn val="ctr"/>
        <c:lblOffset val="100"/>
        <c:noMultiLvlLbl val="0"/>
      </c:catAx>
      <c:valAx>
        <c:axId val="9163904"/>
        <c:scaling>
          <c:orientation val="minMax"/>
          <c:max val="5000000"/>
          <c:min val="0"/>
        </c:scaling>
        <c:delete val="0"/>
        <c:axPos val="l"/>
        <c:majorGridlines/>
        <c:numFmt formatCode="&quot;$&quot;#,##0" sourceLinked="1"/>
        <c:majorTickMark val="none"/>
        <c:minorTickMark val="none"/>
        <c:tickLblPos val="nextTo"/>
        <c:txPr>
          <a:bodyPr/>
          <a:lstStyle/>
          <a:p>
            <a:pPr>
              <a:defRPr sz="2400"/>
            </a:pPr>
            <a:endParaRPr lang="en-US"/>
          </a:p>
        </c:txPr>
        <c:crossAx val="9145728"/>
        <c:crosses val="autoZero"/>
        <c:crossBetween val="between"/>
        <c:majorUnit val="1000000"/>
        <c:dispUnits>
          <c:builtInUnit val="millions"/>
          <c:dispUnitsLbl>
            <c:layout>
              <c:manualLayout>
                <c:xMode val="edge"/>
                <c:yMode val="edge"/>
                <c:x val="4.9963643669693185E-2"/>
                <c:y val="0.13826340881574972"/>
              </c:manualLayout>
            </c:layout>
            <c:txPr>
              <a:bodyPr rot="0" vert="horz"/>
              <a:lstStyle/>
              <a:p>
                <a:pPr>
                  <a:defRPr sz="2400"/>
                </a:pPr>
                <a:endParaRPr lang="en-US"/>
              </a:p>
            </c:txPr>
          </c:dispUnitsLbl>
        </c:dispUnits>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2"/>
              <c:layout>
                <c:manualLayout>
                  <c:x val="6.7382015966461137E-2"/>
                  <c:y val="1.867257217847768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D414-41CF-A4D6-4659459623BE}"/>
                </c:ext>
              </c:extLst>
            </c:dLbl>
            <c:dLbl>
              <c:idx val="5"/>
              <c:layout>
                <c:manualLayout>
                  <c:x val="4.4745550234785852E-2"/>
                  <c:y val="1.348622047244094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D414-41CF-A4D6-4659459623BE}"/>
                </c:ext>
              </c:extLst>
            </c:dLbl>
            <c:dLbl>
              <c:idx val="6"/>
              <c:layout>
                <c:manualLayout>
                  <c:x val="-9.9282129828313054E-2"/>
                  <c:y val="2.4052165354330707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D414-41CF-A4D6-4659459623BE}"/>
                </c:ext>
              </c:extLst>
            </c:dLbl>
            <c:dLbl>
              <c:idx val="8"/>
              <c:layout>
                <c:manualLayout>
                  <c:x val="-4.237289078092682E-2"/>
                  <c:y val="5.3863845144356916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5353112983921211"/>
                      <c:h val="0.11562500000000001"/>
                    </c:manualLayout>
                  </c15:layout>
                </c:ext>
                <c:ext xmlns:c16="http://schemas.microsoft.com/office/drawing/2014/chart" uri="{C3380CC4-5D6E-409C-BE32-E72D297353CC}">
                  <c16:uniqueId val="{00000004-D414-41CF-A4D6-4659459623BE}"/>
                </c:ext>
              </c:extLst>
            </c:dLbl>
            <c:dLbl>
              <c:idx val="9"/>
              <c:layout>
                <c:manualLayout>
                  <c:x val="0"/>
                  <c:y val="-2.6051509186351744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7754243461507067"/>
                      <c:h val="8.6458333333333331E-2"/>
                    </c:manualLayout>
                  </c15:layout>
                </c:ext>
                <c:ext xmlns:c16="http://schemas.microsoft.com/office/drawing/2014/chart" uri="{C3380CC4-5D6E-409C-BE32-E72D297353CC}">
                  <c16:uniqueId val="{00000003-D414-41CF-A4D6-4659459623BE}"/>
                </c:ext>
              </c:extLst>
            </c:dLbl>
            <c:dLbl>
              <c:idx val="11"/>
              <c:layout>
                <c:manualLayout>
                  <c:x val="-9.0395500332643874E-2"/>
                  <c:y val="3.9169291338582678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5211870014651455"/>
                      <c:h val="0.11979166666666667"/>
                    </c:manualLayout>
                  </c15:layout>
                </c:ext>
                <c:ext xmlns:c16="http://schemas.microsoft.com/office/drawing/2014/chart" uri="{C3380CC4-5D6E-409C-BE32-E72D297353CC}">
                  <c16:uniqueId val="{00000002-D414-41CF-A4D6-4659459623BE}"/>
                </c:ext>
              </c:extLst>
            </c:dLbl>
            <c:dLbl>
              <c:idx val="12"/>
              <c:layout>
                <c:manualLayout>
                  <c:x val="-0.13276827989863432"/>
                  <c:y val="-1.0590551181102362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41807918903847785"/>
                      <c:h val="8.3333333333333329E-2"/>
                    </c:manualLayout>
                  </c15:layout>
                </c:ext>
                <c:ext xmlns:c16="http://schemas.microsoft.com/office/drawing/2014/chart" uri="{C3380CC4-5D6E-409C-BE32-E72D297353CC}">
                  <c16:uniqueId val="{00000001-D414-41CF-A4D6-4659459623BE}"/>
                </c:ext>
              </c:extLst>
            </c:dLbl>
            <c:dLbl>
              <c:idx val="14"/>
              <c:layout>
                <c:manualLayout>
                  <c:x val="6.7628913125342124E-2"/>
                  <c:y val="-5.5062335958005245E-3"/>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2485882932043891"/>
                      <c:h val="9.166666666666666E-2"/>
                    </c:manualLayout>
                  </c15:layout>
                </c:ext>
                <c:ext xmlns:c16="http://schemas.microsoft.com/office/drawing/2014/chart" uri="{C3380CC4-5D6E-409C-BE32-E72D297353CC}">
                  <c16:uniqueId val="{00000008-D414-41CF-A4D6-4659459623BE}"/>
                </c:ext>
              </c:extLst>
            </c:dLbl>
            <c:dLbl>
              <c:idx val="15"/>
              <c:layout>
                <c:manualLayout>
                  <c:x val="9.7241669389579025E-2"/>
                  <c:y val="7.6850393700787403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D414-41CF-A4D6-4659459623BE}"/>
                </c:ext>
              </c:extLst>
            </c:dLbl>
            <c:spPr>
              <a:noFill/>
              <a:ln>
                <a:noFill/>
              </a:ln>
              <a:effectLst/>
            </c:spPr>
            <c:txPr>
              <a:bodyPr wrap="square" lIns="38100" tIns="19050" rIns="38100" bIns="19050" anchor="ctr" anchorCtr="0">
                <a:spAutoFit/>
              </a:bodyPr>
              <a:lstStyle/>
              <a:p>
                <a:pPr algn="l">
                  <a:defRPr/>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'MA Individual Breakdowns'!$B$99:$B$114</c:f>
              <c:strCache>
                <c:ptCount val="16"/>
                <c:pt idx="0">
                  <c:v>Vegetation Control </c:v>
                </c:pt>
                <c:pt idx="1">
                  <c:v>Burning</c:v>
                </c:pt>
                <c:pt idx="2">
                  <c:v>Rodent Control</c:v>
                </c:pt>
                <c:pt idx="3">
                  <c:v>Patrolling</c:v>
                </c:pt>
                <c:pt idx="4">
                  <c:v>Mowing</c:v>
                </c:pt>
                <c:pt idx="5">
                  <c:v>Inspection</c:v>
                </c:pt>
                <c:pt idx="6">
                  <c:v>Encroachment Removal</c:v>
                </c:pt>
                <c:pt idx="7">
                  <c:v>Restoration/Repair</c:v>
                </c:pt>
                <c:pt idx="8">
                  <c:v>Crown Roadways</c:v>
                </c:pt>
                <c:pt idx="9">
                  <c:v>Minor Structures</c:v>
                </c:pt>
                <c:pt idx="10">
                  <c:v>Dragging</c:v>
                </c:pt>
                <c:pt idx="11">
                  <c:v>MEO Equipment Costs</c:v>
                </c:pt>
                <c:pt idx="12">
                  <c:v>Maintenance Yard Overhead</c:v>
                </c:pt>
                <c:pt idx="13">
                  <c:v>Telemetry Maintenance</c:v>
                </c:pt>
                <c:pt idx="14">
                  <c:v>Engineering Support</c:v>
                </c:pt>
                <c:pt idx="15">
                  <c:v>Environmental Support</c:v>
                </c:pt>
              </c:strCache>
            </c:strRef>
          </c:cat>
          <c:val>
            <c:numRef>
              <c:f>'MA Individual Breakdowns'!$C$99:$C$114</c:f>
              <c:numCache>
                <c:formatCode>General</c:formatCode>
                <c:ptCount val="16"/>
                <c:pt idx="0" formatCode="_(&quot;$&quot;* #,##0_);_(&quot;$&quot;* \(#,##0\);_(&quot;$&quot;* &quot;-&quot;??_);_(@_)">
                  <c:v>38000</c:v>
                </c:pt>
                <c:pt idx="2" formatCode="_(&quot;$&quot;* #,##0_);_(&quot;$&quot;* \(#,##0\);_(&quot;$&quot;* &quot;-&quot;??_);_(@_)">
                  <c:v>3500</c:v>
                </c:pt>
                <c:pt idx="4" formatCode="_(&quot;$&quot;* #,##0_);_(&quot;$&quot;* \(#,##0\);_(&quot;$&quot;* &quot;-&quot;??_);_(@_)">
                  <c:v>13500</c:v>
                </c:pt>
                <c:pt idx="5" formatCode="_(&quot;$&quot;* #,##0_);_(&quot;$&quot;* \(#,##0\);_(&quot;$&quot;* &quot;-&quot;??_);_(@_)">
                  <c:v>4000</c:v>
                </c:pt>
                <c:pt idx="6" formatCode="_(&quot;$&quot;* #,##0_);_(&quot;$&quot;* \(#,##0\);_(&quot;$&quot;* &quot;-&quot;??_);_(@_)">
                  <c:v>10000</c:v>
                </c:pt>
                <c:pt idx="7" formatCode="_(&quot;$&quot;* #,##0_);_(&quot;$&quot;* \(#,##0\);_(&quot;$&quot;* &quot;-&quot;??_);_(@_)">
                  <c:v>20000</c:v>
                </c:pt>
                <c:pt idx="8" formatCode="_(&quot;$&quot;* #,##0_);_(&quot;$&quot;* \(#,##0\);_(&quot;$&quot;* &quot;-&quot;??_);_(@_)">
                  <c:v>3000</c:v>
                </c:pt>
                <c:pt idx="9" formatCode="_(&quot;$&quot;* #,##0_);_(&quot;$&quot;* \(#,##0\);_(&quot;$&quot;* &quot;-&quot;??_);_(@_)">
                  <c:v>5800</c:v>
                </c:pt>
                <c:pt idx="11" formatCode="_(&quot;$&quot;* #,##0_);_(&quot;$&quot;* \(#,##0\);_(&quot;$&quot;* &quot;-&quot;??_);_(@_)">
                  <c:v>17000</c:v>
                </c:pt>
                <c:pt idx="12" formatCode="_(&quot;$&quot;* #,##0_);_(&quot;$&quot;* \(#,##0\);_(&quot;$&quot;* &quot;-&quot;??_);_(@_)">
                  <c:v>8000</c:v>
                </c:pt>
                <c:pt idx="14" formatCode="_(&quot;$&quot;* #,##0_);_(&quot;$&quot;* \(#,##0\);_(&quot;$&quot;* &quot;-&quot;??_);_(@_)">
                  <c:v>1940</c:v>
                </c:pt>
                <c:pt idx="15" formatCode="_(&quot;$&quot;* #,##0_);_(&quot;$&quot;* \(#,##0\);_(&quot;$&quot;* &quot;-&quot;??_);_(@_)">
                  <c:v>7500</c:v>
                </c:pt>
              </c:numCache>
            </c:numRef>
          </c:val>
          <c:extLst>
            <c:ext xmlns:c16="http://schemas.microsoft.com/office/drawing/2014/chart" uri="{C3380CC4-5D6E-409C-BE32-E72D297353CC}">
              <c16:uniqueId val="{00000000-D414-41CF-A4D6-4659459623BE}"/>
            </c:ext>
          </c:extLst>
        </c:ser>
        <c:dLbls>
          <c:showLegendKey val="0"/>
          <c:showVal val="0"/>
          <c:showCatName val="1"/>
          <c:showSerName val="0"/>
          <c:showPercent val="1"/>
          <c:showBubbleSize val="0"/>
          <c:showLeaderLines val="1"/>
        </c:dLbls>
        <c:firstSliceAng val="45"/>
      </c:pieChart>
    </c:plotArea>
    <c:plotVisOnly val="0"/>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06198164108318"/>
          <c:y val="0.125"/>
          <c:w val="0.53107356445428278"/>
          <c:h val="0.78333333333333333"/>
        </c:manualLayout>
      </c:layout>
      <c:pieChart>
        <c:varyColors val="1"/>
        <c:ser>
          <c:idx val="0"/>
          <c:order val="0"/>
          <c:dLbls>
            <c:dLbl>
              <c:idx val="1"/>
              <c:layout>
                <c:manualLayout>
                  <c:x val="3.6419666448611249E-2"/>
                  <c:y val="-3.6662401574803147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0CFC-420D-AC8A-EBD7939F00C3}"/>
                </c:ext>
              </c:extLst>
            </c:dLbl>
            <c:dLbl>
              <c:idx val="2"/>
              <c:layout>
                <c:manualLayout>
                  <c:x val="4.6911572336752602E-3"/>
                  <c:y val="-2.215813648293963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0CFC-420D-AC8A-EBD7939F00C3}"/>
                </c:ext>
              </c:extLst>
            </c:dLbl>
            <c:dLbl>
              <c:idx val="3"/>
              <c:layout>
                <c:manualLayout>
                  <c:x val="6.9733989442143651E-3"/>
                  <c:y val="1.496095800524934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0CFC-420D-AC8A-EBD7939F00C3}"/>
                </c:ext>
              </c:extLst>
            </c:dLbl>
            <c:dLbl>
              <c:idx val="5"/>
              <c:layout>
                <c:manualLayout>
                  <c:x val="2.3232021716273348E-2"/>
                  <c:y val="4.6963254593175852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0CFC-420D-AC8A-EBD7939F00C3}"/>
                </c:ext>
              </c:extLst>
            </c:dLbl>
            <c:dLbl>
              <c:idx val="7"/>
              <c:layout>
                <c:manualLayout>
                  <c:x val="0.31920911054964868"/>
                  <c:y val="3.4878608923884516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4957634894264622"/>
                      <c:h val="7.0833333333333331E-2"/>
                    </c:manualLayout>
                  </c15:layout>
                </c:ext>
                <c:ext xmlns:c16="http://schemas.microsoft.com/office/drawing/2014/chart" uri="{C3380CC4-5D6E-409C-BE32-E72D297353CC}">
                  <c16:uniqueId val="{00000004-0CFC-420D-AC8A-EBD7939F00C3}"/>
                </c:ext>
              </c:extLst>
            </c:dLbl>
            <c:dLbl>
              <c:idx val="8"/>
              <c:layout>
                <c:manualLayout>
                  <c:x val="-2.8248593853951211E-3"/>
                  <c:y val="6.9022637795275579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7824864946141942"/>
                      <c:h val="7.3958333333333334E-2"/>
                    </c:manualLayout>
                  </c15:layout>
                </c:ext>
                <c:ext xmlns:c16="http://schemas.microsoft.com/office/drawing/2014/chart" uri="{C3380CC4-5D6E-409C-BE32-E72D297353CC}">
                  <c16:uniqueId val="{00000005-0CFC-420D-AC8A-EBD7939F00C3}"/>
                </c:ext>
              </c:extLst>
            </c:dLbl>
            <c:dLbl>
              <c:idx val="9"/>
              <c:layout>
                <c:manualLayout>
                  <c:x val="0"/>
                  <c:y val="9.2336286089238842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8531079792490721"/>
                      <c:h val="7.4999999999999997E-2"/>
                    </c:manualLayout>
                  </c15:layout>
                </c:ext>
                <c:ext xmlns:c16="http://schemas.microsoft.com/office/drawing/2014/chart" uri="{C3380CC4-5D6E-409C-BE32-E72D297353CC}">
                  <c16:uniqueId val="{00000006-0CFC-420D-AC8A-EBD7939F00C3}"/>
                </c:ext>
              </c:extLst>
            </c:dLbl>
            <c:dLbl>
              <c:idx val="10"/>
              <c:layout>
                <c:manualLayout>
                  <c:x val="-8.1747204445750357E-2"/>
                  <c:y val="7.60718503937008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0CFC-420D-AC8A-EBD7939F00C3}"/>
                </c:ext>
              </c:extLst>
            </c:dLbl>
            <c:dLbl>
              <c:idx val="11"/>
              <c:layout>
                <c:manualLayout>
                  <c:x val="-1.902776347430123E-2"/>
                  <c:y val="5.6874671916010498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1963281721447067"/>
                      <c:h val="0.16562500000000002"/>
                    </c:manualLayout>
                  </c15:layout>
                </c:ext>
                <c:ext xmlns:c16="http://schemas.microsoft.com/office/drawing/2014/chart" uri="{C3380CC4-5D6E-409C-BE32-E72D297353CC}">
                  <c16:uniqueId val="{00000007-0CFC-420D-AC8A-EBD7939F00C3}"/>
                </c:ext>
              </c:extLst>
            </c:dLbl>
            <c:dLbl>
              <c:idx val="12"/>
              <c:layout>
                <c:manualLayout>
                  <c:x val="0"/>
                  <c:y val="2.7790026246719161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6271192284174627"/>
                      <c:h val="0.140625"/>
                    </c:manualLayout>
                  </c15:layout>
                </c:ext>
                <c:ext xmlns:c16="http://schemas.microsoft.com/office/drawing/2014/chart" uri="{C3380CC4-5D6E-409C-BE32-E72D297353CC}">
                  <c16:uniqueId val="{00000008-0CFC-420D-AC8A-EBD7939F00C3}"/>
                </c:ext>
              </c:extLst>
            </c:dLbl>
            <c:dLbl>
              <c:idx val="13"/>
              <c:layout>
                <c:manualLayout>
                  <c:x val="-5.7958107112884717E-2"/>
                  <c:y val="7.6234251968503933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4505655168302676"/>
                      <c:h val="0.11562500000000001"/>
                    </c:manualLayout>
                  </c15:layout>
                </c:ext>
                <c:ext xmlns:c16="http://schemas.microsoft.com/office/drawing/2014/chart" uri="{C3380CC4-5D6E-409C-BE32-E72D297353CC}">
                  <c16:uniqueId val="{0000000B-0CFC-420D-AC8A-EBD7939F00C3}"/>
                </c:ext>
              </c:extLst>
            </c:dLbl>
            <c:dLbl>
              <c:idx val="14"/>
              <c:layout>
                <c:manualLayout>
                  <c:x val="-3.3898312624741453E-2"/>
                  <c:y val="6.9954396325459314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4237289078092682"/>
                      <c:h val="0.10833333333333334"/>
                    </c:manualLayout>
                  </c15:layout>
                </c:ext>
                <c:ext xmlns:c16="http://schemas.microsoft.com/office/drawing/2014/chart" uri="{C3380CC4-5D6E-409C-BE32-E72D297353CC}">
                  <c16:uniqueId val="{00000009-0CFC-420D-AC8A-EBD7939F00C3}"/>
                </c:ext>
              </c:extLst>
            </c:dLbl>
            <c:dLbl>
              <c:idx val="15"/>
              <c:layout>
                <c:manualLayout>
                  <c:x val="5.6497187707902422E-3"/>
                  <c:y val="-9.2050524934383197E-3"/>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49788146667589012"/>
                      <c:h val="6.9791666666666669E-2"/>
                    </c:manualLayout>
                  </c15:layout>
                </c:ext>
                <c:ext xmlns:c16="http://schemas.microsoft.com/office/drawing/2014/chart" uri="{C3380CC4-5D6E-409C-BE32-E72D297353CC}">
                  <c16:uniqueId val="{00000003-0CFC-420D-AC8A-EBD7939F00C3}"/>
                </c:ext>
              </c:extLst>
            </c:dLbl>
            <c:dLbl>
              <c:idx val="16"/>
              <c:layout>
                <c:manualLayout>
                  <c:x val="-0.1610169849675219"/>
                  <c:y val="-3.1881233595800522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0225995423727797"/>
                      <c:h val="8.6458333333333331E-2"/>
                    </c:manualLayout>
                  </c15:layout>
                </c:ext>
                <c:ext xmlns:c16="http://schemas.microsoft.com/office/drawing/2014/chart" uri="{C3380CC4-5D6E-409C-BE32-E72D297353CC}">
                  <c16:uniqueId val="{00000002-0CFC-420D-AC8A-EBD7939F00C3}"/>
                </c:ext>
              </c:extLst>
            </c:dLbl>
            <c:dLbl>
              <c:idx val="17"/>
              <c:layout>
                <c:manualLayout>
                  <c:x val="0.17796614127989269"/>
                  <c:y val="-2.0753937007874014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42090404842387308"/>
                      <c:h val="8.6458333333333331E-2"/>
                    </c:manualLayout>
                  </c15:layout>
                </c:ext>
                <c:ext xmlns:c16="http://schemas.microsoft.com/office/drawing/2014/chart" uri="{C3380CC4-5D6E-409C-BE32-E72D297353CC}">
                  <c16:uniqueId val="{00000001-0CFC-420D-AC8A-EBD7939F00C3}"/>
                </c:ext>
              </c:extLst>
            </c:dLbl>
            <c:spPr>
              <a:noFill/>
              <a:ln>
                <a:noFill/>
              </a:ln>
              <a:effectLst/>
            </c:spPr>
            <c:txPr>
              <a:bodyPr wrap="square" lIns="38100" tIns="19050" rIns="38100" bIns="19050" anchor="ctr" anchorCtr="0">
                <a:spAutoFit/>
              </a:bodyPr>
              <a:lstStyle/>
              <a:p>
                <a:pPr algn="l">
                  <a:defRPr/>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'MA Individual Breakdowns'!$B$142:$B$159</c:f>
              <c:strCache>
                <c:ptCount val="18"/>
                <c:pt idx="0">
                  <c:v>Vegetation Control </c:v>
                </c:pt>
                <c:pt idx="1">
                  <c:v>Burning</c:v>
                </c:pt>
                <c:pt idx="2">
                  <c:v>Rodent Control</c:v>
                </c:pt>
                <c:pt idx="3">
                  <c:v>Patrolling</c:v>
                </c:pt>
                <c:pt idx="4">
                  <c:v>Mowing</c:v>
                </c:pt>
                <c:pt idx="5">
                  <c:v>Inspection</c:v>
                </c:pt>
                <c:pt idx="6">
                  <c:v>Encroachment Removal</c:v>
                </c:pt>
                <c:pt idx="7">
                  <c:v>Restoration/Repair</c:v>
                </c:pt>
                <c:pt idx="8">
                  <c:v>Crown Roadways</c:v>
                </c:pt>
                <c:pt idx="9">
                  <c:v>Minor Structures</c:v>
                </c:pt>
                <c:pt idx="10">
                  <c:v>Dragging</c:v>
                </c:pt>
                <c:pt idx="11">
                  <c:v>Little Chico Diversion Struct.</c:v>
                </c:pt>
                <c:pt idx="12">
                  <c:v>Vegetation Control Channel</c:v>
                </c:pt>
                <c:pt idx="13">
                  <c:v>MEO Equipment Costs</c:v>
                </c:pt>
                <c:pt idx="14">
                  <c:v>Maintenance Yard Overhead</c:v>
                </c:pt>
                <c:pt idx="15">
                  <c:v>Telemetry Maintenance</c:v>
                </c:pt>
                <c:pt idx="16">
                  <c:v>Engineering Support</c:v>
                </c:pt>
                <c:pt idx="17">
                  <c:v>Environmental Support</c:v>
                </c:pt>
              </c:strCache>
            </c:strRef>
          </c:cat>
          <c:val>
            <c:numRef>
              <c:f>'MA Individual Breakdowns'!$C$142:$C$159</c:f>
              <c:numCache>
                <c:formatCode>_("$"* #,##0_);_("$"* \(#,##0\);_("$"* "-"??_);_(@_)</c:formatCode>
                <c:ptCount val="18"/>
                <c:pt idx="0">
                  <c:v>59500</c:v>
                </c:pt>
                <c:pt idx="1">
                  <c:v>30000</c:v>
                </c:pt>
                <c:pt idx="2">
                  <c:v>30000</c:v>
                </c:pt>
                <c:pt idx="3">
                  <c:v>4000</c:v>
                </c:pt>
                <c:pt idx="4">
                  <c:v>15000</c:v>
                </c:pt>
                <c:pt idx="5">
                  <c:v>15000</c:v>
                </c:pt>
                <c:pt idx="6">
                  <c:v>80000</c:v>
                </c:pt>
                <c:pt idx="7">
                  <c:v>30000</c:v>
                </c:pt>
                <c:pt idx="8">
                  <c:v>30000</c:v>
                </c:pt>
                <c:pt idx="9">
                  <c:v>20000</c:v>
                </c:pt>
                <c:pt idx="10">
                  <c:v>14000</c:v>
                </c:pt>
                <c:pt idx="11">
                  <c:v>20000</c:v>
                </c:pt>
                <c:pt idx="12">
                  <c:v>20000</c:v>
                </c:pt>
                <c:pt idx="13">
                  <c:v>35000</c:v>
                </c:pt>
                <c:pt idx="14">
                  <c:v>17000</c:v>
                </c:pt>
                <c:pt idx="15">
                  <c:v>7857</c:v>
                </c:pt>
                <c:pt idx="16">
                  <c:v>10000</c:v>
                </c:pt>
                <c:pt idx="17">
                  <c:v>10000</c:v>
                </c:pt>
              </c:numCache>
            </c:numRef>
          </c:val>
          <c:extLst>
            <c:ext xmlns:c16="http://schemas.microsoft.com/office/drawing/2014/chart" uri="{C3380CC4-5D6E-409C-BE32-E72D297353CC}">
              <c16:uniqueId val="{00000000-0CFC-420D-AC8A-EBD7939F00C3}"/>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49152542372881"/>
          <c:y val="0.1"/>
          <c:w val="0.53107344632768361"/>
          <c:h val="0.78333333333333333"/>
        </c:manualLayout>
      </c:layout>
      <c:pieChart>
        <c:varyColors val="1"/>
        <c:dLbls>
          <c:showLegendKey val="0"/>
          <c:showVal val="0"/>
          <c:showCatName val="1"/>
          <c:showSerName val="0"/>
          <c:showPercent val="1"/>
          <c:showBubbleSize val="0"/>
          <c:showLeaderLines val="0"/>
        </c:dLbls>
        <c:firstSliceAng val="45"/>
      </c:pie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1"/>
              <c:layout>
                <c:manualLayout>
                  <c:x val="4.5853663462088634E-2"/>
                  <c:y val="-7.8051812891525001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8DA1-4D1A-A434-C06045E9C442}"/>
                </c:ext>
              </c:extLst>
            </c:dLbl>
            <c:dLbl>
              <c:idx val="3"/>
              <c:layout>
                <c:manualLayout>
                  <c:x val="-9.5116393609986146E-4"/>
                  <c:y val="1.3622838075719153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8DA1-4D1A-A434-C06045E9C442}"/>
                </c:ext>
              </c:extLst>
            </c:dLbl>
            <c:dLbl>
              <c:idx val="5"/>
              <c:layout>
                <c:manualLayout>
                  <c:x val="-5.2570936208739982E-2"/>
                  <c:y val="3.570414868255716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8DA1-4D1A-A434-C06045E9C442}"/>
                </c:ext>
              </c:extLst>
            </c:dLbl>
            <c:dLbl>
              <c:idx val="6"/>
              <c:layout>
                <c:manualLayout>
                  <c:x val="-3.9045178604084463E-2"/>
                  <c:y val="4.1512810638153277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8DA1-4D1A-A434-C06045E9C442}"/>
                </c:ext>
              </c:extLst>
            </c:dLbl>
            <c:dLbl>
              <c:idx val="9"/>
              <c:layout>
                <c:manualLayout>
                  <c:x val="-0.17952955642641494"/>
                  <c:y val="-1.3062659991391614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41890256010967886"/>
                      <c:h val="7.0867608081222652E-2"/>
                    </c:manualLayout>
                  </c15:layout>
                </c:ext>
                <c:ext xmlns:c16="http://schemas.microsoft.com/office/drawing/2014/chart" uri="{C3380CC4-5D6E-409C-BE32-E72D297353CC}">
                  <c16:uniqueId val="{00000003-8DA1-4D1A-A434-C06045E9C442}"/>
                </c:ext>
              </c:extLst>
            </c:dLbl>
            <c:dLbl>
              <c:idx val="10"/>
              <c:layout>
                <c:manualLayout>
                  <c:x val="-0.1373250505705525"/>
                  <c:y val="-4.1985872118822383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8DA1-4D1A-A434-C06045E9C442}"/>
                </c:ext>
              </c:extLst>
            </c:dLbl>
            <c:dLbl>
              <c:idx val="11"/>
              <c:layout>
                <c:manualLayout>
                  <c:x val="1.1398709118630718E-2"/>
                  <c:y val="-3.1025837152249842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8874422351342769"/>
                      <c:h val="6.2405804131225921E-2"/>
                    </c:manualLayout>
                  </c15:layout>
                </c:ext>
                <c:ext xmlns:c16="http://schemas.microsoft.com/office/drawing/2014/chart" uri="{C3380CC4-5D6E-409C-BE32-E72D297353CC}">
                  <c16:uniqueId val="{00000004-8DA1-4D1A-A434-C06045E9C442}"/>
                </c:ext>
              </c:extLst>
            </c:dLbl>
            <c:dLbl>
              <c:idx val="12"/>
              <c:layout>
                <c:manualLayout>
                  <c:x val="6.1307889679343988E-2"/>
                  <c:y val="-2.1154509874991888E-3"/>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9515599739265739"/>
                      <c:h val="6.2405804131225921E-2"/>
                    </c:manualLayout>
                  </c15:layout>
                </c:ext>
                <c:ext xmlns:c16="http://schemas.microsoft.com/office/drawing/2014/chart" uri="{C3380CC4-5D6E-409C-BE32-E72D297353CC}">
                  <c16:uniqueId val="{00000005-8DA1-4D1A-A434-C06045E9C442}"/>
                </c:ext>
              </c:extLst>
            </c:dLbl>
            <c:dLbl>
              <c:idx val="15"/>
              <c:layout>
                <c:manualLayout>
                  <c:x val="0.11999317872525184"/>
                  <c:y val="0.17736740619723865"/>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8DA1-4D1A-A434-C06045E9C442}"/>
                </c:ext>
              </c:extLst>
            </c:dLbl>
            <c:spPr>
              <a:noFill/>
              <a:ln>
                <a:noFill/>
              </a:ln>
              <a:effectLst/>
            </c:spPr>
            <c:txPr>
              <a:bodyPr wrap="square" lIns="38100" tIns="19050" rIns="38100" bIns="19050" anchor="ctr" anchorCtr="0">
                <a:spAutoFit/>
              </a:bodyPr>
              <a:lstStyle/>
              <a:p>
                <a:pPr algn="l">
                  <a:defRPr/>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'MA Individual Breakdowns'!$B$186:$B$201</c:f>
              <c:strCache>
                <c:ptCount val="16"/>
                <c:pt idx="0">
                  <c:v>Vegetation Control </c:v>
                </c:pt>
                <c:pt idx="1">
                  <c:v>Burning</c:v>
                </c:pt>
                <c:pt idx="2">
                  <c:v>Rodent Control</c:v>
                </c:pt>
                <c:pt idx="3">
                  <c:v>Patrolling</c:v>
                </c:pt>
                <c:pt idx="4">
                  <c:v>Mowing</c:v>
                </c:pt>
                <c:pt idx="5">
                  <c:v>Inspection</c:v>
                </c:pt>
                <c:pt idx="6">
                  <c:v>Encroachment Removal</c:v>
                </c:pt>
                <c:pt idx="7">
                  <c:v>Restoration/Repair</c:v>
                </c:pt>
                <c:pt idx="8">
                  <c:v>Crown Roadways</c:v>
                </c:pt>
                <c:pt idx="9">
                  <c:v>Minor Structures</c:v>
                </c:pt>
                <c:pt idx="10">
                  <c:v>Dragging</c:v>
                </c:pt>
                <c:pt idx="11">
                  <c:v>MEO Equipment Costs</c:v>
                </c:pt>
                <c:pt idx="12">
                  <c:v>Maintenance Yard Overhead</c:v>
                </c:pt>
                <c:pt idx="13">
                  <c:v>Telemetry Maintenance</c:v>
                </c:pt>
                <c:pt idx="14">
                  <c:v>Engineering Support</c:v>
                </c:pt>
                <c:pt idx="15">
                  <c:v>Environmental Support</c:v>
                </c:pt>
              </c:strCache>
            </c:strRef>
          </c:cat>
          <c:val>
            <c:numRef>
              <c:f>'MA Individual Breakdowns'!$C$186:$C$201</c:f>
              <c:numCache>
                <c:formatCode>_("$"* #,##0_);_("$"* \(#,##0\);_("$"* "-"??_);_(@_)</c:formatCode>
                <c:ptCount val="16"/>
                <c:pt idx="0">
                  <c:v>23000</c:v>
                </c:pt>
                <c:pt idx="1">
                  <c:v>1000</c:v>
                </c:pt>
                <c:pt idx="2">
                  <c:v>23000</c:v>
                </c:pt>
                <c:pt idx="3">
                  <c:v>2000</c:v>
                </c:pt>
                <c:pt idx="4">
                  <c:v>23000</c:v>
                </c:pt>
                <c:pt idx="5">
                  <c:v>5000</c:v>
                </c:pt>
                <c:pt idx="6">
                  <c:v>11000</c:v>
                </c:pt>
                <c:pt idx="7">
                  <c:v>5000</c:v>
                </c:pt>
                <c:pt idx="8">
                  <c:v>7000</c:v>
                </c:pt>
                <c:pt idx="9">
                  <c:v>5000</c:v>
                </c:pt>
                <c:pt idx="10">
                  <c:v>2500</c:v>
                </c:pt>
                <c:pt idx="11">
                  <c:v>8500</c:v>
                </c:pt>
                <c:pt idx="12">
                  <c:v>3000</c:v>
                </c:pt>
                <c:pt idx="14">
                  <c:v>3000</c:v>
                </c:pt>
                <c:pt idx="15">
                  <c:v>6000</c:v>
                </c:pt>
              </c:numCache>
            </c:numRef>
          </c:val>
          <c:extLst>
            <c:ext xmlns:c16="http://schemas.microsoft.com/office/drawing/2014/chart" uri="{C3380CC4-5D6E-409C-BE32-E72D297353CC}">
              <c16:uniqueId val="{00000000-8DA1-4D1A-A434-C06045E9C442}"/>
            </c:ext>
          </c:extLst>
        </c:ser>
        <c:ser>
          <c:idx val="1"/>
          <c:order val="1"/>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'MA Individual Breakdowns'!$B$186:$B$201</c:f>
              <c:strCache>
                <c:ptCount val="16"/>
                <c:pt idx="0">
                  <c:v>Vegetation Control </c:v>
                </c:pt>
                <c:pt idx="1">
                  <c:v>Burning</c:v>
                </c:pt>
                <c:pt idx="2">
                  <c:v>Rodent Control</c:v>
                </c:pt>
                <c:pt idx="3">
                  <c:v>Patrolling</c:v>
                </c:pt>
                <c:pt idx="4">
                  <c:v>Mowing</c:v>
                </c:pt>
                <c:pt idx="5">
                  <c:v>Inspection</c:v>
                </c:pt>
                <c:pt idx="6">
                  <c:v>Encroachment Removal</c:v>
                </c:pt>
                <c:pt idx="7">
                  <c:v>Restoration/Repair</c:v>
                </c:pt>
                <c:pt idx="8">
                  <c:v>Crown Roadways</c:v>
                </c:pt>
                <c:pt idx="9">
                  <c:v>Minor Structures</c:v>
                </c:pt>
                <c:pt idx="10">
                  <c:v>Dragging</c:v>
                </c:pt>
                <c:pt idx="11">
                  <c:v>MEO Equipment Costs</c:v>
                </c:pt>
                <c:pt idx="12">
                  <c:v>Maintenance Yard Overhead</c:v>
                </c:pt>
                <c:pt idx="13">
                  <c:v>Telemetry Maintenance</c:v>
                </c:pt>
                <c:pt idx="14">
                  <c:v>Engineering Support</c:v>
                </c:pt>
                <c:pt idx="15">
                  <c:v>Environmental Support</c:v>
                </c:pt>
              </c:strCache>
            </c:strRef>
          </c:cat>
          <c:val>
            <c:numRef>
              <c:f>'MA Individual Breakdowns'!$D$186:$D$201</c:f>
              <c:numCache>
                <c:formatCode>#,##0_);\(#,##0\)</c:formatCode>
                <c:ptCount val="16"/>
                <c:pt idx="0">
                  <c:v>17.96875</c:v>
                </c:pt>
                <c:pt idx="1">
                  <c:v>0.78125</c:v>
                </c:pt>
                <c:pt idx="2">
                  <c:v>17.96875</c:v>
                </c:pt>
                <c:pt idx="3">
                  <c:v>1.5625</c:v>
                </c:pt>
                <c:pt idx="4">
                  <c:v>17.96875</c:v>
                </c:pt>
                <c:pt idx="5">
                  <c:v>3.90625</c:v>
                </c:pt>
                <c:pt idx="6">
                  <c:v>8.59375</c:v>
                </c:pt>
                <c:pt idx="7">
                  <c:v>3.90625</c:v>
                </c:pt>
                <c:pt idx="8">
                  <c:v>5.46875</c:v>
                </c:pt>
                <c:pt idx="9">
                  <c:v>3.90625</c:v>
                </c:pt>
                <c:pt idx="10">
                  <c:v>1.953125</c:v>
                </c:pt>
                <c:pt idx="11">
                  <c:v>6.640625</c:v>
                </c:pt>
                <c:pt idx="12">
                  <c:v>2.34375</c:v>
                </c:pt>
                <c:pt idx="13">
                  <c:v>0</c:v>
                </c:pt>
                <c:pt idx="14">
                  <c:v>2.34375</c:v>
                </c:pt>
                <c:pt idx="15">
                  <c:v>4.6875</c:v>
                </c:pt>
              </c:numCache>
            </c:numRef>
          </c:val>
          <c:extLst>
            <c:ext xmlns:c16="http://schemas.microsoft.com/office/drawing/2014/chart" uri="{C3380CC4-5D6E-409C-BE32-E72D297353CC}">
              <c16:uniqueId val="{00000001-8DA1-4D1A-A434-C06045E9C442}"/>
            </c:ext>
          </c:extLst>
        </c:ser>
        <c:dLbls>
          <c:showLegendKey val="0"/>
          <c:showVal val="0"/>
          <c:showCatName val="1"/>
          <c:showSerName val="0"/>
          <c:showPercent val="1"/>
          <c:showBubbleSize val="0"/>
          <c:showLeaderLines val="1"/>
        </c:dLbls>
        <c:firstSliceAng val="45"/>
      </c:pieChart>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2"/>
              <c:layout>
                <c:manualLayout>
                  <c:x val="2.1353256123819657E-2"/>
                  <c:y val="-9.1902887139107617E-3"/>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2118021720147452"/>
                      <c:h val="0.11420833333333333"/>
                    </c:manualLayout>
                  </c15:layout>
                </c:ext>
                <c:ext xmlns:c16="http://schemas.microsoft.com/office/drawing/2014/chart" uri="{C3380CC4-5D6E-409C-BE32-E72D297353CC}">
                  <c16:uniqueId val="{00000004-B8CD-48F0-A9F9-0C45C9148BA4}"/>
                </c:ext>
              </c:extLst>
            </c:dLbl>
            <c:dLbl>
              <c:idx val="3"/>
              <c:layout>
                <c:manualLayout>
                  <c:x val="3.1229378605636682E-2"/>
                  <c:y val="2.6947834645669293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8CD-48F0-A9F9-0C45C9148BA4}"/>
                </c:ext>
              </c:extLst>
            </c:dLbl>
            <c:dLbl>
              <c:idx val="4"/>
              <c:layout>
                <c:manualLayout>
                  <c:x val="7.62324927186704E-2"/>
                  <c:y val="3.1515419947506562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B8CD-48F0-A9F9-0C45C9148BA4}"/>
                </c:ext>
              </c:extLst>
            </c:dLbl>
            <c:dLbl>
              <c:idx val="5"/>
              <c:layout>
                <c:manualLayout>
                  <c:x val="3.0812317966759893E-2"/>
                  <c:y val="4.811417322834645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B8CD-48F0-A9F9-0C45C9148BA4}"/>
                </c:ext>
              </c:extLst>
            </c:dLbl>
            <c:dLbl>
              <c:idx val="8"/>
              <c:layout>
                <c:manualLayout>
                  <c:x val="-6.981421084127154E-2"/>
                  <c:y val="8.4064304461942255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7726091837860023"/>
                      <c:h val="7.6708333333333337E-2"/>
                    </c:manualLayout>
                  </c15:layout>
                </c:ext>
                <c:ext xmlns:c16="http://schemas.microsoft.com/office/drawing/2014/chart" uri="{C3380CC4-5D6E-409C-BE32-E72D297353CC}">
                  <c16:uniqueId val="{00000006-B8CD-48F0-A9F9-0C45C9148BA4}"/>
                </c:ext>
              </c:extLst>
            </c:dLbl>
            <c:dLbl>
              <c:idx val="9"/>
              <c:layout>
                <c:manualLayout>
                  <c:x val="-8.0361291349003036E-2"/>
                  <c:y val="2.7217847769028872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762419390121979"/>
                      <c:h val="6.9791666666666669E-2"/>
                    </c:manualLayout>
                  </c15:layout>
                </c:ext>
                <c:ext xmlns:c16="http://schemas.microsoft.com/office/drawing/2014/chart" uri="{C3380CC4-5D6E-409C-BE32-E72D297353CC}">
                  <c16:uniqueId val="{0000000A-B8CD-48F0-A9F9-0C45C9148BA4}"/>
                </c:ext>
              </c:extLst>
            </c:dLbl>
            <c:dLbl>
              <c:idx val="11"/>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8CD-48F0-A9F9-0C45C9148BA4}"/>
                </c:ext>
              </c:extLst>
            </c:dLbl>
            <c:dLbl>
              <c:idx val="12"/>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8CD-48F0-A9F9-0C45C9148BA4}"/>
                </c:ext>
              </c:extLst>
            </c:dLbl>
            <c:dLbl>
              <c:idx val="14"/>
              <c:layout>
                <c:manualLayout>
                  <c:x val="2.8700461196072512E-2"/>
                  <c:y val="2.8910761154855645E-3"/>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0996498091758312"/>
                      <c:h val="7.0833333333333331E-2"/>
                    </c:manualLayout>
                  </c15:layout>
                </c:ext>
                <c:ext xmlns:c16="http://schemas.microsoft.com/office/drawing/2014/chart" uri="{C3380CC4-5D6E-409C-BE32-E72D297353CC}">
                  <c16:uniqueId val="{00000008-B8CD-48F0-A9F9-0C45C9148BA4}"/>
                </c:ext>
              </c:extLst>
            </c:dLbl>
            <c:dLbl>
              <c:idx val="15"/>
              <c:layout>
                <c:manualLayout>
                  <c:x val="8.8322618494486901E-2"/>
                  <c:y val="8.6113517060367448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B8CD-48F0-A9F9-0C45C9148BA4}"/>
                </c:ext>
              </c:extLst>
            </c:dLbl>
            <c:spPr>
              <a:noFill/>
              <a:ln>
                <a:noFill/>
              </a:ln>
              <a:effectLst/>
            </c:spPr>
            <c:txPr>
              <a:bodyPr wrap="square" lIns="38100" tIns="19050" rIns="38100" bIns="19050" anchor="ctr" anchorCtr="0">
                <a:spAutoFit/>
              </a:bodyPr>
              <a:lstStyle/>
              <a:p>
                <a:pPr algn="l">
                  <a:defRPr/>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'MA Individual Breakdowns'!$B$228:$B$243</c:f>
              <c:strCache>
                <c:ptCount val="16"/>
                <c:pt idx="0">
                  <c:v>Vegetation Control </c:v>
                </c:pt>
                <c:pt idx="1">
                  <c:v>Burning</c:v>
                </c:pt>
                <c:pt idx="2">
                  <c:v>Rodent Control</c:v>
                </c:pt>
                <c:pt idx="3">
                  <c:v>Patrolling</c:v>
                </c:pt>
                <c:pt idx="4">
                  <c:v>Mowing</c:v>
                </c:pt>
                <c:pt idx="5">
                  <c:v>Inspection</c:v>
                </c:pt>
                <c:pt idx="6">
                  <c:v>Encroachment Removal</c:v>
                </c:pt>
                <c:pt idx="7">
                  <c:v>Restoration/Repair</c:v>
                </c:pt>
                <c:pt idx="8">
                  <c:v>Crown Roadways</c:v>
                </c:pt>
                <c:pt idx="9">
                  <c:v>Minor Structures</c:v>
                </c:pt>
                <c:pt idx="10">
                  <c:v>Dragging</c:v>
                </c:pt>
                <c:pt idx="11">
                  <c:v>MEO Equipment Costs</c:v>
                </c:pt>
                <c:pt idx="12">
                  <c:v>Yard Overhead &amp; Materials</c:v>
                </c:pt>
                <c:pt idx="13">
                  <c:v>Telemetry Maintenance</c:v>
                </c:pt>
                <c:pt idx="14">
                  <c:v>Engineering Support</c:v>
                </c:pt>
                <c:pt idx="15">
                  <c:v>Environmental Support</c:v>
                </c:pt>
              </c:strCache>
            </c:strRef>
          </c:cat>
          <c:val>
            <c:numRef>
              <c:f>'MA Individual Breakdowns'!$C$228:$C$243</c:f>
              <c:numCache>
                <c:formatCode>General</c:formatCode>
                <c:ptCount val="16"/>
                <c:pt idx="0" formatCode="_(&quot;$&quot;* #,##0_);_(&quot;$&quot;* \(#,##0\);_(&quot;$&quot;* &quot;-&quot;??_);_(@_)">
                  <c:v>250000</c:v>
                </c:pt>
                <c:pt idx="2" formatCode="_(&quot;$&quot;* #,##0_);_(&quot;$&quot;* \(#,##0\);_(&quot;$&quot;* &quot;-&quot;??_);_(@_)">
                  <c:v>85000</c:v>
                </c:pt>
                <c:pt idx="3" formatCode="_(&quot;$&quot;* #,##0_);_(&quot;$&quot;* \(#,##0\);_(&quot;$&quot;* &quot;-&quot;??_);_(@_)">
                  <c:v>45000</c:v>
                </c:pt>
                <c:pt idx="4" formatCode="_(&quot;$&quot;* #,##0_);_(&quot;$&quot;* \(#,##0\);_(&quot;$&quot;* &quot;-&quot;??_);_(@_)">
                  <c:v>120000</c:v>
                </c:pt>
                <c:pt idx="5" formatCode="_(&quot;$&quot;* #,##0_);_(&quot;$&quot;* \(#,##0\);_(&quot;$&quot;* &quot;-&quot;??_);_(@_)">
                  <c:v>10000</c:v>
                </c:pt>
                <c:pt idx="6" formatCode="_(&quot;$&quot;* #,##0_);_(&quot;$&quot;* \(#,##0\);_(&quot;$&quot;* &quot;-&quot;??_);_(@_)">
                  <c:v>240000</c:v>
                </c:pt>
                <c:pt idx="7" formatCode="_(&quot;$&quot;* #,##0_);_(&quot;$&quot;* \(#,##0\);_(&quot;$&quot;* &quot;-&quot;??_);_(@_)">
                  <c:v>540000</c:v>
                </c:pt>
                <c:pt idx="8" formatCode="_(&quot;$&quot;* #,##0_);_(&quot;$&quot;* \(#,##0\);_(&quot;$&quot;* &quot;-&quot;??_);_(@_)">
                  <c:v>40000</c:v>
                </c:pt>
                <c:pt idx="9" formatCode="_(&quot;$&quot;* #,##0_);_(&quot;$&quot;* \(#,##0\);_(&quot;$&quot;* &quot;-&quot;??_);_(@_)">
                  <c:v>40000</c:v>
                </c:pt>
                <c:pt idx="11" formatCode="_(&quot;$&quot;* #,##0_);_(&quot;$&quot;* \(#,##0\);_(&quot;$&quot;* &quot;-&quot;??_);_(@_)">
                  <c:v>135000</c:v>
                </c:pt>
                <c:pt idx="12" formatCode="_(&quot;$&quot;* #,##0_);_(&quot;$&quot;* \(#,##0\);_(&quot;$&quot;* &quot;-&quot;??_);_(@_)">
                  <c:v>75000</c:v>
                </c:pt>
                <c:pt idx="14" formatCode="_(&quot;$&quot;* #,##0_);_(&quot;$&quot;* \(#,##0\);_(&quot;$&quot;* &quot;-&quot;??_);_(@_)">
                  <c:v>60000</c:v>
                </c:pt>
                <c:pt idx="15" formatCode="_(&quot;$&quot;* #,##0_);_(&quot;$&quot;* \(#,##0\);_(&quot;$&quot;* &quot;-&quot;??_);_(@_)">
                  <c:v>10600</c:v>
                </c:pt>
              </c:numCache>
            </c:numRef>
          </c:val>
          <c:extLst>
            <c:ext xmlns:c16="http://schemas.microsoft.com/office/drawing/2014/chart" uri="{C3380CC4-5D6E-409C-BE32-E72D297353CC}">
              <c16:uniqueId val="{00000000-B8CD-48F0-A9F9-0C45C9148BA4}"/>
            </c:ext>
          </c:extLst>
        </c:ser>
        <c:dLbls>
          <c:showLegendKey val="0"/>
          <c:showVal val="0"/>
          <c:showCatName val="1"/>
          <c:showSerName val="0"/>
          <c:showPercent val="1"/>
          <c:showBubbleSize val="0"/>
          <c:showLeaderLines val="1"/>
        </c:dLbls>
        <c:firstSliceAng val="45"/>
      </c:pieChart>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45"/>
      </c:pieChart>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511649196991909E-2"/>
          <c:y val="9.3668550468868184E-2"/>
          <c:w val="0.81131904842728375"/>
          <c:h val="0.81266289906226363"/>
        </c:manualLayout>
      </c:layout>
      <c:pieChart>
        <c:varyColors val="1"/>
        <c:ser>
          <c:idx val="0"/>
          <c:order val="0"/>
          <c:dLbls>
            <c:dLbl>
              <c:idx val="3"/>
              <c:layout>
                <c:manualLayout>
                  <c:x val="0.13443091329685483"/>
                  <c:y val="7.1630553926983623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8C75-4369-B410-E4D0D84A48F0}"/>
                </c:ext>
              </c:extLst>
            </c:dLbl>
            <c:dLbl>
              <c:idx val="4"/>
              <c:layout>
                <c:manualLayout>
                  <c:x val="2.2242871124160329E-2"/>
                  <c:y val="6.398948031841197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8C75-4369-B410-E4D0D84A48F0}"/>
                </c:ext>
              </c:extLst>
            </c:dLbl>
            <c:dLbl>
              <c:idx val="5"/>
              <c:layout>
                <c:manualLayout>
                  <c:x val="-6.7722096178655638E-3"/>
                  <c:y val="7.9914671944005273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8C75-4369-B410-E4D0D84A48F0}"/>
                </c:ext>
              </c:extLst>
            </c:dLbl>
            <c:dLbl>
              <c:idx val="9"/>
              <c:layout>
                <c:manualLayout>
                  <c:x val="-0.1386765425508252"/>
                  <c:y val="0.1168451060219468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8C75-4369-B410-E4D0D84A48F0}"/>
                </c:ext>
              </c:extLst>
            </c:dLbl>
            <c:dLbl>
              <c:idx val="10"/>
              <c:layout>
                <c:manualLayout>
                  <c:x val="-0.19102028559989323"/>
                  <c:y val="3.838614226176435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C75-4369-B410-E4D0D84A48F0}"/>
                </c:ext>
              </c:extLst>
            </c:dLbl>
            <c:dLbl>
              <c:idx val="11"/>
              <c:layout>
                <c:manualLayout>
                  <c:x val="-0.1807908492370657"/>
                  <c:y val="-2.1840544015569549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41172316384180785"/>
                      <c:h val="5.3124982570543773E-2"/>
                    </c:manualLayout>
                  </c15:layout>
                </c:ext>
                <c:ext xmlns:c16="http://schemas.microsoft.com/office/drawing/2014/chart" uri="{C3380CC4-5D6E-409C-BE32-E72D297353CC}">
                  <c16:uniqueId val="{00000002-8C75-4369-B410-E4D0D84A48F0}"/>
                </c:ext>
              </c:extLst>
            </c:dLbl>
            <c:dLbl>
              <c:idx val="12"/>
              <c:layout>
                <c:manualLayout>
                  <c:x val="4.0960451977401155E-2"/>
                  <c:y val="-5.6528852844864551E-3"/>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41737288135593226"/>
                      <c:h val="8.6458304967747715E-2"/>
                    </c:manualLayout>
                  </c15:layout>
                </c:ext>
                <c:ext xmlns:c16="http://schemas.microsoft.com/office/drawing/2014/chart" uri="{C3380CC4-5D6E-409C-BE32-E72D297353CC}">
                  <c16:uniqueId val="{00000005-8C75-4369-B410-E4D0D84A48F0}"/>
                </c:ext>
              </c:extLst>
            </c:dLbl>
            <c:dLbl>
              <c:idx val="14"/>
              <c:layout>
                <c:manualLayout>
                  <c:x val="0.14830508474576271"/>
                  <c:y val="9.8958300866699198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1864406779661017"/>
                      <c:h val="0.11562496206530117"/>
                    </c:manualLayout>
                  </c15:layout>
                </c:ext>
                <c:ext xmlns:c16="http://schemas.microsoft.com/office/drawing/2014/chart" uri="{C3380CC4-5D6E-409C-BE32-E72D297353CC}">
                  <c16:uniqueId val="{00000006-8C75-4369-B410-E4D0D84A48F0}"/>
                </c:ext>
              </c:extLst>
            </c:dLbl>
            <c:dLbl>
              <c:idx val="15"/>
              <c:layout>
                <c:manualLayout>
                  <c:x val="0.13851060990257574"/>
                  <c:y val="0.18681096233236144"/>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8C75-4369-B410-E4D0D84A48F0}"/>
                </c:ext>
              </c:extLst>
            </c:dLbl>
            <c:spPr>
              <a:noFill/>
              <a:ln>
                <a:noFill/>
              </a:ln>
              <a:effectLst/>
            </c:spPr>
            <c:txPr>
              <a:bodyPr wrap="square" lIns="38100" tIns="19050" rIns="38100" bIns="19050" anchor="ctr" anchorCtr="0">
                <a:spAutoFit/>
              </a:bodyPr>
              <a:lstStyle/>
              <a:p>
                <a:pPr algn="l">
                  <a:defRPr/>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'MA Individual Breakdowns'!$B$272:$B$287</c:f>
              <c:strCache>
                <c:ptCount val="16"/>
                <c:pt idx="0">
                  <c:v>Vegetation Control </c:v>
                </c:pt>
                <c:pt idx="1">
                  <c:v>Burning</c:v>
                </c:pt>
                <c:pt idx="2">
                  <c:v>Rodent Control</c:v>
                </c:pt>
                <c:pt idx="3">
                  <c:v>Patrolling</c:v>
                </c:pt>
                <c:pt idx="4">
                  <c:v>Mowing</c:v>
                </c:pt>
                <c:pt idx="5">
                  <c:v>Inspection</c:v>
                </c:pt>
                <c:pt idx="6">
                  <c:v>Encroachment Removal</c:v>
                </c:pt>
                <c:pt idx="7">
                  <c:v>Restoration/Repair</c:v>
                </c:pt>
                <c:pt idx="8">
                  <c:v>Crown Roadways</c:v>
                </c:pt>
                <c:pt idx="9">
                  <c:v>Minor Structures</c:v>
                </c:pt>
                <c:pt idx="10">
                  <c:v>Dragging</c:v>
                </c:pt>
                <c:pt idx="11">
                  <c:v>MEO Equipment Costs</c:v>
                </c:pt>
                <c:pt idx="12">
                  <c:v>Maintenance Yard Overhead</c:v>
                </c:pt>
                <c:pt idx="13">
                  <c:v>Telemetry Maintenance</c:v>
                </c:pt>
                <c:pt idx="14">
                  <c:v>Engineering Support</c:v>
                </c:pt>
                <c:pt idx="15">
                  <c:v>Environmental Support</c:v>
                </c:pt>
              </c:strCache>
            </c:strRef>
          </c:cat>
          <c:val>
            <c:numRef>
              <c:f>'MA Individual Breakdowns'!$C$272:$C$287</c:f>
              <c:numCache>
                <c:formatCode>_("$"* #,##0_);_("$"* \(#,##0\);_("$"* "-"??_);_(@_)</c:formatCode>
                <c:ptCount val="16"/>
                <c:pt idx="0">
                  <c:v>20000</c:v>
                </c:pt>
                <c:pt idx="1">
                  <c:v>13000</c:v>
                </c:pt>
                <c:pt idx="2">
                  <c:v>5000</c:v>
                </c:pt>
                <c:pt idx="3">
                  <c:v>3000</c:v>
                </c:pt>
                <c:pt idx="4">
                  <c:v>5000</c:v>
                </c:pt>
                <c:pt idx="5">
                  <c:v>5000</c:v>
                </c:pt>
                <c:pt idx="6">
                  <c:v>5000</c:v>
                </c:pt>
                <c:pt idx="7">
                  <c:v>20000</c:v>
                </c:pt>
                <c:pt idx="8">
                  <c:v>20000</c:v>
                </c:pt>
                <c:pt idx="9">
                  <c:v>3000</c:v>
                </c:pt>
                <c:pt idx="10">
                  <c:v>8000</c:v>
                </c:pt>
                <c:pt idx="11">
                  <c:v>7000</c:v>
                </c:pt>
                <c:pt idx="12">
                  <c:v>2000</c:v>
                </c:pt>
                <c:pt idx="14">
                  <c:v>3000</c:v>
                </c:pt>
                <c:pt idx="15">
                  <c:v>6000</c:v>
                </c:pt>
              </c:numCache>
            </c:numRef>
          </c:val>
          <c:extLst>
            <c:ext xmlns:c16="http://schemas.microsoft.com/office/drawing/2014/chart" uri="{C3380CC4-5D6E-409C-BE32-E72D297353CC}">
              <c16:uniqueId val="{00000000-8C75-4369-B410-E4D0D84A48F0}"/>
            </c:ext>
          </c:extLst>
        </c:ser>
        <c:dLbls>
          <c:showLegendKey val="0"/>
          <c:showVal val="0"/>
          <c:showCatName val="1"/>
          <c:showSerName val="0"/>
          <c:showPercent val="1"/>
          <c:showBubbleSize val="0"/>
          <c:showLeaderLines val="1"/>
        </c:dLbls>
        <c:firstSliceAng val="45"/>
      </c:pieChart>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2"/>
              <c:layout>
                <c:manualLayout>
                  <c:x val="4.3573001468036804E-2"/>
                  <c:y val="-4.5183727034120727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4029672138440317"/>
                      <c:h val="6.4208333333333339E-2"/>
                    </c:manualLayout>
                  </c15:layout>
                </c:ext>
                <c:ext xmlns:c16="http://schemas.microsoft.com/office/drawing/2014/chart" uri="{C3380CC4-5D6E-409C-BE32-E72D297353CC}">
                  <c16:uniqueId val="{0000000C-9B8B-4330-B4E3-591A20EEFB39}"/>
                </c:ext>
              </c:extLst>
            </c:dLbl>
            <c:dLbl>
              <c:idx val="3"/>
              <c:layout>
                <c:manualLayout>
                  <c:x val="2.7204724409448818E-2"/>
                  <c:y val="2.4231955380577427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9B8B-4330-B4E3-591A20EEFB39}"/>
                </c:ext>
              </c:extLst>
            </c:dLbl>
            <c:dLbl>
              <c:idx val="5"/>
              <c:layout>
                <c:manualLayout>
                  <c:x val="0.12692090395480227"/>
                  <c:y val="4.366437007874015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9B8B-4330-B4E3-591A20EEFB39}"/>
                </c:ext>
              </c:extLst>
            </c:dLbl>
            <c:dLbl>
              <c:idx val="6"/>
              <c:layout>
                <c:manualLayout>
                  <c:x val="-9.1499288224565156E-2"/>
                  <c:y val="2.234940944881889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9B8B-4330-B4E3-591A20EEFB39}"/>
                </c:ext>
              </c:extLst>
            </c:dLbl>
            <c:dLbl>
              <c:idx val="7"/>
              <c:layout>
                <c:manualLayout>
                  <c:x val="-0.13559322033898305"/>
                  <c:y val="7.7424540682414699E-3"/>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5677966101694915"/>
                      <c:h val="0.125"/>
                    </c:manualLayout>
                  </c15:layout>
                </c:ext>
                <c:ext xmlns:c16="http://schemas.microsoft.com/office/drawing/2014/chart" uri="{C3380CC4-5D6E-409C-BE32-E72D297353CC}">
                  <c16:uniqueId val="{00000003-9B8B-4330-B4E3-591A20EEFB39}"/>
                </c:ext>
              </c:extLst>
            </c:dLbl>
            <c:dLbl>
              <c:idx val="8"/>
              <c:layout>
                <c:manualLayout>
                  <c:x val="-1.0176498064860536E-2"/>
                  <c:y val="1.4594160104986877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9B8B-4330-B4E3-591A20EEFB39}"/>
                </c:ext>
              </c:extLst>
            </c:dLbl>
            <c:dLbl>
              <c:idx val="9"/>
              <c:layout>
                <c:manualLayout>
                  <c:x val="-7.0621468926553674E-2"/>
                  <c:y val="3.5221456692913385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0127118644067796"/>
                      <c:h val="0.11562500000000001"/>
                    </c:manualLayout>
                  </c15:layout>
                </c:ext>
                <c:ext xmlns:c16="http://schemas.microsoft.com/office/drawing/2014/chart" uri="{C3380CC4-5D6E-409C-BE32-E72D297353CC}">
                  <c16:uniqueId val="{00000005-9B8B-4330-B4E3-591A20EEFB39}"/>
                </c:ext>
              </c:extLst>
            </c:dLbl>
            <c:dLbl>
              <c:idx val="10"/>
              <c:layout>
                <c:manualLayout>
                  <c:x val="-7.5581097913608258E-2"/>
                  <c:y val="-3.3113517060367453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9B8B-4330-B4E3-591A20EEFB39}"/>
                </c:ext>
              </c:extLst>
            </c:dLbl>
            <c:dLbl>
              <c:idx val="11"/>
              <c:layout>
                <c:manualLayout>
                  <c:x val="0"/>
                  <c:y val="-7.0715223097112864E-3"/>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4675141242937851"/>
                      <c:h val="8.6458333333333331E-2"/>
                    </c:manualLayout>
                  </c15:layout>
                </c:ext>
                <c:ext xmlns:c16="http://schemas.microsoft.com/office/drawing/2014/chart" uri="{C3380CC4-5D6E-409C-BE32-E72D297353CC}">
                  <c16:uniqueId val="{00000007-9B8B-4330-B4E3-591A20EEFB39}"/>
                </c:ext>
              </c:extLst>
            </c:dLbl>
            <c:dLbl>
              <c:idx val="12"/>
              <c:layout>
                <c:manualLayout>
                  <c:x val="-4.4930157035455311E-2"/>
                  <c:y val="-2.1990977690288713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42241536545219982"/>
                      <c:h val="7.3395997375328079E-2"/>
                    </c:manualLayout>
                  </c15:layout>
                </c:ext>
                <c:ext xmlns:c16="http://schemas.microsoft.com/office/drawing/2014/chart" uri="{C3380CC4-5D6E-409C-BE32-E72D297353CC}">
                  <c16:uniqueId val="{00000008-9B8B-4330-B4E3-591A20EEFB39}"/>
                </c:ext>
              </c:extLst>
            </c:dLbl>
            <c:dLbl>
              <c:idx val="13"/>
              <c:layout>
                <c:manualLayout>
                  <c:x val="2.6836158192090395E-2"/>
                  <c:y val="-2.9808727034120734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41737288135593226"/>
                      <c:h val="6.9791666666666669E-2"/>
                    </c:manualLayout>
                  </c15:layout>
                </c:ext>
                <c:ext xmlns:c16="http://schemas.microsoft.com/office/drawing/2014/chart" uri="{C3380CC4-5D6E-409C-BE32-E72D297353CC}">
                  <c16:uniqueId val="{0000000B-9B8B-4330-B4E3-591A20EEFB39}"/>
                </c:ext>
              </c:extLst>
            </c:dLbl>
            <c:dLbl>
              <c:idx val="14"/>
              <c:layout>
                <c:manualLayout>
                  <c:x val="8.4745762711864406E-3"/>
                  <c:y val="3.1180774278215223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0225988700564971"/>
                      <c:h val="6.9791666666666669E-2"/>
                    </c:manualLayout>
                  </c15:layout>
                </c:ext>
                <c:ext xmlns:c16="http://schemas.microsoft.com/office/drawing/2014/chart" uri="{C3380CC4-5D6E-409C-BE32-E72D297353CC}">
                  <c16:uniqueId val="{0000000A-9B8B-4330-B4E3-591A20EEFB39}"/>
                </c:ext>
              </c:extLst>
            </c:dLbl>
            <c:dLbl>
              <c:idx val="15"/>
              <c:layout>
                <c:manualLayout>
                  <c:x val="0.10399172561056987"/>
                  <c:y val="0.1503054461942257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9B8B-4330-B4E3-591A20EEFB39}"/>
                </c:ext>
              </c:extLst>
            </c:dLbl>
            <c:spPr>
              <a:noFill/>
              <a:ln>
                <a:noFill/>
              </a:ln>
              <a:effectLst/>
            </c:spPr>
            <c:txPr>
              <a:bodyPr wrap="square" lIns="38100" tIns="19050" rIns="38100" bIns="19050" anchor="ctr" anchorCtr="0">
                <a:spAutoFit/>
              </a:bodyPr>
              <a:lstStyle/>
              <a:p>
                <a:pPr algn="l">
                  <a:defRPr/>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'MA Individual Breakdowns'!$B$315:$B$330</c:f>
              <c:strCache>
                <c:ptCount val="16"/>
                <c:pt idx="0">
                  <c:v>Vegetation Control </c:v>
                </c:pt>
                <c:pt idx="1">
                  <c:v>Burning</c:v>
                </c:pt>
                <c:pt idx="2">
                  <c:v>Rodent Control</c:v>
                </c:pt>
                <c:pt idx="3">
                  <c:v>Patrolling</c:v>
                </c:pt>
                <c:pt idx="4">
                  <c:v>Mowing</c:v>
                </c:pt>
                <c:pt idx="5">
                  <c:v>Inspection</c:v>
                </c:pt>
                <c:pt idx="6">
                  <c:v>Encroachment Removal</c:v>
                </c:pt>
                <c:pt idx="7">
                  <c:v>Restoration/Repair</c:v>
                </c:pt>
                <c:pt idx="8">
                  <c:v>Crown Roadways</c:v>
                </c:pt>
                <c:pt idx="9">
                  <c:v>Minor Structures</c:v>
                </c:pt>
                <c:pt idx="10">
                  <c:v>Dragging</c:v>
                </c:pt>
                <c:pt idx="11">
                  <c:v>MEO Equipment Costs</c:v>
                </c:pt>
                <c:pt idx="12">
                  <c:v>Maintenance Yard Overhead</c:v>
                </c:pt>
                <c:pt idx="13">
                  <c:v>Telemetry Maintenance</c:v>
                </c:pt>
                <c:pt idx="14">
                  <c:v>Engineering Support</c:v>
                </c:pt>
                <c:pt idx="15">
                  <c:v>Environmental Support</c:v>
                </c:pt>
              </c:strCache>
            </c:strRef>
          </c:cat>
          <c:val>
            <c:numRef>
              <c:f>'MA Individual Breakdowns'!$C$315:$C$330</c:f>
              <c:numCache>
                <c:formatCode>_("$"* #,##0_);_("$"* \(#,##0\);_("$"* "-"??_);_(@_)</c:formatCode>
                <c:ptCount val="16"/>
                <c:pt idx="0">
                  <c:v>40000</c:v>
                </c:pt>
                <c:pt idx="1">
                  <c:v>23000</c:v>
                </c:pt>
                <c:pt idx="2">
                  <c:v>15000</c:v>
                </c:pt>
                <c:pt idx="3">
                  <c:v>5000</c:v>
                </c:pt>
                <c:pt idx="4">
                  <c:v>25500</c:v>
                </c:pt>
                <c:pt idx="5">
                  <c:v>6500</c:v>
                </c:pt>
                <c:pt idx="6">
                  <c:v>15000</c:v>
                </c:pt>
                <c:pt idx="7">
                  <c:v>18000</c:v>
                </c:pt>
                <c:pt idx="8">
                  <c:v>19500</c:v>
                </c:pt>
                <c:pt idx="9">
                  <c:v>12000</c:v>
                </c:pt>
                <c:pt idx="10">
                  <c:v>10000</c:v>
                </c:pt>
                <c:pt idx="11">
                  <c:v>27000</c:v>
                </c:pt>
                <c:pt idx="12">
                  <c:v>15000</c:v>
                </c:pt>
                <c:pt idx="13">
                  <c:v>15000</c:v>
                </c:pt>
                <c:pt idx="14">
                  <c:v>5000</c:v>
                </c:pt>
                <c:pt idx="15">
                  <c:v>10000</c:v>
                </c:pt>
              </c:numCache>
            </c:numRef>
          </c:val>
          <c:extLst>
            <c:ext xmlns:c16="http://schemas.microsoft.com/office/drawing/2014/chart" uri="{C3380CC4-5D6E-409C-BE32-E72D297353CC}">
              <c16:uniqueId val="{00000000-9B8B-4330-B4E3-591A20EEFB39}"/>
            </c:ext>
          </c:extLst>
        </c:ser>
        <c:dLbls>
          <c:showLegendKey val="0"/>
          <c:showVal val="0"/>
          <c:showCatName val="1"/>
          <c:showSerName val="0"/>
          <c:showPercent val="1"/>
          <c:showBubbleSize val="0"/>
          <c:showLeaderLines val="1"/>
        </c:dLbls>
        <c:firstSliceAng val="45"/>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FY 18/19 Levee Maintenance Price per Mile (Thousands)</a:t>
            </a:r>
          </a:p>
        </c:rich>
      </c:tx>
      <c:overlay val="0"/>
    </c:title>
    <c:autoTitleDeleted val="0"/>
    <c:plotArea>
      <c:layout/>
      <c:barChart>
        <c:barDir val="bar"/>
        <c:grouping val="clustered"/>
        <c:varyColors val="0"/>
        <c:ser>
          <c:idx val="0"/>
          <c:order val="0"/>
          <c:tx>
            <c:strRef>
              <c:f>'Cost Per Mile'!$D$4</c:f>
              <c:strCache>
                <c:ptCount val="1"/>
                <c:pt idx="0">
                  <c:v>Price per Mile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'Cost Per Mile'!$A$5:$A$16</c:f>
              <c:strCache>
                <c:ptCount val="12"/>
                <c:pt idx="0">
                  <c:v>MA 13</c:v>
                </c:pt>
                <c:pt idx="1">
                  <c:v>MA 7</c:v>
                </c:pt>
                <c:pt idx="2">
                  <c:v>MA 12</c:v>
                </c:pt>
                <c:pt idx="3">
                  <c:v>MA 5</c:v>
                </c:pt>
                <c:pt idx="4">
                  <c:v>MA 3</c:v>
                </c:pt>
                <c:pt idx="5">
                  <c:v>MA 1</c:v>
                </c:pt>
                <c:pt idx="6">
                  <c:v>Sutter 8361</c:v>
                </c:pt>
                <c:pt idx="7">
                  <c:v>MA 16</c:v>
                </c:pt>
                <c:pt idx="8">
                  <c:v>MA17</c:v>
                </c:pt>
                <c:pt idx="9">
                  <c:v>MA 4</c:v>
                </c:pt>
                <c:pt idx="10">
                  <c:v>SAC 8361 </c:v>
                </c:pt>
                <c:pt idx="11">
                  <c:v>MA 9</c:v>
                </c:pt>
              </c:strCache>
            </c:strRef>
          </c:cat>
          <c:val>
            <c:numRef>
              <c:f>'Cost Per Mile'!$D$5:$D$16</c:f>
              <c:numCache>
                <c:formatCode>"$"#,##0.00</c:formatCode>
                <c:ptCount val="12"/>
                <c:pt idx="0">
                  <c:v>6378.0487804878048</c:v>
                </c:pt>
                <c:pt idx="1">
                  <c:v>10666.666666666666</c:v>
                </c:pt>
                <c:pt idx="2">
                  <c:v>11363.636363636364</c:v>
                </c:pt>
                <c:pt idx="3">
                  <c:v>13556.272727272728</c:v>
                </c:pt>
                <c:pt idx="4">
                  <c:v>16800</c:v>
                </c:pt>
                <c:pt idx="5">
                  <c:v>18647.058823529413</c:v>
                </c:pt>
                <c:pt idx="6">
                  <c:v>18870.35470588235</c:v>
                </c:pt>
                <c:pt idx="7">
                  <c:v>19000</c:v>
                </c:pt>
                <c:pt idx="8">
                  <c:v>30625</c:v>
                </c:pt>
                <c:pt idx="9">
                  <c:v>37782.857142857145</c:v>
                </c:pt>
                <c:pt idx="10">
                  <c:v>45196.485714285714</c:v>
                </c:pt>
                <c:pt idx="11">
                  <c:v>82530</c:v>
                </c:pt>
              </c:numCache>
            </c:numRef>
          </c:val>
          <c:extLst>
            <c:ext xmlns:c16="http://schemas.microsoft.com/office/drawing/2014/chart" uri="{C3380CC4-5D6E-409C-BE32-E72D297353CC}">
              <c16:uniqueId val="{00000000-FF08-4195-AB36-FEFA9558B536}"/>
            </c:ext>
          </c:extLst>
        </c:ser>
        <c:dLbls>
          <c:showLegendKey val="0"/>
          <c:showVal val="0"/>
          <c:showCatName val="0"/>
          <c:showSerName val="0"/>
          <c:showPercent val="0"/>
          <c:showBubbleSize val="0"/>
        </c:dLbls>
        <c:gapWidth val="150"/>
        <c:axId val="211361152"/>
        <c:axId val="211362944"/>
      </c:barChart>
      <c:catAx>
        <c:axId val="211361152"/>
        <c:scaling>
          <c:orientation val="minMax"/>
        </c:scaling>
        <c:delete val="0"/>
        <c:axPos val="l"/>
        <c:numFmt formatCode="General" sourceLinked="0"/>
        <c:majorTickMark val="out"/>
        <c:minorTickMark val="none"/>
        <c:tickLblPos val="nextTo"/>
        <c:crossAx val="211362944"/>
        <c:crosses val="autoZero"/>
        <c:auto val="1"/>
        <c:lblAlgn val="ctr"/>
        <c:lblOffset val="100"/>
        <c:noMultiLvlLbl val="0"/>
      </c:catAx>
      <c:valAx>
        <c:axId val="211362944"/>
        <c:scaling>
          <c:orientation val="minMax"/>
          <c:min val="0"/>
        </c:scaling>
        <c:delete val="0"/>
        <c:axPos val="b"/>
        <c:numFmt formatCode="&quot;$&quot;#,##0.00" sourceLinked="1"/>
        <c:majorTickMark val="out"/>
        <c:minorTickMark val="none"/>
        <c:tickLblPos val="nextTo"/>
        <c:crossAx val="211361152"/>
        <c:crosses val="autoZero"/>
        <c:crossBetween val="between"/>
        <c:majorUnit val="20000"/>
        <c:minorUnit val="2000"/>
        <c:dispUnits>
          <c:builtInUnit val="thousands"/>
        </c:dispUnits>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17567567567563"/>
          <c:y val="0.2"/>
          <c:w val="0.52927927927927931"/>
          <c:h val="0.78333333333333333"/>
        </c:manualLayout>
      </c:layout>
      <c:pieChart>
        <c:varyColors val="1"/>
        <c:ser>
          <c:idx val="0"/>
          <c:order val="0"/>
          <c:dLbls>
            <c:dLbl>
              <c:idx val="1"/>
              <c:layout>
                <c:manualLayout>
                  <c:x val="4.5179603816414837E-2"/>
                  <c:y val="3.00403543307086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C54-4506-B993-44B491E91811}"/>
                </c:ext>
              </c:extLst>
            </c:dLbl>
            <c:dLbl>
              <c:idx val="7"/>
              <c:layout>
                <c:manualLayout>
                  <c:x val="-9.0090090090090086E-2"/>
                  <c:y val="0.143624343832021"/>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16258445945945946"/>
                      <c:h val="0.11562500000000001"/>
                    </c:manualLayout>
                  </c15:layout>
                </c:ext>
                <c:ext xmlns:c16="http://schemas.microsoft.com/office/drawing/2014/chart" uri="{C3380CC4-5D6E-409C-BE32-E72D297353CC}">
                  <c16:uniqueId val="{00000009-1C54-4506-B993-44B491E91811}"/>
                </c:ext>
              </c:extLst>
            </c:dLbl>
            <c:dLbl>
              <c:idx val="8"/>
              <c:layout>
                <c:manualLayout>
                  <c:x val="-7.2384638575583461E-3"/>
                  <c:y val="8.0114173228346464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5684121621621623"/>
                      <c:h val="6.9791666666666669E-2"/>
                    </c:manualLayout>
                  </c15:layout>
                </c:ext>
                <c:ext xmlns:c16="http://schemas.microsoft.com/office/drawing/2014/chart" uri="{C3380CC4-5D6E-409C-BE32-E72D297353CC}">
                  <c16:uniqueId val="{00000002-1C54-4506-B993-44B491E91811}"/>
                </c:ext>
              </c:extLst>
            </c:dLbl>
            <c:dLbl>
              <c:idx val="9"/>
              <c:layout>
                <c:manualLayout>
                  <c:x val="-0.25056306306306309"/>
                  <c:y val="4.1372375328083986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0194256756756754"/>
                      <c:h val="8.7499999999999994E-2"/>
                    </c:manualLayout>
                  </c15:layout>
                </c:ext>
                <c:ext xmlns:c16="http://schemas.microsoft.com/office/drawing/2014/chart" uri="{C3380CC4-5D6E-409C-BE32-E72D297353CC}">
                  <c16:uniqueId val="{00000003-1C54-4506-B993-44B491E91811}"/>
                </c:ext>
              </c:extLst>
            </c:dLbl>
            <c:dLbl>
              <c:idx val="10"/>
              <c:layout>
                <c:manualLayout>
                  <c:x val="-0.17965546747534936"/>
                  <c:y val="-3.5910104986876641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5926238738738738"/>
                      <c:h val="7.5854330708661419E-2"/>
                    </c:manualLayout>
                  </c15:layout>
                </c:ext>
                <c:ext xmlns:c16="http://schemas.microsoft.com/office/drawing/2014/chart" uri="{C3380CC4-5D6E-409C-BE32-E72D297353CC}">
                  <c16:uniqueId val="{00000004-1C54-4506-B993-44B491E91811}"/>
                </c:ext>
              </c:extLst>
            </c:dLbl>
            <c:dLbl>
              <c:idx val="11"/>
              <c:layout>
                <c:manualLayout>
                  <c:x val="-0.15427927927927929"/>
                  <c:y val="-0.12008595800524935"/>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7373310810810811"/>
                      <c:h val="7.0833333333333331E-2"/>
                    </c:manualLayout>
                  </c15:layout>
                </c:ext>
                <c:ext xmlns:c16="http://schemas.microsoft.com/office/drawing/2014/chart" uri="{C3380CC4-5D6E-409C-BE32-E72D297353CC}">
                  <c16:uniqueId val="{00000005-1C54-4506-B993-44B491E91811}"/>
                </c:ext>
              </c:extLst>
            </c:dLbl>
            <c:dLbl>
              <c:idx val="12"/>
              <c:layout>
                <c:manualLayout>
                  <c:x val="-1.0322703574070264E-16"/>
                  <c:y val="-8.5308070866141728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42229729729729737"/>
                      <c:h val="6.5625000000000003E-2"/>
                    </c:manualLayout>
                  </c15:layout>
                </c:ext>
                <c:ext xmlns:c16="http://schemas.microsoft.com/office/drawing/2014/chart" uri="{C3380CC4-5D6E-409C-BE32-E72D297353CC}">
                  <c16:uniqueId val="{00000006-1C54-4506-B993-44B491E91811}"/>
                </c:ext>
              </c:extLst>
            </c:dLbl>
            <c:dLbl>
              <c:idx val="14"/>
              <c:layout>
                <c:manualLayout>
                  <c:x val="3.0968468468468468E-2"/>
                  <c:y val="-7.385826771653543E-3"/>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9560810810810811"/>
                      <c:h val="7.3958333333333334E-2"/>
                    </c:manualLayout>
                  </c15:layout>
                </c:ext>
                <c:ext xmlns:c16="http://schemas.microsoft.com/office/drawing/2014/chart" uri="{C3380CC4-5D6E-409C-BE32-E72D297353CC}">
                  <c16:uniqueId val="{00000007-1C54-4506-B993-44B491E91811}"/>
                </c:ext>
              </c:extLst>
            </c:dLbl>
            <c:dLbl>
              <c:idx val="15"/>
              <c:layout>
                <c:manualLayout>
                  <c:x val="9.29054054054054E-2"/>
                  <c:y val="0.11102657480314961"/>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1998873873873874"/>
                      <c:h val="0.11562500000000001"/>
                    </c:manualLayout>
                  </c15:layout>
                </c:ext>
                <c:ext xmlns:c16="http://schemas.microsoft.com/office/drawing/2014/chart" uri="{C3380CC4-5D6E-409C-BE32-E72D297353CC}">
                  <c16:uniqueId val="{00000008-1C54-4506-B993-44B491E91811}"/>
                </c:ext>
              </c:extLst>
            </c:dLbl>
            <c:spPr>
              <a:noFill/>
              <a:ln>
                <a:noFill/>
              </a:ln>
              <a:effectLst/>
            </c:spPr>
            <c:txPr>
              <a:bodyPr wrap="square" lIns="38100" tIns="19050" rIns="38100" bIns="19050" anchor="ctr" anchorCtr="0">
                <a:spAutoFit/>
              </a:bodyPr>
              <a:lstStyle/>
              <a:p>
                <a:pPr algn="l">
                  <a:defRPr/>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'MA Individual Breakdowns'!$B$358:$B$373</c:f>
              <c:strCache>
                <c:ptCount val="16"/>
                <c:pt idx="0">
                  <c:v>Vegetation Control </c:v>
                </c:pt>
                <c:pt idx="1">
                  <c:v>Burning</c:v>
                </c:pt>
                <c:pt idx="2">
                  <c:v>Rodent Control</c:v>
                </c:pt>
                <c:pt idx="3">
                  <c:v>Patrolling</c:v>
                </c:pt>
                <c:pt idx="4">
                  <c:v>Mowing</c:v>
                </c:pt>
                <c:pt idx="5">
                  <c:v>Inspection</c:v>
                </c:pt>
                <c:pt idx="6">
                  <c:v>Encroachment Removal</c:v>
                </c:pt>
                <c:pt idx="7">
                  <c:v>Restoration/Repair</c:v>
                </c:pt>
                <c:pt idx="8">
                  <c:v>Crown Roadways</c:v>
                </c:pt>
                <c:pt idx="9">
                  <c:v>Minor Structures</c:v>
                </c:pt>
                <c:pt idx="10">
                  <c:v>Dragging</c:v>
                </c:pt>
                <c:pt idx="11">
                  <c:v>MEO Equipment Costs</c:v>
                </c:pt>
                <c:pt idx="12">
                  <c:v>Maintenance Yard Overhead</c:v>
                </c:pt>
                <c:pt idx="13">
                  <c:v>Telemetry Maintenance</c:v>
                </c:pt>
                <c:pt idx="14">
                  <c:v>Engineering Support</c:v>
                </c:pt>
                <c:pt idx="15">
                  <c:v>Environmental Support</c:v>
                </c:pt>
              </c:strCache>
            </c:strRef>
          </c:cat>
          <c:val>
            <c:numRef>
              <c:f>'MA Individual Breakdowns'!$C$358:$C$373</c:f>
              <c:numCache>
                <c:formatCode>_("$"* #,##0_);_("$"* \(#,##0\);_("$"* "-"??_);_(@_)</c:formatCode>
                <c:ptCount val="16"/>
                <c:pt idx="0">
                  <c:v>15000</c:v>
                </c:pt>
                <c:pt idx="1">
                  <c:v>1000</c:v>
                </c:pt>
                <c:pt idx="2">
                  <c:v>10000</c:v>
                </c:pt>
                <c:pt idx="4">
                  <c:v>16000</c:v>
                </c:pt>
                <c:pt idx="5">
                  <c:v>1000</c:v>
                </c:pt>
                <c:pt idx="6">
                  <c:v>10000</c:v>
                </c:pt>
                <c:pt idx="7">
                  <c:v>5000</c:v>
                </c:pt>
                <c:pt idx="8">
                  <c:v>5000</c:v>
                </c:pt>
                <c:pt idx="9">
                  <c:v>2000</c:v>
                </c:pt>
                <c:pt idx="10">
                  <c:v>2000</c:v>
                </c:pt>
                <c:pt idx="11">
                  <c:v>4000</c:v>
                </c:pt>
                <c:pt idx="12">
                  <c:v>1000</c:v>
                </c:pt>
                <c:pt idx="14">
                  <c:v>1000</c:v>
                </c:pt>
                <c:pt idx="15">
                  <c:v>3000</c:v>
                </c:pt>
              </c:numCache>
            </c:numRef>
          </c:val>
          <c:extLst>
            <c:ext xmlns:c16="http://schemas.microsoft.com/office/drawing/2014/chart" uri="{C3380CC4-5D6E-409C-BE32-E72D297353CC}">
              <c16:uniqueId val="{00000000-1C54-4506-B993-44B491E91811}"/>
            </c:ext>
          </c:extLst>
        </c:ser>
        <c:dLbls>
          <c:showLegendKey val="0"/>
          <c:showVal val="0"/>
          <c:showCatName val="1"/>
          <c:showSerName val="0"/>
          <c:showPercent val="1"/>
          <c:showBubbleSize val="0"/>
          <c:showLeaderLines val="1"/>
        </c:dLbls>
        <c:firstSliceAng val="45"/>
      </c:pieChart>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54237288135594"/>
          <c:y val="0.16666666666666666"/>
          <c:w val="0.53107344632768361"/>
          <c:h val="0.78333333333333333"/>
        </c:manualLayout>
      </c:layout>
      <c:pieChart>
        <c:varyColors val="1"/>
        <c:dLbls>
          <c:showLegendKey val="0"/>
          <c:showVal val="0"/>
          <c:showCatName val="1"/>
          <c:showSerName val="0"/>
          <c:showPercent val="1"/>
          <c:showBubbleSize val="0"/>
          <c:showLeaderLines val="0"/>
        </c:dLbls>
        <c:firstSliceAng val="45"/>
      </c:pieChart>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2"/>
              <c:layout>
                <c:manualLayout>
                  <c:x val="8.979491970283375E-2"/>
                  <c:y val="0.1284753042233357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6F25-4AFC-9E42-A9B3256C1D0C}"/>
                </c:ext>
              </c:extLst>
            </c:dLbl>
            <c:dLbl>
              <c:idx val="3"/>
              <c:layout>
                <c:manualLayout>
                  <c:x val="4.7077939410116107E-2"/>
                  <c:y val="0.17935055638706318"/>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F25-4AFC-9E42-A9B3256C1D0C}"/>
                </c:ext>
              </c:extLst>
            </c:dLbl>
            <c:dLbl>
              <c:idx val="5"/>
              <c:layout>
                <c:manualLayout>
                  <c:x val="0.23009553360914631"/>
                  <c:y val="2.9278649053165875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F25-4AFC-9E42-A9B3256C1D0C}"/>
                </c:ext>
              </c:extLst>
            </c:dLbl>
            <c:dLbl>
              <c:idx val="6"/>
              <c:layout>
                <c:manualLayout>
                  <c:x val="-6.2146892655367283E-2"/>
                  <c:y val="3.0364091885208565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7429378531073448"/>
                      <c:h val="6.1983471074380167E-2"/>
                    </c:manualLayout>
                  </c15:layout>
                </c:ext>
                <c:ext xmlns:c16="http://schemas.microsoft.com/office/drawing/2014/chart" uri="{C3380CC4-5D6E-409C-BE32-E72D297353CC}">
                  <c16:uniqueId val="{00000002-6F25-4AFC-9E42-A9B3256C1D0C}"/>
                </c:ext>
              </c:extLst>
            </c:dLbl>
            <c:dLbl>
              <c:idx val="8"/>
              <c:layout>
                <c:manualLayout>
                  <c:x val="2.5423728813559324E-2"/>
                  <c:y val="0.29042688878766187"/>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8319209039548021"/>
                      <c:h val="9.4008264462809923E-2"/>
                    </c:manualLayout>
                  </c15:layout>
                </c:ext>
                <c:ext xmlns:c16="http://schemas.microsoft.com/office/drawing/2014/chart" uri="{C3380CC4-5D6E-409C-BE32-E72D297353CC}">
                  <c16:uniqueId val="{00000003-6F25-4AFC-9E42-A9B3256C1D0C}"/>
                </c:ext>
              </c:extLst>
            </c:dLbl>
            <c:dLbl>
              <c:idx val="9"/>
              <c:layout>
                <c:manualLayout>
                  <c:x val="-7.7788157836202682E-3"/>
                  <c:y val="6.6825665386867961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0692090395480225"/>
                      <c:h val="0.11466942148760331"/>
                    </c:manualLayout>
                  </c15:layout>
                </c:ext>
                <c:ext xmlns:c16="http://schemas.microsoft.com/office/drawing/2014/chart" uri="{C3380CC4-5D6E-409C-BE32-E72D297353CC}">
                  <c16:uniqueId val="{00000004-6F25-4AFC-9E42-A9B3256C1D0C}"/>
                </c:ext>
              </c:extLst>
            </c:dLbl>
            <c:dLbl>
              <c:idx val="11"/>
              <c:layout>
                <c:manualLayout>
                  <c:x val="-1.7332843987721866E-3"/>
                  <c:y val="-4.0127546040216046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19717514124293786"/>
                      <c:h val="0.16369850979371381"/>
                    </c:manualLayout>
                  </c15:layout>
                </c:ext>
                <c:ext xmlns:c16="http://schemas.microsoft.com/office/drawing/2014/chart" uri="{C3380CC4-5D6E-409C-BE32-E72D297353CC}">
                  <c16:uniqueId val="{00000008-6F25-4AFC-9E42-A9B3256C1D0C}"/>
                </c:ext>
              </c:extLst>
            </c:dLbl>
            <c:dLbl>
              <c:idx val="12"/>
              <c:layout>
                <c:manualLayout>
                  <c:x val="-4.7288580452867117E-3"/>
                  <c:y val="-9.639519750113879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F25-4AFC-9E42-A9B3256C1D0C}"/>
                </c:ext>
              </c:extLst>
            </c:dLbl>
            <c:dLbl>
              <c:idx val="13"/>
              <c:layout>
                <c:manualLayout>
                  <c:x val="-1.059322033898305E-2"/>
                  <c:y val="-8.804743931801913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8629943502824859"/>
                      <c:h val="4.9586776859504134E-2"/>
                    </c:manualLayout>
                  </c15:layout>
                </c:ext>
                <c:ext xmlns:c16="http://schemas.microsoft.com/office/drawing/2014/chart" uri="{C3380CC4-5D6E-409C-BE32-E72D297353CC}">
                  <c16:uniqueId val="{00000006-6F25-4AFC-9E42-A9B3256C1D0C}"/>
                </c:ext>
              </c:extLst>
            </c:dLbl>
            <c:dLbl>
              <c:idx val="14"/>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F25-4AFC-9E42-A9B3256C1D0C}"/>
                </c:ext>
              </c:extLst>
            </c:dLbl>
            <c:dLbl>
              <c:idx val="16"/>
              <c:layout>
                <c:manualLayout>
                  <c:x val="-7.2740112994350278E-2"/>
                  <c:y val="-8.530162035530682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4957627118644069"/>
                      <c:h val="6.9214876033057857E-2"/>
                    </c:manualLayout>
                  </c15:layout>
                </c:ext>
                <c:ext xmlns:c16="http://schemas.microsoft.com/office/drawing/2014/chart" uri="{C3380CC4-5D6E-409C-BE32-E72D297353CC}">
                  <c16:uniqueId val="{00000009-6F25-4AFC-9E42-A9B3256C1D0C}"/>
                </c:ext>
              </c:extLst>
            </c:dLbl>
            <c:dLbl>
              <c:idx val="17"/>
              <c:layout>
                <c:manualLayout>
                  <c:x val="4.4985875706214588E-2"/>
                  <c:y val="3.828658814342422E-3"/>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6907958539080917"/>
                      <c:h val="0.11466942148760331"/>
                    </c:manualLayout>
                  </c15:layout>
                </c:ext>
                <c:ext xmlns:c16="http://schemas.microsoft.com/office/drawing/2014/chart" uri="{C3380CC4-5D6E-409C-BE32-E72D297353CC}">
                  <c16:uniqueId val="{0000000A-6F25-4AFC-9E42-A9B3256C1D0C}"/>
                </c:ext>
              </c:extLst>
            </c:dLbl>
            <c:spPr>
              <a:noFill/>
              <a:ln>
                <a:noFill/>
              </a:ln>
              <a:effectLst/>
            </c:spPr>
            <c:txPr>
              <a:bodyPr wrap="square" lIns="38100" tIns="19050" rIns="38100" bIns="19050" anchor="ctr" anchorCtr="0">
                <a:spAutoFit/>
              </a:bodyPr>
              <a:lstStyle/>
              <a:p>
                <a:pPr algn="l">
                  <a:defRPr/>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'MA Individual Breakdowns'!$B$402:$B$419</c:f>
              <c:strCache>
                <c:ptCount val="18"/>
                <c:pt idx="0">
                  <c:v>Vegetation Control </c:v>
                </c:pt>
                <c:pt idx="1">
                  <c:v>Burning</c:v>
                </c:pt>
                <c:pt idx="2">
                  <c:v>Rodent Control</c:v>
                </c:pt>
                <c:pt idx="3">
                  <c:v>Patrolling</c:v>
                </c:pt>
                <c:pt idx="4">
                  <c:v>Mowing</c:v>
                </c:pt>
                <c:pt idx="5">
                  <c:v>Inspection</c:v>
                </c:pt>
                <c:pt idx="6">
                  <c:v>Encroachment Removal</c:v>
                </c:pt>
                <c:pt idx="7">
                  <c:v>Restoration/Repair</c:v>
                </c:pt>
                <c:pt idx="8">
                  <c:v>Crown Roadways</c:v>
                </c:pt>
                <c:pt idx="9">
                  <c:v>Minor Structures</c:v>
                </c:pt>
                <c:pt idx="10">
                  <c:v>Dragging</c:v>
                </c:pt>
                <c:pt idx="11">
                  <c:v>Plant Maintenance &amp; Repairs</c:v>
                </c:pt>
                <c:pt idx="12">
                  <c:v>Plant Operations</c:v>
                </c:pt>
                <c:pt idx="13">
                  <c:v>MEO Equipment Costs</c:v>
                </c:pt>
                <c:pt idx="14">
                  <c:v>Maintenance Yard Overhead</c:v>
                </c:pt>
                <c:pt idx="15">
                  <c:v>Telemetry Maintenance</c:v>
                </c:pt>
                <c:pt idx="16">
                  <c:v>Engineering Support</c:v>
                </c:pt>
                <c:pt idx="17">
                  <c:v>Environmental Support</c:v>
                </c:pt>
              </c:strCache>
            </c:strRef>
          </c:cat>
          <c:val>
            <c:numRef>
              <c:f>'MA Individual Breakdowns'!$C$402:$C$419</c:f>
              <c:numCache>
                <c:formatCode>General</c:formatCode>
                <c:ptCount val="18"/>
                <c:pt idx="0" formatCode="_(&quot;$&quot;* #,##0_);_(&quot;$&quot;* \(#,##0\);_(&quot;$&quot;* &quot;-&quot;??_);_(@_)">
                  <c:v>5000</c:v>
                </c:pt>
                <c:pt idx="2" formatCode="_(&quot;$&quot;* #,##0_);_(&quot;$&quot;* \(#,##0\);_(&quot;$&quot;* &quot;-&quot;??_);_(@_)">
                  <c:v>1000</c:v>
                </c:pt>
                <c:pt idx="3" formatCode="_(&quot;$&quot;* #,##0_);_(&quot;$&quot;* \(#,##0\);_(&quot;$&quot;* &quot;-&quot;??_);_(@_)">
                  <c:v>5000</c:v>
                </c:pt>
                <c:pt idx="4" formatCode="_(&quot;$&quot;* #,##0_);_(&quot;$&quot;* \(#,##0\);_(&quot;$&quot;* &quot;-&quot;??_);_(@_)">
                  <c:v>30000</c:v>
                </c:pt>
                <c:pt idx="5" formatCode="_(&quot;$&quot;* #,##0_);_(&quot;$&quot;* \(#,##0\);_(&quot;$&quot;* &quot;-&quot;??_);_(@_)">
                  <c:v>2000</c:v>
                </c:pt>
                <c:pt idx="6" formatCode="_(&quot;$&quot;* #,##0_);_(&quot;$&quot;* \(#,##0\);_(&quot;$&quot;* &quot;-&quot;??_);_(@_)">
                  <c:v>3000</c:v>
                </c:pt>
                <c:pt idx="7" formatCode="_(&quot;$&quot;* #,##0_);_(&quot;$&quot;* \(#,##0\);_(&quot;$&quot;* &quot;-&quot;??_);_(@_)">
                  <c:v>25000</c:v>
                </c:pt>
                <c:pt idx="8" formatCode="_(&quot;$&quot;* #,##0_);_(&quot;$&quot;* \(#,##0\);_(&quot;$&quot;* &quot;-&quot;??_);_(@_)">
                  <c:v>2000</c:v>
                </c:pt>
                <c:pt idx="9" formatCode="_(&quot;$&quot;* #,##0_);_(&quot;$&quot;* \(#,##0\);_(&quot;$&quot;* &quot;-&quot;??_);_(@_)">
                  <c:v>3500</c:v>
                </c:pt>
                <c:pt idx="11" formatCode="_(&quot;$&quot;* #,##0_);_(&quot;$&quot;* \(#,##0\);_(&quot;$&quot;* &quot;-&quot;??_);_(@_)">
                  <c:v>3000</c:v>
                </c:pt>
                <c:pt idx="12" formatCode="_(&quot;$&quot;* #,##0_);_(&quot;$&quot;* \(#,##0\);_(&quot;$&quot;* &quot;-&quot;??_);_(@_)">
                  <c:v>8000</c:v>
                </c:pt>
                <c:pt idx="13" formatCode="_(&quot;$&quot;* #,##0_);_(&quot;$&quot;* \(#,##0\);_(&quot;$&quot;* &quot;-&quot;??_);_(@_)">
                  <c:v>5000</c:v>
                </c:pt>
                <c:pt idx="14" formatCode="_(&quot;$&quot;* #,##0_);_(&quot;$&quot;* \(#,##0\);_(&quot;$&quot;* &quot;-&quot;??_);_(@_)">
                  <c:v>1000</c:v>
                </c:pt>
                <c:pt idx="15" formatCode="_(&quot;$&quot;* #,##0_);_(&quot;$&quot;* \(#,##0\);_(&quot;$&quot;* &quot;-&quot;??_);_(@_)">
                  <c:v>25000</c:v>
                </c:pt>
                <c:pt idx="16" formatCode="_(&quot;$&quot;* #,##0_);_(&quot;$&quot;* \(#,##0\);_(&quot;$&quot;* &quot;-&quot;??_);_(@_)">
                  <c:v>1000</c:v>
                </c:pt>
                <c:pt idx="17" formatCode="_(&quot;$&quot;* #,##0_);_(&quot;$&quot;* \(#,##0\);_(&quot;$&quot;* &quot;-&quot;??_);_(@_)">
                  <c:v>3000</c:v>
                </c:pt>
              </c:numCache>
            </c:numRef>
          </c:val>
          <c:extLst>
            <c:ext xmlns:c16="http://schemas.microsoft.com/office/drawing/2014/chart" uri="{C3380CC4-5D6E-409C-BE32-E72D297353CC}">
              <c16:uniqueId val="{00000000-6F25-4AFC-9E42-A9B3256C1D0C}"/>
            </c:ext>
          </c:extLst>
        </c:ser>
        <c:dLbls>
          <c:showLegendKey val="0"/>
          <c:showVal val="0"/>
          <c:showCatName val="1"/>
          <c:showSerName val="0"/>
          <c:showPercent val="1"/>
          <c:showBubbleSize val="0"/>
          <c:showLeaderLines val="1"/>
        </c:dLbls>
        <c:firstSliceAng val="45"/>
      </c:pieChart>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1800" b="1" i="0" baseline="0">
                <a:effectLst/>
              </a:rPr>
              <a:t>FY 2018-2019 Average Maintenance Area Costs</a:t>
            </a:r>
            <a:endParaRPr lang="en-US">
              <a:effectLst/>
            </a:endParaRPr>
          </a:p>
        </c:rich>
      </c:tx>
      <c:overlay val="0"/>
    </c:title>
    <c:autoTitleDeleted val="0"/>
    <c:plotArea>
      <c:layout>
        <c:manualLayout>
          <c:layoutTarget val="inner"/>
          <c:xMode val="edge"/>
          <c:yMode val="edge"/>
          <c:x val="0.1839818968872538"/>
          <c:y val="0.51526884843914522"/>
          <c:w val="0.60584106313503883"/>
          <c:h val="0.4708751264856047"/>
        </c:manualLayout>
      </c:layout>
      <c:pieChart>
        <c:varyColors val="1"/>
        <c:ser>
          <c:idx val="0"/>
          <c:order val="0"/>
          <c:tx>
            <c:strRef>
              <c:f>'Average For All MAs'!$C$4</c:f>
              <c:strCache>
                <c:ptCount val="1"/>
                <c:pt idx="0">
                  <c:v>Percentage of Total (%)</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'Average For All MAs'!$A$27:$A$46</c:f>
              <c:strCache>
                <c:ptCount val="20"/>
                <c:pt idx="0">
                  <c:v>Vegetation Control  (16%)</c:v>
                </c:pt>
                <c:pt idx="1">
                  <c:v>Burning (3.2%)</c:v>
                </c:pt>
                <c:pt idx="2">
                  <c:v>Rodent Control (6.3%)</c:v>
                </c:pt>
                <c:pt idx="3">
                  <c:v>Patrolling (2.8%)</c:v>
                </c:pt>
                <c:pt idx="4">
                  <c:v>Mowing (8.1%)</c:v>
                </c:pt>
                <c:pt idx="5">
                  <c:v>Inspection (1.7%)</c:v>
                </c:pt>
                <c:pt idx="6">
                  <c:v>Encroachment Removal (12%)</c:v>
                </c:pt>
                <c:pt idx="7">
                  <c:v>Restoration/Repair (21%)</c:v>
                </c:pt>
                <c:pt idx="8">
                  <c:v>Crown Roadways (4.5%)</c:v>
                </c:pt>
                <c:pt idx="9">
                  <c:v>Minor Structures (3%)</c:v>
                </c:pt>
                <c:pt idx="10">
                  <c:v>Dragging (1.7%)</c:v>
                </c:pt>
                <c:pt idx="11">
                  <c:v>MEO Equipment Costs (7.7%)</c:v>
                </c:pt>
                <c:pt idx="12">
                  <c:v>Maintenance Yard Overhead (4.2%)</c:v>
                </c:pt>
                <c:pt idx="13">
                  <c:v>Plant Maintenance &amp; Repairs (0.1%)</c:v>
                </c:pt>
                <c:pt idx="14">
                  <c:v>Plant Operations (0.2%)</c:v>
                </c:pt>
                <c:pt idx="15">
                  <c:v>Little Chico Diversion Struct. (0.6%)</c:v>
                </c:pt>
                <c:pt idx="16">
                  <c:v>Vegetation Control Channel (0.6%)</c:v>
                </c:pt>
                <c:pt idx="17">
                  <c:v>Telemetry Maintenance (1.4%)</c:v>
                </c:pt>
                <c:pt idx="18">
                  <c:v>Engineering Support (2.9%)</c:v>
                </c:pt>
                <c:pt idx="19">
                  <c:v>Environmental Support (2.2%)</c:v>
                </c:pt>
              </c:strCache>
            </c:strRef>
          </c:cat>
          <c:val>
            <c:numRef>
              <c:f>'Average For All MAs'!$C$5:$C$24</c:f>
              <c:numCache>
                <c:formatCode>0.0</c:formatCode>
                <c:ptCount val="20"/>
                <c:pt idx="0" formatCode="0">
                  <c:v>15.624079562298512</c:v>
                </c:pt>
                <c:pt idx="1">
                  <c:v>3.2294748186186397</c:v>
                </c:pt>
                <c:pt idx="2">
                  <c:v>6.264583097227824</c:v>
                </c:pt>
                <c:pt idx="3">
                  <c:v>2.795887921674471</c:v>
                </c:pt>
                <c:pt idx="4">
                  <c:v>8.1035895911634395</c:v>
                </c:pt>
                <c:pt idx="5">
                  <c:v>1.734347587776677</c:v>
                </c:pt>
                <c:pt idx="6" formatCode="0">
                  <c:v>11.811505123651507</c:v>
                </c:pt>
                <c:pt idx="7" formatCode="0">
                  <c:v>21.290611767189553</c:v>
                </c:pt>
                <c:pt idx="8">
                  <c:v>4.4704304202174692</c:v>
                </c:pt>
                <c:pt idx="9">
                  <c:v>3.0291277696858172</c:v>
                </c:pt>
                <c:pt idx="10">
                  <c:v>1.6894937708514179</c:v>
                </c:pt>
                <c:pt idx="11">
                  <c:v>7.7298077834529479</c:v>
                </c:pt>
                <c:pt idx="12">
                  <c:v>4.1863562463574961</c:v>
                </c:pt>
                <c:pt idx="13">
                  <c:v>8.9707633850517776E-2</c:v>
                </c:pt>
                <c:pt idx="14">
                  <c:v>0.23922035693471408</c:v>
                </c:pt>
                <c:pt idx="15">
                  <c:v>0.59805089233678521</c:v>
                </c:pt>
                <c:pt idx="16">
                  <c:v>0.59805089233678521</c:v>
                </c:pt>
                <c:pt idx="17">
                  <c:v>1.4310460777280765</c:v>
                </c:pt>
                <c:pt idx="18">
                  <c:v>2.928655219773237</c:v>
                </c:pt>
                <c:pt idx="19">
                  <c:v>2.1559734668741104</c:v>
                </c:pt>
              </c:numCache>
            </c:numRef>
          </c:val>
          <c:extLst>
            <c:ext xmlns:c16="http://schemas.microsoft.com/office/drawing/2014/chart" uri="{C3380CC4-5D6E-409C-BE32-E72D297353CC}">
              <c16:uniqueId val="{00000000-2890-421C-9D0D-323690DD676E}"/>
            </c:ext>
          </c:extLst>
        </c:ser>
        <c:dLbls>
          <c:showLegendKey val="0"/>
          <c:showVal val="0"/>
          <c:showCatName val="0"/>
          <c:showSerName val="0"/>
          <c:showPercent val="1"/>
          <c:showBubbleSize val="0"/>
          <c:showLeaderLines val="1"/>
        </c:dLbls>
        <c:firstSliceAng val="120"/>
      </c:pieChart>
    </c:plotArea>
    <c:legend>
      <c:legendPos val="t"/>
      <c:overlay val="0"/>
    </c:legend>
    <c:plotVisOnly val="1"/>
    <c:dispBlanksAs val="gap"/>
    <c:showDLblsOverMax val="0"/>
  </c:chart>
  <c:spPr>
    <a:solidFill>
      <a:schemeClr val="bg1"/>
    </a:solidFill>
    <a:ln>
      <a:solidFill>
        <a:schemeClr val="tx1"/>
      </a:solid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1800" b="1" i="0" baseline="0">
                <a:effectLst/>
              </a:rPr>
              <a:t>FY 2018-2019 Average Maintenance Area Costs</a:t>
            </a:r>
            <a:endParaRPr lang="en-US">
              <a:effectLst/>
            </a:endParaRPr>
          </a:p>
        </c:rich>
      </c:tx>
      <c:overlay val="0"/>
    </c:title>
    <c:autoTitleDeleted val="0"/>
    <c:plotArea>
      <c:layout>
        <c:manualLayout>
          <c:layoutTarget val="inner"/>
          <c:xMode val="edge"/>
          <c:yMode val="edge"/>
          <c:x val="0.1839818968872538"/>
          <c:y val="0.51526884843914522"/>
          <c:w val="0.60584106313503883"/>
          <c:h val="0.4708751264856047"/>
        </c:manualLayout>
      </c:layout>
      <c:pieChart>
        <c:varyColors val="1"/>
        <c:ser>
          <c:idx val="0"/>
          <c:order val="0"/>
          <c:tx>
            <c:strRef>
              <c:f>'Average For All MAs'!$C$4</c:f>
              <c:strCache>
                <c:ptCount val="1"/>
                <c:pt idx="0">
                  <c:v>Percentage of Total (%)</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'Average For All MAs'!$A$27:$A$46</c:f>
              <c:strCache>
                <c:ptCount val="20"/>
                <c:pt idx="0">
                  <c:v>Vegetation Control  (16%)</c:v>
                </c:pt>
                <c:pt idx="1">
                  <c:v>Burning (3.2%)</c:v>
                </c:pt>
                <c:pt idx="2">
                  <c:v>Rodent Control (6.3%)</c:v>
                </c:pt>
                <c:pt idx="3">
                  <c:v>Patrolling (2.8%)</c:v>
                </c:pt>
                <c:pt idx="4">
                  <c:v>Mowing (8.1%)</c:v>
                </c:pt>
                <c:pt idx="5">
                  <c:v>Inspection (1.7%)</c:v>
                </c:pt>
                <c:pt idx="6">
                  <c:v>Encroachment Removal (12%)</c:v>
                </c:pt>
                <c:pt idx="7">
                  <c:v>Restoration/Repair (21%)</c:v>
                </c:pt>
                <c:pt idx="8">
                  <c:v>Crown Roadways (4.5%)</c:v>
                </c:pt>
                <c:pt idx="9">
                  <c:v>Minor Structures (3%)</c:v>
                </c:pt>
                <c:pt idx="10">
                  <c:v>Dragging (1.7%)</c:v>
                </c:pt>
                <c:pt idx="11">
                  <c:v>MEO Equipment Costs (7.7%)</c:v>
                </c:pt>
                <c:pt idx="12">
                  <c:v>Maintenance Yard Overhead (4.2%)</c:v>
                </c:pt>
                <c:pt idx="13">
                  <c:v>Plant Maintenance &amp; Repairs (0.1%)</c:v>
                </c:pt>
                <c:pt idx="14">
                  <c:v>Plant Operations (0.2%)</c:v>
                </c:pt>
                <c:pt idx="15">
                  <c:v>Little Chico Diversion Struct. (0.6%)</c:v>
                </c:pt>
                <c:pt idx="16">
                  <c:v>Vegetation Control Channel (0.6%)</c:v>
                </c:pt>
                <c:pt idx="17">
                  <c:v>Telemetry Maintenance (1.4%)</c:v>
                </c:pt>
                <c:pt idx="18">
                  <c:v>Engineering Support (2.9%)</c:v>
                </c:pt>
                <c:pt idx="19">
                  <c:v>Environmental Support (2.2%)</c:v>
                </c:pt>
              </c:strCache>
            </c:strRef>
          </c:cat>
          <c:val>
            <c:numRef>
              <c:f>'Average For All MAs'!$C$5:$C$24</c:f>
              <c:numCache>
                <c:formatCode>0.0</c:formatCode>
                <c:ptCount val="20"/>
                <c:pt idx="0" formatCode="0">
                  <c:v>15.624079562298512</c:v>
                </c:pt>
                <c:pt idx="1">
                  <c:v>3.2294748186186397</c:v>
                </c:pt>
                <c:pt idx="2">
                  <c:v>6.264583097227824</c:v>
                </c:pt>
                <c:pt idx="3">
                  <c:v>2.795887921674471</c:v>
                </c:pt>
                <c:pt idx="4">
                  <c:v>8.1035895911634395</c:v>
                </c:pt>
                <c:pt idx="5">
                  <c:v>1.734347587776677</c:v>
                </c:pt>
                <c:pt idx="6" formatCode="0">
                  <c:v>11.811505123651507</c:v>
                </c:pt>
                <c:pt idx="7" formatCode="0">
                  <c:v>21.290611767189553</c:v>
                </c:pt>
                <c:pt idx="8">
                  <c:v>4.4704304202174692</c:v>
                </c:pt>
                <c:pt idx="9">
                  <c:v>3.0291277696858172</c:v>
                </c:pt>
                <c:pt idx="10">
                  <c:v>1.6894937708514179</c:v>
                </c:pt>
                <c:pt idx="11">
                  <c:v>7.7298077834529479</c:v>
                </c:pt>
                <c:pt idx="12">
                  <c:v>4.1863562463574961</c:v>
                </c:pt>
                <c:pt idx="13">
                  <c:v>8.9707633850517776E-2</c:v>
                </c:pt>
                <c:pt idx="14">
                  <c:v>0.23922035693471408</c:v>
                </c:pt>
                <c:pt idx="15">
                  <c:v>0.59805089233678521</c:v>
                </c:pt>
                <c:pt idx="16">
                  <c:v>0.59805089233678521</c:v>
                </c:pt>
                <c:pt idx="17">
                  <c:v>1.4310460777280765</c:v>
                </c:pt>
                <c:pt idx="18">
                  <c:v>2.928655219773237</c:v>
                </c:pt>
                <c:pt idx="19">
                  <c:v>2.1559734668741104</c:v>
                </c:pt>
              </c:numCache>
            </c:numRef>
          </c:val>
          <c:extLst>
            <c:ext xmlns:c16="http://schemas.microsoft.com/office/drawing/2014/chart" uri="{C3380CC4-5D6E-409C-BE32-E72D297353CC}">
              <c16:uniqueId val="{00000000-5E52-4CC8-83BD-8CD8095079D8}"/>
            </c:ext>
          </c:extLst>
        </c:ser>
        <c:dLbls>
          <c:showLegendKey val="0"/>
          <c:showVal val="0"/>
          <c:showCatName val="0"/>
          <c:showSerName val="0"/>
          <c:showPercent val="1"/>
          <c:showBubbleSize val="0"/>
          <c:showLeaderLines val="1"/>
        </c:dLbls>
        <c:firstSliceAng val="120"/>
      </c:pieChart>
    </c:plotArea>
    <c:legend>
      <c:legendPos val="t"/>
      <c:overlay val="0"/>
    </c:legend>
    <c:plotVisOnly val="1"/>
    <c:dispBlanksAs val="gap"/>
    <c:showDLblsOverMax val="0"/>
  </c:chart>
  <c:spPr>
    <a:solidFill>
      <a:schemeClr val="bg1"/>
    </a:solidFill>
    <a:ln>
      <a:solidFill>
        <a:schemeClr val="tx1"/>
      </a:solidFill>
    </a:ln>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1800" b="1" i="0" baseline="0">
                <a:effectLst/>
              </a:rPr>
              <a:t>FY 2018-2019 Average Maintenance Area Costs</a:t>
            </a:r>
            <a:endParaRPr lang="en-US">
              <a:effectLst/>
            </a:endParaRPr>
          </a:p>
        </c:rich>
      </c:tx>
      <c:overlay val="0"/>
    </c:title>
    <c:autoTitleDeleted val="0"/>
    <c:plotArea>
      <c:layout>
        <c:manualLayout>
          <c:layoutTarget val="inner"/>
          <c:xMode val="edge"/>
          <c:yMode val="edge"/>
          <c:x val="0.1839818968872538"/>
          <c:y val="0.51526884843914522"/>
          <c:w val="0.60584106313503883"/>
          <c:h val="0.4708751264856047"/>
        </c:manualLayout>
      </c:layout>
      <c:pieChart>
        <c:varyColors val="1"/>
        <c:ser>
          <c:idx val="0"/>
          <c:order val="0"/>
          <c:tx>
            <c:strRef>
              <c:f>'Average For All MAs'!$C$4</c:f>
              <c:strCache>
                <c:ptCount val="1"/>
                <c:pt idx="0">
                  <c:v>Percentage of Total (%)</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'Average For All MAs'!$A$27:$A$46</c:f>
              <c:strCache>
                <c:ptCount val="20"/>
                <c:pt idx="0">
                  <c:v>Vegetation Control  (16%)</c:v>
                </c:pt>
                <c:pt idx="1">
                  <c:v>Burning (3.2%)</c:v>
                </c:pt>
                <c:pt idx="2">
                  <c:v>Rodent Control (6.3%)</c:v>
                </c:pt>
                <c:pt idx="3">
                  <c:v>Patrolling (2.8%)</c:v>
                </c:pt>
                <c:pt idx="4">
                  <c:v>Mowing (8.1%)</c:v>
                </c:pt>
                <c:pt idx="5">
                  <c:v>Inspection (1.7%)</c:v>
                </c:pt>
                <c:pt idx="6">
                  <c:v>Encroachment Removal (12%)</c:v>
                </c:pt>
                <c:pt idx="7">
                  <c:v>Restoration/Repair (21%)</c:v>
                </c:pt>
                <c:pt idx="8">
                  <c:v>Crown Roadways (4.5%)</c:v>
                </c:pt>
                <c:pt idx="9">
                  <c:v>Minor Structures (3%)</c:v>
                </c:pt>
                <c:pt idx="10">
                  <c:v>Dragging (1.7%)</c:v>
                </c:pt>
                <c:pt idx="11">
                  <c:v>MEO Equipment Costs (7.7%)</c:v>
                </c:pt>
                <c:pt idx="12">
                  <c:v>Maintenance Yard Overhead (4.2%)</c:v>
                </c:pt>
                <c:pt idx="13">
                  <c:v>Plant Maintenance &amp; Repairs (0.1%)</c:v>
                </c:pt>
                <c:pt idx="14">
                  <c:v>Plant Operations (0.2%)</c:v>
                </c:pt>
                <c:pt idx="15">
                  <c:v>Little Chico Diversion Struct. (0.6%)</c:v>
                </c:pt>
                <c:pt idx="16">
                  <c:v>Vegetation Control Channel (0.6%)</c:v>
                </c:pt>
                <c:pt idx="17">
                  <c:v>Telemetry Maintenance (1.4%)</c:v>
                </c:pt>
                <c:pt idx="18">
                  <c:v>Engineering Support (2.9%)</c:v>
                </c:pt>
                <c:pt idx="19">
                  <c:v>Environmental Support (2.2%)</c:v>
                </c:pt>
              </c:strCache>
            </c:strRef>
          </c:cat>
          <c:val>
            <c:numRef>
              <c:f>'Average For All MAs'!$C$5:$C$24</c:f>
              <c:numCache>
                <c:formatCode>0.0</c:formatCode>
                <c:ptCount val="20"/>
                <c:pt idx="0" formatCode="0">
                  <c:v>15.624079562298512</c:v>
                </c:pt>
                <c:pt idx="1">
                  <c:v>3.2294748186186397</c:v>
                </c:pt>
                <c:pt idx="2">
                  <c:v>6.264583097227824</c:v>
                </c:pt>
                <c:pt idx="3">
                  <c:v>2.795887921674471</c:v>
                </c:pt>
                <c:pt idx="4">
                  <c:v>8.1035895911634395</c:v>
                </c:pt>
                <c:pt idx="5">
                  <c:v>1.734347587776677</c:v>
                </c:pt>
                <c:pt idx="6" formatCode="0">
                  <c:v>11.811505123651507</c:v>
                </c:pt>
                <c:pt idx="7" formatCode="0">
                  <c:v>21.290611767189553</c:v>
                </c:pt>
                <c:pt idx="8">
                  <c:v>4.4704304202174692</c:v>
                </c:pt>
                <c:pt idx="9">
                  <c:v>3.0291277696858172</c:v>
                </c:pt>
                <c:pt idx="10">
                  <c:v>1.6894937708514179</c:v>
                </c:pt>
                <c:pt idx="11">
                  <c:v>7.7298077834529479</c:v>
                </c:pt>
                <c:pt idx="12">
                  <c:v>4.1863562463574961</c:v>
                </c:pt>
                <c:pt idx="13">
                  <c:v>8.9707633850517776E-2</c:v>
                </c:pt>
                <c:pt idx="14">
                  <c:v>0.23922035693471408</c:v>
                </c:pt>
                <c:pt idx="15">
                  <c:v>0.59805089233678521</c:v>
                </c:pt>
                <c:pt idx="16">
                  <c:v>0.59805089233678521</c:v>
                </c:pt>
                <c:pt idx="17">
                  <c:v>1.4310460777280765</c:v>
                </c:pt>
                <c:pt idx="18">
                  <c:v>2.928655219773237</c:v>
                </c:pt>
                <c:pt idx="19">
                  <c:v>2.1559734668741104</c:v>
                </c:pt>
              </c:numCache>
            </c:numRef>
          </c:val>
          <c:extLst>
            <c:ext xmlns:c16="http://schemas.microsoft.com/office/drawing/2014/chart" uri="{C3380CC4-5D6E-409C-BE32-E72D297353CC}">
              <c16:uniqueId val="{00000000-C3A2-48AE-A9C8-472D5B01F3AD}"/>
            </c:ext>
          </c:extLst>
        </c:ser>
        <c:dLbls>
          <c:showLegendKey val="0"/>
          <c:showVal val="0"/>
          <c:showCatName val="0"/>
          <c:showSerName val="0"/>
          <c:showPercent val="1"/>
          <c:showBubbleSize val="0"/>
          <c:showLeaderLines val="1"/>
        </c:dLbls>
        <c:firstSliceAng val="120"/>
      </c:pieChart>
    </c:plotArea>
    <c:legend>
      <c:legendPos val="t"/>
      <c:overlay val="0"/>
    </c:legend>
    <c:plotVisOnly val="1"/>
    <c:dispBlanksAs val="gap"/>
    <c:showDLblsOverMax val="0"/>
  </c:chart>
  <c:spPr>
    <a:solidFill>
      <a:schemeClr val="bg1"/>
    </a:solidFill>
    <a:ln>
      <a:solidFill>
        <a:schemeClr val="tx1"/>
      </a:solidFill>
    </a:ln>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1800" b="1" i="0" baseline="0">
                <a:effectLst/>
              </a:rPr>
              <a:t>FY 2018-2019 Average Maintenance Area Costs</a:t>
            </a:r>
            <a:endParaRPr lang="en-US">
              <a:effectLst/>
            </a:endParaRPr>
          </a:p>
        </c:rich>
      </c:tx>
      <c:overlay val="0"/>
    </c:title>
    <c:autoTitleDeleted val="0"/>
    <c:plotArea>
      <c:layout>
        <c:manualLayout>
          <c:layoutTarget val="inner"/>
          <c:xMode val="edge"/>
          <c:yMode val="edge"/>
          <c:x val="0.1839818968872538"/>
          <c:y val="0.51526884843914522"/>
          <c:w val="0.60584106313503883"/>
          <c:h val="0.4708751264856047"/>
        </c:manualLayout>
      </c:layout>
      <c:pieChart>
        <c:varyColors val="1"/>
        <c:ser>
          <c:idx val="0"/>
          <c:order val="0"/>
          <c:tx>
            <c:strRef>
              <c:f>'Average For All MAs'!$C$4</c:f>
              <c:strCache>
                <c:ptCount val="1"/>
                <c:pt idx="0">
                  <c:v>Percentage of Total (%)</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'Average For All MAs'!$A$27:$A$46</c:f>
              <c:strCache>
                <c:ptCount val="20"/>
                <c:pt idx="0">
                  <c:v>Vegetation Control  (16%)</c:v>
                </c:pt>
                <c:pt idx="1">
                  <c:v>Burning (3.2%)</c:v>
                </c:pt>
                <c:pt idx="2">
                  <c:v>Rodent Control (6.3%)</c:v>
                </c:pt>
                <c:pt idx="3">
                  <c:v>Patrolling (2.8%)</c:v>
                </c:pt>
                <c:pt idx="4">
                  <c:v>Mowing (8.1%)</c:v>
                </c:pt>
                <c:pt idx="5">
                  <c:v>Inspection (1.7%)</c:v>
                </c:pt>
                <c:pt idx="6">
                  <c:v>Encroachment Removal (12%)</c:v>
                </c:pt>
                <c:pt idx="7">
                  <c:v>Restoration/Repair (21%)</c:v>
                </c:pt>
                <c:pt idx="8">
                  <c:v>Crown Roadways (4.5%)</c:v>
                </c:pt>
                <c:pt idx="9">
                  <c:v>Minor Structures (3%)</c:v>
                </c:pt>
                <c:pt idx="10">
                  <c:v>Dragging (1.7%)</c:v>
                </c:pt>
                <c:pt idx="11">
                  <c:v>MEO Equipment Costs (7.7%)</c:v>
                </c:pt>
                <c:pt idx="12">
                  <c:v>Maintenance Yard Overhead (4.2%)</c:v>
                </c:pt>
                <c:pt idx="13">
                  <c:v>Plant Maintenance &amp; Repairs (0.1%)</c:v>
                </c:pt>
                <c:pt idx="14">
                  <c:v>Plant Operations (0.2%)</c:v>
                </c:pt>
                <c:pt idx="15">
                  <c:v>Little Chico Diversion Struct. (0.6%)</c:v>
                </c:pt>
                <c:pt idx="16">
                  <c:v>Vegetation Control Channel (0.6%)</c:v>
                </c:pt>
                <c:pt idx="17">
                  <c:v>Telemetry Maintenance (1.4%)</c:v>
                </c:pt>
                <c:pt idx="18">
                  <c:v>Engineering Support (2.9%)</c:v>
                </c:pt>
                <c:pt idx="19">
                  <c:v>Environmental Support (2.2%)</c:v>
                </c:pt>
              </c:strCache>
            </c:strRef>
          </c:cat>
          <c:val>
            <c:numRef>
              <c:f>'Average For All MAs'!$C$5:$C$24</c:f>
              <c:numCache>
                <c:formatCode>0.0</c:formatCode>
                <c:ptCount val="20"/>
                <c:pt idx="0" formatCode="0">
                  <c:v>15.624079562298512</c:v>
                </c:pt>
                <c:pt idx="1">
                  <c:v>3.2294748186186397</c:v>
                </c:pt>
                <c:pt idx="2">
                  <c:v>6.264583097227824</c:v>
                </c:pt>
                <c:pt idx="3">
                  <c:v>2.795887921674471</c:v>
                </c:pt>
                <c:pt idx="4">
                  <c:v>8.1035895911634395</c:v>
                </c:pt>
                <c:pt idx="5">
                  <c:v>1.734347587776677</c:v>
                </c:pt>
                <c:pt idx="6" formatCode="0">
                  <c:v>11.811505123651507</c:v>
                </c:pt>
                <c:pt idx="7" formatCode="0">
                  <c:v>21.290611767189553</c:v>
                </c:pt>
                <c:pt idx="8">
                  <c:v>4.4704304202174692</c:v>
                </c:pt>
                <c:pt idx="9">
                  <c:v>3.0291277696858172</c:v>
                </c:pt>
                <c:pt idx="10">
                  <c:v>1.6894937708514179</c:v>
                </c:pt>
                <c:pt idx="11">
                  <c:v>7.7298077834529479</c:v>
                </c:pt>
                <c:pt idx="12">
                  <c:v>4.1863562463574961</c:v>
                </c:pt>
                <c:pt idx="13">
                  <c:v>8.9707633850517776E-2</c:v>
                </c:pt>
                <c:pt idx="14">
                  <c:v>0.23922035693471408</c:v>
                </c:pt>
                <c:pt idx="15">
                  <c:v>0.59805089233678521</c:v>
                </c:pt>
                <c:pt idx="16">
                  <c:v>0.59805089233678521</c:v>
                </c:pt>
                <c:pt idx="17">
                  <c:v>1.4310460777280765</c:v>
                </c:pt>
                <c:pt idx="18">
                  <c:v>2.928655219773237</c:v>
                </c:pt>
                <c:pt idx="19">
                  <c:v>2.1559734668741104</c:v>
                </c:pt>
              </c:numCache>
            </c:numRef>
          </c:val>
          <c:extLst>
            <c:ext xmlns:c16="http://schemas.microsoft.com/office/drawing/2014/chart" uri="{C3380CC4-5D6E-409C-BE32-E72D297353CC}">
              <c16:uniqueId val="{00000000-C3A2-48AE-A9C8-472D5B01F3AD}"/>
            </c:ext>
          </c:extLst>
        </c:ser>
        <c:dLbls>
          <c:showLegendKey val="0"/>
          <c:showVal val="0"/>
          <c:showCatName val="0"/>
          <c:showSerName val="0"/>
          <c:showPercent val="1"/>
          <c:showBubbleSize val="0"/>
          <c:showLeaderLines val="1"/>
        </c:dLbls>
        <c:firstSliceAng val="120"/>
      </c:pieChart>
    </c:plotArea>
    <c:legend>
      <c:legendPos val="t"/>
      <c:overlay val="0"/>
    </c:legend>
    <c:plotVisOnly val="1"/>
    <c:dispBlanksAs val="gap"/>
    <c:showDLblsOverMax val="0"/>
  </c:chart>
  <c:spPr>
    <a:solidFill>
      <a:schemeClr val="bg1"/>
    </a:solidFill>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60503292351611"/>
          <c:y val="0.28262910798122082"/>
          <c:w val="0.35263157894736841"/>
          <c:h val="0.56619718309859302"/>
        </c:manualLayout>
      </c:layout>
      <c:pieChart>
        <c:varyColors val="1"/>
        <c:dLbls>
          <c:showLegendKey val="0"/>
          <c:showVal val="0"/>
          <c:showCatName val="0"/>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dirty="0"/>
          </a:p>
        </c:rich>
      </c:tx>
      <c:overlay val="0"/>
    </c:title>
    <c:autoTitleDeleted val="0"/>
    <c:plotArea>
      <c:layout>
        <c:manualLayout>
          <c:layoutTarget val="inner"/>
          <c:xMode val="edge"/>
          <c:yMode val="edge"/>
          <c:x val="0.26835646832805693"/>
          <c:y val="0.24580384108937361"/>
          <c:w val="0.46547677030061962"/>
          <c:h val="0.7407383086702245"/>
        </c:manualLayout>
      </c:layout>
      <c:pieChart>
        <c:varyColors val="1"/>
        <c:ser>
          <c:idx val="0"/>
          <c:order val="0"/>
          <c:dLbls>
            <c:dLbl>
              <c:idx val="0"/>
              <c:layout>
                <c:manualLayout>
                  <c:x val="0.16152099821627947"/>
                  <c:y val="-8.086874483822935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894-4CA9-8BDF-1A38E60ECC9A}"/>
                </c:ext>
              </c:extLst>
            </c:dLbl>
            <c:dLbl>
              <c:idx val="1"/>
              <c:layout>
                <c:manualLayout>
                  <c:x val="0.10823981890039476"/>
                  <c:y val="-3.274209619344443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894-4CA9-8BDF-1A38E60ECC9A}"/>
                </c:ext>
              </c:extLst>
            </c:dLbl>
            <c:dLbl>
              <c:idx val="2"/>
              <c:layout>
                <c:manualLayout>
                  <c:x val="6.8125794842654977E-2"/>
                  <c:y val="6.865703968631936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3894-4CA9-8BDF-1A38E60ECC9A}"/>
                </c:ext>
              </c:extLst>
            </c:dLbl>
            <c:dLbl>
              <c:idx val="3"/>
              <c:layout>
                <c:manualLayout>
                  <c:x val="3.2439032790710857E-2"/>
                  <c:y val="1.0568981063245092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3894-4CA9-8BDF-1A38E60ECC9A}"/>
                </c:ext>
              </c:extLst>
            </c:dLbl>
            <c:dLbl>
              <c:idx val="4"/>
              <c:layout>
                <c:manualLayout>
                  <c:x val="6.5280461076386076E-2"/>
                  <c:y val="1.943000272997931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894-4CA9-8BDF-1A38E60ECC9A}"/>
                </c:ext>
              </c:extLst>
            </c:dLbl>
            <c:dLbl>
              <c:idx val="6"/>
              <c:layout>
                <c:manualLayout>
                  <c:x val="-0.11303844258293358"/>
                  <c:y val="2.9961952529364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3894-4CA9-8BDF-1A38E60ECC9A}"/>
                </c:ext>
              </c:extLst>
            </c:dLbl>
            <c:dLbl>
              <c:idx val="7"/>
              <c:layout>
                <c:manualLayout>
                  <c:x val="-6.5867765240685119E-2"/>
                  <c:y val="-6.961813016230888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3894-4CA9-8BDF-1A38E60ECC9A}"/>
                </c:ext>
              </c:extLst>
            </c:dLbl>
            <c:dLbl>
              <c:idx val="8"/>
              <c:layout>
                <c:manualLayout>
                  <c:x val="-9.9473712693129851E-3"/>
                  <c:y val="-6.206848889191263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3894-4CA9-8BDF-1A38E60ECC9A}"/>
                </c:ext>
              </c:extLst>
            </c:dLbl>
            <c:dLbl>
              <c:idx val="9"/>
              <c:layout>
                <c:manualLayout>
                  <c:x val="6.8560624509565113E-2"/>
                  <c:y val="-8.230822757175668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3894-4CA9-8BDF-1A38E60ECC9A}"/>
                </c:ext>
              </c:extLst>
            </c:dLbl>
            <c:spPr>
              <a:noFill/>
              <a:ln>
                <a:solidFill>
                  <a:schemeClr val="tx1"/>
                </a:solidFill>
              </a:ln>
              <a:effectLst/>
            </c:spPr>
            <c:txPr>
              <a:bodyPr wrap="square" lIns="38100" tIns="19050" rIns="38100" bIns="19050" anchor="ctr">
                <a:spAutoFit/>
              </a:bodyPr>
              <a:lstStyle/>
              <a:p>
                <a:pPr>
                  <a:defRPr sz="1900" b="1"/>
                </a:pPr>
                <a:endParaRPr lang="en-US"/>
              </a:p>
            </c:txPr>
            <c:dLblPos val="bestFit"/>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'MA Individual Breakdowns'!$B$489:$B$498</c:f>
              <c:strCache>
                <c:ptCount val="10"/>
                <c:pt idx="0">
                  <c:v>MA 1</c:v>
                </c:pt>
                <c:pt idx="1">
                  <c:v>MA 3</c:v>
                </c:pt>
                <c:pt idx="2">
                  <c:v>MA 4</c:v>
                </c:pt>
                <c:pt idx="3">
                  <c:v>MA5</c:v>
                </c:pt>
                <c:pt idx="4">
                  <c:v>MA 7</c:v>
                </c:pt>
                <c:pt idx="5">
                  <c:v>MA 9</c:v>
                </c:pt>
                <c:pt idx="6">
                  <c:v>MA 12</c:v>
                </c:pt>
                <c:pt idx="7">
                  <c:v>MA13</c:v>
                </c:pt>
                <c:pt idx="8">
                  <c:v>MA16</c:v>
                </c:pt>
                <c:pt idx="9">
                  <c:v>MA17</c:v>
                </c:pt>
              </c:strCache>
            </c:strRef>
          </c:cat>
          <c:val>
            <c:numRef>
              <c:f>'MA Individual Breakdowns'!$C$489:$C$498</c:f>
              <c:numCache>
                <c:formatCode>_("$"* #,##0_);_("$"* \(#,##0\);_("$"* "-"??_);_(@_)</c:formatCode>
                <c:ptCount val="10"/>
                <c:pt idx="0">
                  <c:v>317000</c:v>
                </c:pt>
                <c:pt idx="1">
                  <c:v>84000</c:v>
                </c:pt>
                <c:pt idx="2">
                  <c:v>132240</c:v>
                </c:pt>
                <c:pt idx="3">
                  <c:v>447357</c:v>
                </c:pt>
                <c:pt idx="4">
                  <c:v>128000</c:v>
                </c:pt>
                <c:pt idx="5">
                  <c:v>1650600</c:v>
                </c:pt>
                <c:pt idx="6">
                  <c:v>125000</c:v>
                </c:pt>
                <c:pt idx="7">
                  <c:v>261500</c:v>
                </c:pt>
                <c:pt idx="8">
                  <c:v>76000</c:v>
                </c:pt>
                <c:pt idx="9">
                  <c:v>122500</c:v>
                </c:pt>
              </c:numCache>
            </c:numRef>
          </c:val>
          <c:extLst>
            <c:ext xmlns:c16="http://schemas.microsoft.com/office/drawing/2014/chart" uri="{C3380CC4-5D6E-409C-BE32-E72D297353CC}">
              <c16:uniqueId val="{00000000-3894-4CA9-8BDF-1A38E60ECC9A}"/>
            </c:ext>
          </c:extLst>
        </c:ser>
        <c:dLbls>
          <c:showLegendKey val="0"/>
          <c:showVal val="0"/>
          <c:showCatName val="1"/>
          <c:showSerName val="0"/>
          <c:showPercent val="1"/>
          <c:showBubbleSize val="0"/>
          <c:showLeaderLines val="1"/>
        </c:dLbls>
        <c:firstSliceAng val="15"/>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36286089238843"/>
          <c:y val="0.20844978588202787"/>
          <c:w val="0.66837139107611554"/>
          <c:h val="0.67540687940323252"/>
        </c:manualLayout>
      </c:layout>
      <c:pieChart>
        <c:varyColors val="1"/>
        <c:dLbls>
          <c:showLegendKey val="0"/>
          <c:showVal val="0"/>
          <c:showCatName val="1"/>
          <c:showSerName val="0"/>
          <c:showPercent val="1"/>
          <c:showBubbleSize val="0"/>
          <c:showLeaderLines val="0"/>
        </c:dLbls>
        <c:firstSliceAng val="45"/>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36286089238843"/>
          <c:y val="0.20844978588202787"/>
          <c:w val="0.66837139107611554"/>
          <c:h val="0.67540687940323252"/>
        </c:manualLayout>
      </c:layout>
      <c:pieChart>
        <c:varyColors val="1"/>
        <c:dLbls>
          <c:showLegendKey val="0"/>
          <c:showVal val="0"/>
          <c:showCatName val="1"/>
          <c:showSerName val="0"/>
          <c:showPercent val="1"/>
          <c:showBubbleSize val="0"/>
          <c:showLeaderLines val="0"/>
        </c:dLbls>
        <c:firstSliceAng val="45"/>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36286089238843"/>
          <c:y val="0.20844978588202787"/>
          <c:w val="0.66837139107611554"/>
          <c:h val="0.67540687940323252"/>
        </c:manualLayout>
      </c:layout>
      <c:pieChart>
        <c:varyColors val="1"/>
        <c:ser>
          <c:idx val="0"/>
          <c:order val="0"/>
          <c:dLbls>
            <c:dLbl>
              <c:idx val="2"/>
              <c:layout>
                <c:manualLayout>
                  <c:x val="1.5177054139419013E-2"/>
                  <c:y val="-2.999966207360168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040A-46B8-B3AC-C4CB1D0737D9}"/>
                </c:ext>
              </c:extLst>
            </c:dLbl>
            <c:dLbl>
              <c:idx val="3"/>
              <c:layout>
                <c:manualLayout>
                  <c:x val="5.3731482717202725E-2"/>
                  <c:y val="1.934152908742484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040A-46B8-B3AC-C4CB1D0737D9}"/>
                </c:ext>
              </c:extLst>
            </c:dLbl>
            <c:dLbl>
              <c:idx val="5"/>
              <c:layout>
                <c:manualLayout>
                  <c:x val="-3.7692624227056361E-2"/>
                  <c:y val="-3.687990916013479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040A-46B8-B3AC-C4CB1D0737D9}"/>
                </c:ext>
              </c:extLst>
            </c:dLbl>
            <c:dLbl>
              <c:idx val="6"/>
              <c:layout>
                <c:manualLayout>
                  <c:x val="-4.6670892833311092E-2"/>
                  <c:y val="-9.3425166199092458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040A-46B8-B3AC-C4CB1D0737D9}"/>
                </c:ext>
              </c:extLst>
            </c:dLbl>
            <c:dLbl>
              <c:idx val="7"/>
              <c:layout>
                <c:manualLayout>
                  <c:x val="-0.10734452155344988"/>
                  <c:y val="-8.1056403852885883E-3"/>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17161016949152541"/>
                      <c:h val="0.11562496206530117"/>
                    </c:manualLayout>
                  </c15:layout>
                </c:ext>
                <c:ext xmlns:c16="http://schemas.microsoft.com/office/drawing/2014/chart" uri="{C3380CC4-5D6E-409C-BE32-E72D297353CC}">
                  <c16:uniqueId val="{00000005-040A-46B8-B3AC-C4CB1D0737D9}"/>
                </c:ext>
              </c:extLst>
            </c:dLbl>
            <c:dLbl>
              <c:idx val="8"/>
              <c:layout>
                <c:manualLayout>
                  <c:x val="-0.1271186440677966"/>
                  <c:y val="2.0532473578584783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19067796610169491"/>
                      <c:h val="0.11562496206530117"/>
                    </c:manualLayout>
                  </c15:layout>
                </c:ext>
                <c:ext xmlns:c16="http://schemas.microsoft.com/office/drawing/2014/chart" uri="{C3380CC4-5D6E-409C-BE32-E72D297353CC}">
                  <c16:uniqueId val="{00000004-040A-46B8-B3AC-C4CB1D0737D9}"/>
                </c:ext>
              </c:extLst>
            </c:dLbl>
            <c:dLbl>
              <c:idx val="9"/>
              <c:layout>
                <c:manualLayout>
                  <c:x val="-1.6949152542372881E-2"/>
                  <c:y val="-1.618733064720123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5098870056497178"/>
                      <c:h val="7.9166640693359352E-2"/>
                    </c:manualLayout>
                  </c15:layout>
                </c:ext>
                <c:ext xmlns:c16="http://schemas.microsoft.com/office/drawing/2014/chart" uri="{C3380CC4-5D6E-409C-BE32-E72D297353CC}">
                  <c16:uniqueId val="{00000003-040A-46B8-B3AC-C4CB1D0737D9}"/>
                </c:ext>
              </c:extLst>
            </c:dLbl>
            <c:dLbl>
              <c:idx val="10"/>
              <c:layout>
                <c:manualLayout>
                  <c:x val="-5.1022732327950529E-2"/>
                  <c:y val="-6.3947813665415465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040A-46B8-B3AC-C4CB1D0737D9}"/>
                </c:ext>
              </c:extLst>
            </c:dLbl>
            <c:dLbl>
              <c:idx val="11"/>
              <c:layout>
                <c:manualLayout>
                  <c:x val="-9.3220338983050849E-2"/>
                  <c:y val="-0.10965547583481763"/>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47669491525423729"/>
                      <c:h val="6.1458313169844764E-2"/>
                    </c:manualLayout>
                  </c15:layout>
                </c:ext>
                <c:ext xmlns:c16="http://schemas.microsoft.com/office/drawing/2014/chart" uri="{C3380CC4-5D6E-409C-BE32-E72D297353CC}">
                  <c16:uniqueId val="{00000001-040A-46B8-B3AC-C4CB1D0737D9}"/>
                </c:ext>
              </c:extLst>
            </c:dLbl>
            <c:dLbl>
              <c:idx val="12"/>
              <c:layout>
                <c:manualLayout>
                  <c:x val="-2.8954802259887006E-2"/>
                  <c:y val="-0.11733690376085834"/>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51906779661016944"/>
                      <c:h val="6.1458313169844764E-2"/>
                    </c:manualLayout>
                  </c15:layout>
                </c:ext>
                <c:ext xmlns:c16="http://schemas.microsoft.com/office/drawing/2014/chart" uri="{C3380CC4-5D6E-409C-BE32-E72D297353CC}">
                  <c16:uniqueId val="{0000000A-040A-46B8-B3AC-C4CB1D0737D9}"/>
                </c:ext>
              </c:extLst>
            </c:dLbl>
            <c:dLbl>
              <c:idx val="14"/>
              <c:layout>
                <c:manualLayout>
                  <c:x val="-2.8248587570621469E-3"/>
                  <c:y val="-5.7962579408602569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5310734463276838"/>
                      <c:h val="9.1666636592310835E-2"/>
                    </c:manualLayout>
                  </c15:layout>
                </c:ext>
                <c:ext xmlns:c16="http://schemas.microsoft.com/office/drawing/2014/chart" uri="{C3380CC4-5D6E-409C-BE32-E72D297353CC}">
                  <c16:uniqueId val="{0000000B-040A-46B8-B3AC-C4CB1D0737D9}"/>
                </c:ext>
              </c:extLst>
            </c:dLbl>
            <c:dLbl>
              <c:idx val="15"/>
              <c:layout>
                <c:manualLayout>
                  <c:x val="2.5620801637083499E-2"/>
                  <c:y val="5.8081017689954828E-2"/>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6059322033898308"/>
                      <c:h val="0.12916662428916525"/>
                    </c:manualLayout>
                  </c15:layout>
                </c:ext>
                <c:ext xmlns:c16="http://schemas.microsoft.com/office/drawing/2014/chart" uri="{C3380CC4-5D6E-409C-BE32-E72D297353CC}">
                  <c16:uniqueId val="{0000000C-040A-46B8-B3AC-C4CB1D0737D9}"/>
                </c:ext>
              </c:extLst>
            </c:dLbl>
            <c:spPr>
              <a:noFill/>
              <a:ln>
                <a:noFill/>
              </a:ln>
              <a:effectLst/>
            </c:spPr>
            <c:txPr>
              <a:bodyPr wrap="square" lIns="38100" tIns="19050" rIns="38100" bIns="19050" anchor="ctr" anchorCtr="0">
                <a:spAutoFit/>
              </a:bodyPr>
              <a:lstStyle/>
              <a:p>
                <a:pPr algn="l">
                  <a:defRPr/>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'MA Individual Breakdowns'!$B$11:$B$26</c:f>
              <c:strCache>
                <c:ptCount val="16"/>
                <c:pt idx="0">
                  <c:v>Vegetation Control </c:v>
                </c:pt>
                <c:pt idx="1">
                  <c:v>Burning</c:v>
                </c:pt>
                <c:pt idx="2">
                  <c:v>Rodent Control</c:v>
                </c:pt>
                <c:pt idx="3">
                  <c:v>Patrolling</c:v>
                </c:pt>
                <c:pt idx="4">
                  <c:v>Mowing</c:v>
                </c:pt>
                <c:pt idx="5">
                  <c:v>Inspection</c:v>
                </c:pt>
                <c:pt idx="6">
                  <c:v>Encroachment Removal</c:v>
                </c:pt>
                <c:pt idx="7">
                  <c:v>Restoration/Repair</c:v>
                </c:pt>
                <c:pt idx="8">
                  <c:v>Crown Roadways</c:v>
                </c:pt>
                <c:pt idx="9">
                  <c:v>Minor Structures</c:v>
                </c:pt>
                <c:pt idx="10">
                  <c:v>Dragging</c:v>
                </c:pt>
                <c:pt idx="11">
                  <c:v>MEO Equipment Costs</c:v>
                </c:pt>
                <c:pt idx="12">
                  <c:v>Maintenance Yard Overhead</c:v>
                </c:pt>
                <c:pt idx="13">
                  <c:v>Telemetry Maintenance</c:v>
                </c:pt>
                <c:pt idx="14">
                  <c:v>Engineering Support</c:v>
                </c:pt>
                <c:pt idx="15">
                  <c:v>Environmental Support</c:v>
                </c:pt>
              </c:strCache>
            </c:strRef>
          </c:cat>
          <c:val>
            <c:numRef>
              <c:f>'MA Individual Breakdowns'!$C$11:$C$26</c:f>
              <c:numCache>
                <c:formatCode>_("$"* #,##0_);_("$"* \(#,##0\);_("$"* "-"??_);_(@_)</c:formatCode>
                <c:ptCount val="16"/>
                <c:pt idx="0">
                  <c:v>60000</c:v>
                </c:pt>
                <c:pt idx="1">
                  <c:v>30000</c:v>
                </c:pt>
                <c:pt idx="2">
                  <c:v>30000</c:v>
                </c:pt>
                <c:pt idx="3">
                  <c:v>28000</c:v>
                </c:pt>
                <c:pt idx="4">
                  <c:v>11000</c:v>
                </c:pt>
                <c:pt idx="5">
                  <c:v>8000</c:v>
                </c:pt>
                <c:pt idx="6">
                  <c:v>20000</c:v>
                </c:pt>
                <c:pt idx="7">
                  <c:v>31000</c:v>
                </c:pt>
                <c:pt idx="8">
                  <c:v>20000</c:v>
                </c:pt>
                <c:pt idx="9">
                  <c:v>9000</c:v>
                </c:pt>
                <c:pt idx="10">
                  <c:v>15000</c:v>
                </c:pt>
                <c:pt idx="11">
                  <c:v>17000</c:v>
                </c:pt>
                <c:pt idx="12">
                  <c:v>15000</c:v>
                </c:pt>
                <c:pt idx="14">
                  <c:v>10000</c:v>
                </c:pt>
                <c:pt idx="15">
                  <c:v>13000</c:v>
                </c:pt>
              </c:numCache>
            </c:numRef>
          </c:val>
          <c:extLst>
            <c:ext xmlns:c16="http://schemas.microsoft.com/office/drawing/2014/chart" uri="{C3380CC4-5D6E-409C-BE32-E72D297353CC}">
              <c16:uniqueId val="{00000000-040A-46B8-B3AC-C4CB1D0737D9}"/>
            </c:ext>
          </c:extLst>
        </c:ser>
        <c:dLbls>
          <c:showLegendKey val="0"/>
          <c:showVal val="0"/>
          <c:showCatName val="1"/>
          <c:showSerName val="0"/>
          <c:showPercent val="1"/>
          <c:showBubbleSize val="0"/>
          <c:showLeaderLines val="1"/>
        </c:dLbls>
        <c:firstSliceAng val="45"/>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45"/>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2"/>
              <c:layout>
                <c:manualLayout>
                  <c:x val="0.13292239423461899"/>
                  <c:y val="-2.011909448818897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4685-4AD2-ABDA-E3095C0F4387}"/>
                </c:ext>
              </c:extLst>
            </c:dLbl>
            <c:dLbl>
              <c:idx val="6"/>
              <c:layout>
                <c:manualLayout>
                  <c:x val="-5.0144690600115664E-2"/>
                  <c:y val="-1.441240157480315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4685-4AD2-ABDA-E3095C0F4387}"/>
                </c:ext>
              </c:extLst>
            </c:dLbl>
            <c:dLbl>
              <c:idx val="8"/>
              <c:layout>
                <c:manualLayout>
                  <c:x val="-0.12816795675964232"/>
                  <c:y val="0.15454954068241469"/>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4685-4AD2-ABDA-E3095C0F4387}"/>
                </c:ext>
              </c:extLst>
            </c:dLbl>
            <c:dLbl>
              <c:idx val="9"/>
              <c:layout>
                <c:manualLayout>
                  <c:x val="-7.6271186440677971E-2"/>
                  <c:y val="9.2344488188976379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768361581920904"/>
                      <c:h val="0.11562500000000001"/>
                    </c:manualLayout>
                  </c15:layout>
                </c:ext>
                <c:ext xmlns:c16="http://schemas.microsoft.com/office/drawing/2014/chart" uri="{C3380CC4-5D6E-409C-BE32-E72D297353CC}">
                  <c16:uniqueId val="{00000004-4685-4AD2-ABDA-E3095C0F4387}"/>
                </c:ext>
              </c:extLst>
            </c:dLbl>
            <c:dLbl>
              <c:idx val="10"/>
              <c:layout>
                <c:manualLayout>
                  <c:x val="-0.1827347746785889"/>
                  <c:y val="2.3424212598425198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4685-4AD2-ABDA-E3095C0F4387}"/>
                </c:ext>
              </c:extLst>
            </c:dLbl>
            <c:dLbl>
              <c:idx val="11"/>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685-4AD2-ABDA-E3095C0F4387}"/>
                </c:ext>
              </c:extLst>
            </c:dLbl>
            <c:dLbl>
              <c:idx val="12"/>
              <c:layout>
                <c:manualLayout>
                  <c:x val="5.3672427599092486E-2"/>
                  <c:y val="-3.9209317585301839E-3"/>
                </c:manualLayout>
              </c:layout>
              <c:spPr>
                <a:noFill/>
                <a:ln>
                  <a:noFill/>
                </a:ln>
                <a:effectLst/>
              </c:spPr>
              <c:txPr>
                <a:bodyPr wrap="square" lIns="38100" tIns="19050" rIns="38100" bIns="19050" anchor="ctr" anchorCtr="0">
                  <a:noAutofit/>
                </a:bodyPr>
                <a:lstStyle/>
                <a:p>
                  <a:pPr algn="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43714689265536716"/>
                      <c:h val="9.8958333333333329E-2"/>
                    </c:manualLayout>
                  </c15:layout>
                </c:ext>
                <c:ext xmlns:c16="http://schemas.microsoft.com/office/drawing/2014/chart" uri="{C3380CC4-5D6E-409C-BE32-E72D297353CC}">
                  <c16:uniqueId val="{00000005-4685-4AD2-ABDA-E3095C0F4387}"/>
                </c:ext>
              </c:extLst>
            </c:dLbl>
            <c:dLbl>
              <c:idx val="15"/>
              <c:layout>
                <c:manualLayout>
                  <c:x val="6.8709350949775344E-2"/>
                  <c:y val="0.15454954068241469"/>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4685-4AD2-ABDA-E3095C0F4387}"/>
                </c:ext>
              </c:extLst>
            </c:dLbl>
            <c:spPr>
              <a:noFill/>
              <a:ln>
                <a:noFill/>
              </a:ln>
              <a:effectLst/>
            </c:spPr>
            <c:txPr>
              <a:bodyPr wrap="square" lIns="38100" tIns="19050" rIns="38100" bIns="19050" anchor="ctr" anchorCtr="0">
                <a:spAutoFit/>
              </a:bodyPr>
              <a:lstStyle/>
              <a:p>
                <a:pPr algn="l">
                  <a:defRPr/>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'MA Individual Breakdowns'!$B$55:$B$70</c:f>
              <c:strCache>
                <c:ptCount val="16"/>
                <c:pt idx="0">
                  <c:v>Vegetation Control </c:v>
                </c:pt>
                <c:pt idx="1">
                  <c:v>Burning</c:v>
                </c:pt>
                <c:pt idx="2">
                  <c:v>Rodent Control</c:v>
                </c:pt>
                <c:pt idx="3">
                  <c:v>Patrolling</c:v>
                </c:pt>
                <c:pt idx="4">
                  <c:v>Mowing</c:v>
                </c:pt>
                <c:pt idx="5">
                  <c:v>Inspection</c:v>
                </c:pt>
                <c:pt idx="6">
                  <c:v>Encroachment Removal</c:v>
                </c:pt>
                <c:pt idx="7">
                  <c:v>Restoration/Repair</c:v>
                </c:pt>
                <c:pt idx="8">
                  <c:v>Crown Roadways</c:v>
                </c:pt>
                <c:pt idx="9">
                  <c:v>Minor Structures</c:v>
                </c:pt>
                <c:pt idx="10">
                  <c:v>Dragging</c:v>
                </c:pt>
                <c:pt idx="11">
                  <c:v>MEO Equipment Costs</c:v>
                </c:pt>
                <c:pt idx="12">
                  <c:v>Maintenance Yard Overhead</c:v>
                </c:pt>
                <c:pt idx="13">
                  <c:v>Telemetry Maintenance</c:v>
                </c:pt>
                <c:pt idx="14">
                  <c:v>Engineering Support</c:v>
                </c:pt>
                <c:pt idx="15">
                  <c:v>Environmental Support</c:v>
                </c:pt>
              </c:strCache>
            </c:strRef>
          </c:cat>
          <c:val>
            <c:numRef>
              <c:f>'MA Individual Breakdowns'!$C$55:$C$70</c:f>
              <c:numCache>
                <c:formatCode>_("$"* #,##0_);_("$"* \(#,##0\);_("$"* "-"??_);_(@_)</c:formatCode>
                <c:ptCount val="16"/>
                <c:pt idx="0">
                  <c:v>12000</c:v>
                </c:pt>
                <c:pt idx="1">
                  <c:v>10000</c:v>
                </c:pt>
                <c:pt idx="2">
                  <c:v>7000</c:v>
                </c:pt>
                <c:pt idx="3">
                  <c:v>1500</c:v>
                </c:pt>
                <c:pt idx="4">
                  <c:v>12000</c:v>
                </c:pt>
                <c:pt idx="5">
                  <c:v>1500</c:v>
                </c:pt>
                <c:pt idx="6">
                  <c:v>1000</c:v>
                </c:pt>
                <c:pt idx="7">
                  <c:v>18000</c:v>
                </c:pt>
                <c:pt idx="8">
                  <c:v>3000</c:v>
                </c:pt>
                <c:pt idx="9">
                  <c:v>1000</c:v>
                </c:pt>
                <c:pt idx="10">
                  <c:v>5000</c:v>
                </c:pt>
                <c:pt idx="11">
                  <c:v>3000</c:v>
                </c:pt>
                <c:pt idx="12">
                  <c:v>3000</c:v>
                </c:pt>
                <c:pt idx="14">
                  <c:v>3000</c:v>
                </c:pt>
                <c:pt idx="15">
                  <c:v>3000</c:v>
                </c:pt>
              </c:numCache>
            </c:numRef>
          </c:val>
          <c:extLst>
            <c:ext xmlns:c16="http://schemas.microsoft.com/office/drawing/2014/chart" uri="{C3380CC4-5D6E-409C-BE32-E72D297353CC}">
              <c16:uniqueId val="{00000000-4685-4AD2-ABDA-E3095C0F4387}"/>
            </c:ext>
          </c:extLst>
        </c:ser>
        <c:dLbls>
          <c:showLegendKey val="0"/>
          <c:showVal val="0"/>
          <c:showCatName val="1"/>
          <c:showSerName val="0"/>
          <c:showPercent val="1"/>
          <c:showBubbleSize val="0"/>
          <c:showLeaderLines val="1"/>
        </c:dLbls>
        <c:firstSliceAng val="45"/>
      </c:pieChart>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0.17255</cdr:x>
      <cdr:y>0.68254</cdr:y>
    </cdr:from>
    <cdr:to>
      <cdr:x>0.29723</cdr:x>
      <cdr:y>0.72743</cdr:y>
    </cdr:to>
    <cdr:sp macro="" textlink="">
      <cdr:nvSpPr>
        <cdr:cNvPr id="5" name="TextBox 4"/>
        <cdr:cNvSpPr txBox="1"/>
      </cdr:nvSpPr>
      <cdr:spPr>
        <a:xfrm xmlns:a="http://schemas.openxmlformats.org/drawingml/2006/main">
          <a:off x="1450324" y="4419600"/>
          <a:ext cx="1047965" cy="2906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solidFill>
                <a:schemeClr val="bg1"/>
              </a:solidFill>
            </a:rPr>
            <a:t>Sac MY</a:t>
          </a:r>
        </a:p>
        <a:p xmlns:a="http://schemas.openxmlformats.org/drawingml/2006/main">
          <a:pPr algn="ctr"/>
          <a:r>
            <a:rPr lang="en-US" sz="1600" dirty="0">
              <a:solidFill>
                <a:schemeClr val="bg1"/>
              </a:solidFill>
            </a:rPr>
            <a:t>23 mi</a:t>
          </a:r>
        </a:p>
      </cdr:txBody>
    </cdr:sp>
  </cdr:relSizeAnchor>
  <cdr:relSizeAnchor xmlns:cdr="http://schemas.openxmlformats.org/drawingml/2006/chartDrawing">
    <cdr:from>
      <cdr:x>0.38104</cdr:x>
      <cdr:y>0.60568</cdr:y>
    </cdr:from>
    <cdr:to>
      <cdr:x>0.48753</cdr:x>
      <cdr:y>0.65539</cdr:y>
    </cdr:to>
    <cdr:sp macro="" textlink="">
      <cdr:nvSpPr>
        <cdr:cNvPr id="7" name="TextBox 1"/>
        <cdr:cNvSpPr txBox="1"/>
      </cdr:nvSpPr>
      <cdr:spPr>
        <a:xfrm xmlns:a="http://schemas.openxmlformats.org/drawingml/2006/main">
          <a:off x="4823777" y="5559330"/>
          <a:ext cx="1348094" cy="4562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Sac MY</a:t>
          </a:r>
        </a:p>
        <a:p xmlns:a="http://schemas.openxmlformats.org/drawingml/2006/main">
          <a:pPr algn="ctr"/>
          <a:r>
            <a:rPr lang="en-US" sz="1600" dirty="0">
              <a:solidFill>
                <a:schemeClr val="bg1"/>
              </a:solidFill>
            </a:rPr>
            <a:t>23 mi</a:t>
          </a:r>
        </a:p>
        <a:p xmlns:a="http://schemas.openxmlformats.org/drawingml/2006/main">
          <a:endParaRPr lang="en-US" sz="1600" dirty="0"/>
        </a:p>
      </cdr:txBody>
    </cdr:sp>
  </cdr:relSizeAnchor>
  <cdr:relSizeAnchor xmlns:cdr="http://schemas.openxmlformats.org/drawingml/2006/chartDrawing">
    <cdr:from>
      <cdr:x>0.36358</cdr:x>
      <cdr:y>0.35304</cdr:y>
    </cdr:from>
    <cdr:to>
      <cdr:x>0.49051</cdr:x>
      <cdr:y>0.40264</cdr:y>
    </cdr:to>
    <cdr:sp macro="" textlink="">
      <cdr:nvSpPr>
        <cdr:cNvPr id="8" name="TextBox 1"/>
        <cdr:cNvSpPr txBox="1"/>
      </cdr:nvSpPr>
      <cdr:spPr>
        <a:xfrm xmlns:a="http://schemas.openxmlformats.org/drawingml/2006/main">
          <a:off x="3056016" y="2286000"/>
          <a:ext cx="1066800" cy="3211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Sutter MY</a:t>
          </a:r>
        </a:p>
        <a:p xmlns:a="http://schemas.openxmlformats.org/drawingml/2006/main">
          <a:pPr algn="ctr"/>
          <a:r>
            <a:rPr lang="en-US" sz="1600" dirty="0">
              <a:solidFill>
                <a:schemeClr val="bg1"/>
              </a:solidFill>
            </a:rPr>
            <a:t>129 mi</a:t>
          </a:r>
        </a:p>
      </cdr:txBody>
    </cdr:sp>
  </cdr:relSizeAnchor>
  <cdr:relSizeAnchor xmlns:cdr="http://schemas.openxmlformats.org/drawingml/2006/chartDrawing">
    <cdr:from>
      <cdr:x>0.1732</cdr:x>
      <cdr:y>0.47072</cdr:y>
    </cdr:from>
    <cdr:to>
      <cdr:x>0.29358</cdr:x>
      <cdr:y>0.52483</cdr:y>
    </cdr:to>
    <cdr:sp macro="" textlink="">
      <cdr:nvSpPr>
        <cdr:cNvPr id="9" name="TextBox 1"/>
        <cdr:cNvSpPr txBox="1"/>
      </cdr:nvSpPr>
      <cdr:spPr>
        <a:xfrm xmlns:a="http://schemas.openxmlformats.org/drawingml/2006/main">
          <a:off x="1455816" y="3048000"/>
          <a:ext cx="1011823" cy="3503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Sutter MY</a:t>
          </a:r>
        </a:p>
        <a:p xmlns:a="http://schemas.openxmlformats.org/drawingml/2006/main">
          <a:pPr algn="ctr"/>
          <a:r>
            <a:rPr lang="en-US" sz="1600" dirty="0">
              <a:solidFill>
                <a:schemeClr val="bg1"/>
              </a:solidFill>
            </a:rPr>
            <a:t>127 mi</a:t>
          </a:r>
        </a:p>
      </cdr:txBody>
    </cdr:sp>
  </cdr:relSizeAnchor>
  <cdr:relSizeAnchor xmlns:cdr="http://schemas.openxmlformats.org/drawingml/2006/chartDrawing">
    <cdr:from>
      <cdr:x>0.56303</cdr:x>
      <cdr:y>0.68451</cdr:y>
    </cdr:from>
    <cdr:to>
      <cdr:x>0.68995</cdr:x>
      <cdr:y>0.73411</cdr:y>
    </cdr:to>
    <cdr:sp macro="" textlink="">
      <cdr:nvSpPr>
        <cdr:cNvPr id="6" name="TextBox 1">
          <a:extLst xmlns:a="http://schemas.openxmlformats.org/drawingml/2006/main">
            <a:ext uri="{FF2B5EF4-FFF2-40B4-BE49-F238E27FC236}">
              <a16:creationId xmlns:a16="http://schemas.microsoft.com/office/drawing/2014/main" id="{82AE40BA-196A-4C49-B61B-FCF5E1E209DE}"/>
            </a:ext>
          </a:extLst>
        </cdr:cNvPr>
        <cdr:cNvSpPr txBox="1"/>
      </cdr:nvSpPr>
      <cdr:spPr>
        <a:xfrm xmlns:a="http://schemas.openxmlformats.org/drawingml/2006/main">
          <a:off x="4732416" y="4432344"/>
          <a:ext cx="1066800" cy="3211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Sutter MY</a:t>
          </a:r>
        </a:p>
      </cdr:txBody>
    </cdr:sp>
  </cdr:relSizeAnchor>
  <cdr:relSizeAnchor xmlns:cdr="http://schemas.openxmlformats.org/drawingml/2006/chartDrawing">
    <cdr:from>
      <cdr:x>0.75341</cdr:x>
      <cdr:y>0.61483</cdr:y>
    </cdr:from>
    <cdr:to>
      <cdr:x>0.8894</cdr:x>
      <cdr:y>0.66443</cdr:y>
    </cdr:to>
    <cdr:sp macro="" textlink="">
      <cdr:nvSpPr>
        <cdr:cNvPr id="11" name="TextBox 1">
          <a:extLst xmlns:a="http://schemas.openxmlformats.org/drawingml/2006/main">
            <a:ext uri="{FF2B5EF4-FFF2-40B4-BE49-F238E27FC236}">
              <a16:creationId xmlns:a16="http://schemas.microsoft.com/office/drawing/2014/main" id="{312483D9-3D34-4EF5-AE53-3121E87238FE}"/>
            </a:ext>
          </a:extLst>
        </cdr:cNvPr>
        <cdr:cNvSpPr txBox="1"/>
      </cdr:nvSpPr>
      <cdr:spPr>
        <a:xfrm xmlns:a="http://schemas.openxmlformats.org/drawingml/2006/main">
          <a:off x="6332616" y="3981152"/>
          <a:ext cx="1143000" cy="3211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Sutter MY</a:t>
          </a:r>
        </a:p>
      </cdr:txBody>
    </cdr:sp>
  </cdr:relSizeAnchor>
  <cdr:relSizeAnchor xmlns:cdr="http://schemas.openxmlformats.org/drawingml/2006/chartDrawing">
    <cdr:from>
      <cdr:x>0.57584</cdr:x>
      <cdr:y>0.77049</cdr:y>
    </cdr:from>
    <cdr:to>
      <cdr:x>0.68233</cdr:x>
      <cdr:y>0.82009</cdr:y>
    </cdr:to>
    <cdr:sp macro="" textlink="">
      <cdr:nvSpPr>
        <cdr:cNvPr id="13" name="TextBox 1">
          <a:extLst xmlns:a="http://schemas.openxmlformats.org/drawingml/2006/main">
            <a:ext uri="{FF2B5EF4-FFF2-40B4-BE49-F238E27FC236}">
              <a16:creationId xmlns:a16="http://schemas.microsoft.com/office/drawing/2014/main" id="{312483D9-3D34-4EF5-AE53-3121E87238FE}"/>
            </a:ext>
          </a:extLst>
        </cdr:cNvPr>
        <cdr:cNvSpPr txBox="1"/>
      </cdr:nvSpPr>
      <cdr:spPr>
        <a:xfrm xmlns:a="http://schemas.openxmlformats.org/drawingml/2006/main">
          <a:off x="7289800" y="7072085"/>
          <a:ext cx="1348093" cy="4552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Sac MY</a:t>
          </a:r>
        </a:p>
      </cdr:txBody>
    </cdr:sp>
  </cdr:relSizeAnchor>
  <cdr:relSizeAnchor xmlns:cdr="http://schemas.openxmlformats.org/drawingml/2006/chartDrawing">
    <cdr:from>
      <cdr:x>0.76395</cdr:x>
      <cdr:y>0.70675</cdr:y>
    </cdr:from>
    <cdr:to>
      <cdr:x>0.87044</cdr:x>
      <cdr:y>0.75635</cdr:y>
    </cdr:to>
    <cdr:sp macro="" textlink="">
      <cdr:nvSpPr>
        <cdr:cNvPr id="14" name="TextBox 1">
          <a:extLst xmlns:a="http://schemas.openxmlformats.org/drawingml/2006/main">
            <a:ext uri="{FF2B5EF4-FFF2-40B4-BE49-F238E27FC236}">
              <a16:creationId xmlns:a16="http://schemas.microsoft.com/office/drawing/2014/main" id="{312483D9-3D34-4EF5-AE53-3121E87238FE}"/>
            </a:ext>
          </a:extLst>
        </cdr:cNvPr>
        <cdr:cNvSpPr txBox="1"/>
      </cdr:nvSpPr>
      <cdr:spPr>
        <a:xfrm xmlns:a="http://schemas.openxmlformats.org/drawingml/2006/main">
          <a:off x="9671050" y="6486979"/>
          <a:ext cx="1348093" cy="4552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Sac MY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00A625CC-40DB-44EC-98E8-C7A39FBEFB91}" type="datetimeFigureOut">
              <a:rPr lang="en-US" smtClean="0"/>
              <a:t>4/24/2018</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7104E5F4-D235-40A9-951A-36C1D40BE9A5}" type="slidenum">
              <a:rPr lang="en-US" smtClean="0"/>
              <a:t>‹#›</a:t>
            </a:fld>
            <a:endParaRPr lang="en-US"/>
          </a:p>
        </p:txBody>
      </p:sp>
    </p:spTree>
    <p:extLst>
      <p:ext uri="{BB962C8B-B14F-4D97-AF65-F5344CB8AC3E}">
        <p14:creationId xmlns:p14="http://schemas.microsoft.com/office/powerpoint/2010/main" val="3893254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27" tIns="45713" rIns="91427" bIns="45713" rtlCol="0"/>
          <a:lstStyle>
            <a:lvl1pPr algn="r">
              <a:defRPr sz="1200"/>
            </a:lvl1pPr>
          </a:lstStyle>
          <a:p>
            <a:fld id="{7BE01D63-22B4-49CF-824E-8EB06CD3663A}" type="datetimeFigureOut">
              <a:rPr lang="en-US" smtClean="0"/>
              <a:pPr/>
              <a:t>4/24/2018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27" tIns="45713" rIns="91427"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27" tIns="45713" rIns="91427" bIns="45713" rtlCol="0" anchor="b"/>
          <a:lstStyle>
            <a:lvl1pPr algn="r">
              <a:defRPr sz="1200"/>
            </a:lvl1pPr>
          </a:lstStyle>
          <a:p>
            <a:fld id="{45C1011C-45D0-407B-9EE8-3677F736FB4D}" type="slidenum">
              <a:rPr lang="en-US" smtClean="0"/>
              <a:pPr/>
              <a:t>‹#›</a:t>
            </a:fld>
            <a:endParaRPr lang="en-US"/>
          </a:p>
        </p:txBody>
      </p:sp>
    </p:spTree>
    <p:extLst>
      <p:ext uri="{BB962C8B-B14F-4D97-AF65-F5344CB8AC3E}">
        <p14:creationId xmlns:p14="http://schemas.microsoft.com/office/powerpoint/2010/main" val="125685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1</a:t>
            </a:fld>
            <a:endParaRPr lang="en-US"/>
          </a:p>
        </p:txBody>
      </p:sp>
    </p:spTree>
    <p:extLst>
      <p:ext uri="{BB962C8B-B14F-4D97-AF65-F5344CB8AC3E}">
        <p14:creationId xmlns:p14="http://schemas.microsoft.com/office/powerpoint/2010/main" val="964974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81390">
              <a:defRPr/>
            </a:pPr>
            <a:r>
              <a:rPr lang="en-US" sz="1900" dirty="0"/>
              <a:t>-California Levee Research Program is the official name of the tree hazard assessment program.</a:t>
            </a:r>
          </a:p>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12</a:t>
            </a:fld>
            <a:endParaRPr lang="en-US"/>
          </a:p>
        </p:txBody>
      </p:sp>
    </p:spTree>
    <p:extLst>
      <p:ext uri="{BB962C8B-B14F-4D97-AF65-F5344CB8AC3E}">
        <p14:creationId xmlns:p14="http://schemas.microsoft.com/office/powerpoint/2010/main" val="2668830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Only found/non-permitted/non-capped  DMP eligible pipes included in this table</a:t>
            </a:r>
          </a:p>
        </p:txBody>
      </p:sp>
      <p:sp>
        <p:nvSpPr>
          <p:cNvPr id="4" name="Slide Number Placeholder 3"/>
          <p:cNvSpPr>
            <a:spLocks noGrp="1"/>
          </p:cNvSpPr>
          <p:nvPr>
            <p:ph type="sldNum" sz="quarter" idx="10"/>
          </p:nvPr>
        </p:nvSpPr>
        <p:spPr/>
        <p:txBody>
          <a:bodyPr/>
          <a:lstStyle/>
          <a:p>
            <a:fld id="{45C1011C-45D0-407B-9EE8-3677F736FB4D}" type="slidenum">
              <a:rPr lang="en-US" smtClean="0"/>
              <a:pPr/>
              <a:t>13</a:t>
            </a:fld>
            <a:endParaRPr lang="en-US"/>
          </a:p>
        </p:txBody>
      </p:sp>
    </p:spTree>
    <p:extLst>
      <p:ext uri="{BB962C8B-B14F-4D97-AF65-F5344CB8AC3E}">
        <p14:creationId xmlns:p14="http://schemas.microsoft.com/office/powerpoint/2010/main" val="2566222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14</a:t>
            </a:fld>
            <a:endParaRPr lang="en-US"/>
          </a:p>
        </p:txBody>
      </p:sp>
    </p:spTree>
    <p:extLst>
      <p:ext uri="{BB962C8B-B14F-4D97-AF65-F5344CB8AC3E}">
        <p14:creationId xmlns:p14="http://schemas.microsoft.com/office/powerpoint/2010/main" val="1561759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Budget:</a:t>
            </a:r>
          </a:p>
          <a:p>
            <a:r>
              <a:rPr lang="en-US" i="0" baseline="0" dirty="0"/>
              <a:t>DWR 8361 Levees, Channels, Structures  $4.1M, $1.4M, 1.7M</a:t>
            </a:r>
          </a:p>
          <a:p>
            <a:r>
              <a:rPr lang="en-US" baseline="0" dirty="0"/>
              <a:t>MA $</a:t>
            </a:r>
            <a:r>
              <a:rPr lang="en-US" i="0" baseline="0" dirty="0"/>
              <a:t>3.3M</a:t>
            </a:r>
            <a:endParaRPr lang="en-US" baseline="0" dirty="0"/>
          </a:p>
          <a:p>
            <a:r>
              <a:rPr lang="en-US" baseline="0" dirty="0"/>
              <a:t>TOTAL  $10.5 M</a:t>
            </a:r>
          </a:p>
          <a:p>
            <a:r>
              <a:rPr lang="en-US" baseline="0" dirty="0"/>
              <a:t>Note: DWR numbers are based on actual money spent in FY17/18 rather than projected costs.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15</a:t>
            </a:fld>
            <a:endParaRPr lang="en-US"/>
          </a:p>
        </p:txBody>
      </p:sp>
    </p:spTree>
    <p:extLst>
      <p:ext uri="{BB962C8B-B14F-4D97-AF65-F5344CB8AC3E}">
        <p14:creationId xmlns:p14="http://schemas.microsoft.com/office/powerpoint/2010/main" val="773878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Data:</a:t>
            </a:r>
            <a:r>
              <a:rPr lang="en-US" baseline="0" dirty="0"/>
              <a:t>  	</a:t>
            </a:r>
            <a:r>
              <a:rPr lang="en-US" dirty="0"/>
              <a:t>MA Routine</a:t>
            </a:r>
            <a:r>
              <a:rPr lang="en-US" baseline="0" dirty="0"/>
              <a:t> Maintenance - Reimbursable (MA Budget for proposed FY 2017/18 used as an estimate)</a:t>
            </a:r>
          </a:p>
          <a:p>
            <a:r>
              <a:rPr lang="en-US" baseline="0" dirty="0"/>
              <a:t>	DWR (8361) only includes levees and based on FY17/18 money spent rather than projected</a:t>
            </a:r>
          </a:p>
          <a:p>
            <a:endParaRPr lang="en-US" baseline="0" dirty="0"/>
          </a:p>
          <a:p>
            <a:r>
              <a:rPr lang="en-US" baseline="0" dirty="0"/>
              <a:t>Comparisons from OMRR&amp;R Workgroup: Urban $22,000/mile average, $13,000/mile average. Report conclusion is all O&amp;M is underfunded</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16</a:t>
            </a:fld>
            <a:endParaRPr lang="en-US"/>
          </a:p>
        </p:txBody>
      </p:sp>
    </p:spTree>
    <p:extLst>
      <p:ext uri="{BB962C8B-B14F-4D97-AF65-F5344CB8AC3E}">
        <p14:creationId xmlns:p14="http://schemas.microsoft.com/office/powerpoint/2010/main" val="2883038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t>SUTTER MA’s</a:t>
            </a:r>
          </a:p>
          <a:p>
            <a:r>
              <a:rPr lang="en-US" dirty="0"/>
              <a:t>MA 17  </a:t>
            </a:r>
            <a:r>
              <a:rPr lang="en-US" i="1" dirty="0"/>
              <a:t>Lake County near Clear Lake (Middle Creek Pumping Plant)</a:t>
            </a:r>
            <a:endParaRPr lang="en-US" dirty="0"/>
          </a:p>
          <a:p>
            <a:r>
              <a:rPr lang="en-US" dirty="0"/>
              <a:t>MA 16  </a:t>
            </a:r>
            <a:r>
              <a:rPr lang="en-US" i="1" dirty="0"/>
              <a:t>Feather River south of Horncutt Creek in Butte County</a:t>
            </a:r>
            <a:endParaRPr lang="en-US" dirty="0"/>
          </a:p>
          <a:p>
            <a:r>
              <a:rPr lang="en-US" dirty="0"/>
              <a:t>MA 13  </a:t>
            </a:r>
            <a:r>
              <a:rPr lang="en-US" i="1" dirty="0"/>
              <a:t>Cherokee Canal in Butte County</a:t>
            </a:r>
            <a:endParaRPr lang="en-US" dirty="0"/>
          </a:p>
          <a:p>
            <a:r>
              <a:rPr lang="en-US" dirty="0"/>
              <a:t>MA 12  </a:t>
            </a:r>
            <a:r>
              <a:rPr lang="en-US" i="1" dirty="0"/>
              <a:t>Northern half of the Colusa Basin Drain</a:t>
            </a:r>
            <a:endParaRPr lang="en-US" dirty="0"/>
          </a:p>
          <a:p>
            <a:r>
              <a:rPr lang="en-US" dirty="0"/>
              <a:t>MA 7  </a:t>
            </a:r>
            <a:r>
              <a:rPr lang="en-US" i="1" dirty="0"/>
              <a:t>Feather River north of Horncutt Creek in Butte County</a:t>
            </a:r>
            <a:endParaRPr lang="en-US" dirty="0"/>
          </a:p>
          <a:p>
            <a:r>
              <a:rPr lang="en-US" dirty="0"/>
              <a:t>MA 5  </a:t>
            </a:r>
            <a:r>
              <a:rPr lang="en-US" i="1" dirty="0"/>
              <a:t>Butte Creek</a:t>
            </a:r>
            <a:endParaRPr lang="en-US" dirty="0"/>
          </a:p>
          <a:p>
            <a:r>
              <a:rPr lang="en-US" dirty="0"/>
              <a:t>MA 3  </a:t>
            </a:r>
            <a:r>
              <a:rPr lang="en-US" i="1" dirty="0"/>
              <a:t>Feather River just upstream of Sutter Bypass</a:t>
            </a:r>
            <a:endParaRPr lang="en-US" dirty="0"/>
          </a:p>
          <a:p>
            <a:r>
              <a:rPr lang="en-US" dirty="0"/>
              <a:t>MA 1  </a:t>
            </a:r>
            <a:r>
              <a:rPr lang="en-US" i="1" dirty="0"/>
              <a:t>Sacramento River from Colusa Bridge to Glenn County Line</a:t>
            </a:r>
            <a:endParaRPr lang="en-US" dirty="0"/>
          </a:p>
          <a:p>
            <a:endParaRPr lang="en-US" dirty="0"/>
          </a:p>
          <a:p>
            <a:r>
              <a:rPr lang="en-US" u="sng" dirty="0"/>
              <a:t>SACTO MA’s</a:t>
            </a:r>
          </a:p>
          <a:p>
            <a:r>
              <a:rPr lang="en-US" dirty="0"/>
              <a:t>MA 4  </a:t>
            </a:r>
            <a:r>
              <a:rPr lang="en-US" i="1" dirty="0"/>
              <a:t>Sacramento River at West Sacramento</a:t>
            </a:r>
            <a:endParaRPr lang="en-US" dirty="0"/>
          </a:p>
          <a:p>
            <a:r>
              <a:rPr lang="en-US" dirty="0"/>
              <a:t>MA 9  </a:t>
            </a:r>
            <a:r>
              <a:rPr lang="en-US" i="1" dirty="0"/>
              <a:t>Sacramento River from Sacramento to Freeport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17</a:t>
            </a:fld>
            <a:endParaRPr lang="en-US"/>
          </a:p>
        </p:txBody>
      </p:sp>
    </p:spTree>
    <p:extLst>
      <p:ext uri="{BB962C8B-B14F-4D97-AF65-F5344CB8AC3E}">
        <p14:creationId xmlns:p14="http://schemas.microsoft.com/office/powerpoint/2010/main" val="2334977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u="sng" dirty="0"/>
              <a:t>SUTTER MA’s</a:t>
            </a:r>
          </a:p>
          <a:p>
            <a:r>
              <a:rPr lang="en-US" sz="1600" dirty="0"/>
              <a:t>MA 17  </a:t>
            </a:r>
            <a:r>
              <a:rPr lang="en-US" sz="1600" i="1" dirty="0"/>
              <a:t>Lake County near Clear Lake (Middle Creek Pumping Plant)</a:t>
            </a:r>
            <a:endParaRPr lang="en-US" sz="1600" dirty="0"/>
          </a:p>
          <a:p>
            <a:r>
              <a:rPr lang="en-US" sz="1600" dirty="0"/>
              <a:t>MA 16  </a:t>
            </a:r>
            <a:r>
              <a:rPr lang="en-US" sz="1600" i="1" dirty="0"/>
              <a:t>Feather River south of Horncutt Creek in Butte County</a:t>
            </a:r>
            <a:endParaRPr lang="en-US" sz="1600" dirty="0"/>
          </a:p>
          <a:p>
            <a:r>
              <a:rPr lang="en-US" sz="1600" dirty="0"/>
              <a:t>MA 13  </a:t>
            </a:r>
            <a:r>
              <a:rPr lang="en-US" sz="1600" i="1" dirty="0"/>
              <a:t>Cherokee Canal in Butte County</a:t>
            </a:r>
            <a:endParaRPr lang="en-US" sz="1600" dirty="0"/>
          </a:p>
          <a:p>
            <a:r>
              <a:rPr lang="en-US" sz="1600" dirty="0"/>
              <a:t>MA 12  </a:t>
            </a:r>
            <a:r>
              <a:rPr lang="en-US" sz="1600" i="1" dirty="0" err="1"/>
              <a:t>Nothern</a:t>
            </a:r>
            <a:r>
              <a:rPr lang="en-US" sz="1600" i="1" dirty="0"/>
              <a:t> half of the Colusa Basin Drain</a:t>
            </a:r>
            <a:endParaRPr lang="en-US" sz="1600" dirty="0"/>
          </a:p>
          <a:p>
            <a:r>
              <a:rPr lang="en-US" sz="1600" dirty="0"/>
              <a:t>MA 7  </a:t>
            </a:r>
            <a:r>
              <a:rPr lang="en-US" sz="1600" i="1" dirty="0"/>
              <a:t>Feather River north of Horncutt Creek in Butte County</a:t>
            </a:r>
            <a:endParaRPr lang="en-US" sz="1600" dirty="0"/>
          </a:p>
          <a:p>
            <a:r>
              <a:rPr lang="en-US" sz="1600" dirty="0"/>
              <a:t>MA 5  </a:t>
            </a:r>
            <a:r>
              <a:rPr lang="en-US" sz="1600" i="1" dirty="0"/>
              <a:t>Butte Creek</a:t>
            </a:r>
            <a:endParaRPr lang="en-US" sz="1600" dirty="0"/>
          </a:p>
          <a:p>
            <a:r>
              <a:rPr lang="en-US" sz="1600" dirty="0"/>
              <a:t>MA 3  </a:t>
            </a:r>
            <a:r>
              <a:rPr lang="en-US" sz="1600" i="1" dirty="0"/>
              <a:t>Feather River just upstream of Sutter Bypass</a:t>
            </a:r>
            <a:endParaRPr lang="en-US" sz="1600" dirty="0"/>
          </a:p>
          <a:p>
            <a:r>
              <a:rPr lang="en-US" sz="1600" dirty="0"/>
              <a:t>MA 1  </a:t>
            </a:r>
            <a:r>
              <a:rPr lang="en-US" sz="1600" i="1" dirty="0"/>
              <a:t>Sacramento River from Colusa Bridge to Glenn County Line</a:t>
            </a:r>
            <a:endParaRPr lang="en-US" sz="1600" dirty="0"/>
          </a:p>
          <a:p>
            <a:endParaRPr lang="en-US" sz="1600" dirty="0"/>
          </a:p>
          <a:p>
            <a:r>
              <a:rPr lang="en-US" sz="1600" u="sng" dirty="0"/>
              <a:t>SACTO MA’s</a:t>
            </a:r>
          </a:p>
          <a:p>
            <a:r>
              <a:rPr lang="en-US" sz="1600" dirty="0"/>
              <a:t>MA 4  </a:t>
            </a:r>
            <a:r>
              <a:rPr lang="en-US" sz="1600" i="1" dirty="0"/>
              <a:t>Sacramento River at West Sacramento</a:t>
            </a:r>
            <a:endParaRPr lang="en-US" sz="1600" dirty="0"/>
          </a:p>
          <a:p>
            <a:r>
              <a:rPr lang="en-US" sz="1600" dirty="0"/>
              <a:t>MA 9  </a:t>
            </a:r>
            <a:r>
              <a:rPr lang="en-US" sz="1600" i="1" dirty="0"/>
              <a:t>Sacramento River from Sacramento to Freeport</a:t>
            </a:r>
            <a:endParaRPr lang="en-US" sz="1600"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18</a:t>
            </a:fld>
            <a:endParaRPr lang="en-US"/>
          </a:p>
        </p:txBody>
      </p:sp>
    </p:spTree>
    <p:extLst>
      <p:ext uri="{BB962C8B-B14F-4D97-AF65-F5344CB8AC3E}">
        <p14:creationId xmlns:p14="http://schemas.microsoft.com/office/powerpoint/2010/main" val="2007367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19</a:t>
            </a:fld>
            <a:endParaRPr lang="en-US"/>
          </a:p>
        </p:txBody>
      </p:sp>
    </p:spTree>
    <p:extLst>
      <p:ext uri="{BB962C8B-B14F-4D97-AF65-F5344CB8AC3E}">
        <p14:creationId xmlns:p14="http://schemas.microsoft.com/office/powerpoint/2010/main" val="3357843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20</a:t>
            </a:fld>
            <a:endParaRPr lang="en-US"/>
          </a:p>
        </p:txBody>
      </p:sp>
    </p:spTree>
    <p:extLst>
      <p:ext uri="{BB962C8B-B14F-4D97-AF65-F5344CB8AC3E}">
        <p14:creationId xmlns:p14="http://schemas.microsoft.com/office/powerpoint/2010/main" val="126854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21</a:t>
            </a:fld>
            <a:endParaRPr lang="en-US"/>
          </a:p>
        </p:txBody>
      </p:sp>
    </p:spTree>
    <p:extLst>
      <p:ext uri="{BB962C8B-B14F-4D97-AF65-F5344CB8AC3E}">
        <p14:creationId xmlns:p14="http://schemas.microsoft.com/office/powerpoint/2010/main" val="2177884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C1011C-45D0-407B-9EE8-3677F736FB4D}" type="slidenum">
              <a:rPr lang="en-US" smtClean="0"/>
              <a:pPr/>
              <a:t>2</a:t>
            </a:fld>
            <a:endParaRPr lang="en-US"/>
          </a:p>
        </p:txBody>
      </p:sp>
    </p:spTree>
    <p:extLst>
      <p:ext uri="{BB962C8B-B14F-4D97-AF65-F5344CB8AC3E}">
        <p14:creationId xmlns:p14="http://schemas.microsoft.com/office/powerpoint/2010/main" val="367667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22</a:t>
            </a:fld>
            <a:endParaRPr lang="en-US"/>
          </a:p>
        </p:txBody>
      </p:sp>
    </p:spTree>
    <p:extLst>
      <p:ext uri="{BB962C8B-B14F-4D97-AF65-F5344CB8AC3E}">
        <p14:creationId xmlns:p14="http://schemas.microsoft.com/office/powerpoint/2010/main" val="3699748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23</a:t>
            </a:fld>
            <a:endParaRPr lang="en-US"/>
          </a:p>
        </p:txBody>
      </p:sp>
    </p:spTree>
    <p:extLst>
      <p:ext uri="{BB962C8B-B14F-4D97-AF65-F5344CB8AC3E}">
        <p14:creationId xmlns:p14="http://schemas.microsoft.com/office/powerpoint/2010/main" val="805596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24</a:t>
            </a:fld>
            <a:endParaRPr lang="en-US"/>
          </a:p>
        </p:txBody>
      </p:sp>
    </p:spTree>
    <p:extLst>
      <p:ext uri="{BB962C8B-B14F-4D97-AF65-F5344CB8AC3E}">
        <p14:creationId xmlns:p14="http://schemas.microsoft.com/office/powerpoint/2010/main" val="602967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C1011C-45D0-407B-9EE8-3677F736FB4D}" type="slidenum">
              <a:rPr lang="en-US" smtClean="0"/>
              <a:pPr/>
              <a:t>25</a:t>
            </a:fld>
            <a:endParaRPr lang="en-US"/>
          </a:p>
        </p:txBody>
      </p:sp>
    </p:spTree>
    <p:extLst>
      <p:ext uri="{BB962C8B-B14F-4D97-AF65-F5344CB8AC3E}">
        <p14:creationId xmlns:p14="http://schemas.microsoft.com/office/powerpoint/2010/main" val="2142594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26</a:t>
            </a:fld>
            <a:endParaRPr lang="en-US"/>
          </a:p>
        </p:txBody>
      </p:sp>
    </p:spTree>
    <p:extLst>
      <p:ext uri="{BB962C8B-B14F-4D97-AF65-F5344CB8AC3E}">
        <p14:creationId xmlns:p14="http://schemas.microsoft.com/office/powerpoint/2010/main" val="3341545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C1011C-45D0-407B-9EE8-3677F736FB4D}" type="slidenum">
              <a:rPr lang="en-US" smtClean="0"/>
              <a:pPr/>
              <a:t>27</a:t>
            </a:fld>
            <a:endParaRPr lang="en-US"/>
          </a:p>
        </p:txBody>
      </p:sp>
    </p:spTree>
    <p:extLst>
      <p:ext uri="{BB962C8B-B14F-4D97-AF65-F5344CB8AC3E}">
        <p14:creationId xmlns:p14="http://schemas.microsoft.com/office/powerpoint/2010/main" val="3287960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28</a:t>
            </a:fld>
            <a:endParaRPr lang="en-US"/>
          </a:p>
        </p:txBody>
      </p:sp>
    </p:spTree>
    <p:extLst>
      <p:ext uri="{BB962C8B-B14F-4D97-AF65-F5344CB8AC3E}">
        <p14:creationId xmlns:p14="http://schemas.microsoft.com/office/powerpoint/2010/main" val="2703608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29</a:t>
            </a:fld>
            <a:endParaRPr lang="en-US"/>
          </a:p>
        </p:txBody>
      </p:sp>
    </p:spTree>
    <p:extLst>
      <p:ext uri="{BB962C8B-B14F-4D97-AF65-F5344CB8AC3E}">
        <p14:creationId xmlns:p14="http://schemas.microsoft.com/office/powerpoint/2010/main" val="765065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30</a:t>
            </a:fld>
            <a:endParaRPr lang="en-US"/>
          </a:p>
        </p:txBody>
      </p:sp>
    </p:spTree>
    <p:extLst>
      <p:ext uri="{BB962C8B-B14F-4D97-AF65-F5344CB8AC3E}">
        <p14:creationId xmlns:p14="http://schemas.microsoft.com/office/powerpoint/2010/main" val="3736295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C1011C-45D0-407B-9EE8-3677F736FB4D}" type="slidenum">
              <a:rPr lang="en-US" smtClean="0"/>
              <a:pPr/>
              <a:t>31</a:t>
            </a:fld>
            <a:endParaRPr lang="en-US"/>
          </a:p>
        </p:txBody>
      </p:sp>
    </p:spTree>
    <p:extLst>
      <p:ext uri="{BB962C8B-B14F-4D97-AF65-F5344CB8AC3E}">
        <p14:creationId xmlns:p14="http://schemas.microsoft.com/office/powerpoint/2010/main" val="1212843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3</a:t>
            </a:fld>
            <a:endParaRPr lang="en-US"/>
          </a:p>
        </p:txBody>
      </p:sp>
    </p:spTree>
    <p:extLst>
      <p:ext uri="{BB962C8B-B14F-4D97-AF65-F5344CB8AC3E}">
        <p14:creationId xmlns:p14="http://schemas.microsoft.com/office/powerpoint/2010/main" val="3373838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32</a:t>
            </a:fld>
            <a:endParaRPr lang="en-US"/>
          </a:p>
        </p:txBody>
      </p:sp>
    </p:spTree>
    <p:extLst>
      <p:ext uri="{BB962C8B-B14F-4D97-AF65-F5344CB8AC3E}">
        <p14:creationId xmlns:p14="http://schemas.microsoft.com/office/powerpoint/2010/main" val="91490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C1011C-45D0-407B-9EE8-3677F736FB4D}" type="slidenum">
              <a:rPr lang="en-US" smtClean="0"/>
              <a:pPr/>
              <a:t>33</a:t>
            </a:fld>
            <a:endParaRPr lang="en-US"/>
          </a:p>
        </p:txBody>
      </p:sp>
    </p:spTree>
    <p:extLst>
      <p:ext uri="{BB962C8B-B14F-4D97-AF65-F5344CB8AC3E}">
        <p14:creationId xmlns:p14="http://schemas.microsoft.com/office/powerpoint/2010/main" val="1816956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34</a:t>
            </a:fld>
            <a:endParaRPr lang="en-US"/>
          </a:p>
        </p:txBody>
      </p:sp>
    </p:spTree>
    <p:extLst>
      <p:ext uri="{BB962C8B-B14F-4D97-AF65-F5344CB8AC3E}">
        <p14:creationId xmlns:p14="http://schemas.microsoft.com/office/powerpoint/2010/main" val="4090756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C1011C-45D0-407B-9EE8-3677F736FB4D}" type="slidenum">
              <a:rPr lang="en-US" smtClean="0"/>
              <a:pPr/>
              <a:t>35</a:t>
            </a:fld>
            <a:endParaRPr lang="en-US"/>
          </a:p>
        </p:txBody>
      </p:sp>
    </p:spTree>
    <p:extLst>
      <p:ext uri="{BB962C8B-B14F-4D97-AF65-F5344CB8AC3E}">
        <p14:creationId xmlns:p14="http://schemas.microsoft.com/office/powerpoint/2010/main" val="896821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36</a:t>
            </a:fld>
            <a:endParaRPr lang="en-US"/>
          </a:p>
        </p:txBody>
      </p:sp>
    </p:spTree>
    <p:extLst>
      <p:ext uri="{BB962C8B-B14F-4D97-AF65-F5344CB8AC3E}">
        <p14:creationId xmlns:p14="http://schemas.microsoft.com/office/powerpoint/2010/main" val="3015846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37</a:t>
            </a:fld>
            <a:endParaRPr lang="en-US"/>
          </a:p>
        </p:txBody>
      </p:sp>
    </p:spTree>
    <p:extLst>
      <p:ext uri="{BB962C8B-B14F-4D97-AF65-F5344CB8AC3E}">
        <p14:creationId xmlns:p14="http://schemas.microsoft.com/office/powerpoint/2010/main" val="1772314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38</a:t>
            </a:fld>
            <a:endParaRPr lang="en-US"/>
          </a:p>
        </p:txBody>
      </p:sp>
    </p:spTree>
    <p:extLst>
      <p:ext uri="{BB962C8B-B14F-4D97-AF65-F5344CB8AC3E}">
        <p14:creationId xmlns:p14="http://schemas.microsoft.com/office/powerpoint/2010/main" val="3399557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39</a:t>
            </a:fld>
            <a:endParaRPr lang="en-US"/>
          </a:p>
        </p:txBody>
      </p:sp>
    </p:spTree>
    <p:extLst>
      <p:ext uri="{BB962C8B-B14F-4D97-AF65-F5344CB8AC3E}">
        <p14:creationId xmlns:p14="http://schemas.microsoft.com/office/powerpoint/2010/main" val="740342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40</a:t>
            </a:fld>
            <a:endParaRPr lang="en-US"/>
          </a:p>
        </p:txBody>
      </p:sp>
    </p:spTree>
    <p:extLst>
      <p:ext uri="{BB962C8B-B14F-4D97-AF65-F5344CB8AC3E}">
        <p14:creationId xmlns:p14="http://schemas.microsoft.com/office/powerpoint/2010/main" val="740342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41</a:t>
            </a:fld>
            <a:endParaRPr lang="en-US"/>
          </a:p>
        </p:txBody>
      </p:sp>
    </p:spTree>
    <p:extLst>
      <p:ext uri="{BB962C8B-B14F-4D97-AF65-F5344CB8AC3E}">
        <p14:creationId xmlns:p14="http://schemas.microsoft.com/office/powerpoint/2010/main" val="1105843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4</a:t>
            </a:fld>
            <a:endParaRPr lang="en-US"/>
          </a:p>
        </p:txBody>
      </p:sp>
    </p:spTree>
    <p:extLst>
      <p:ext uri="{BB962C8B-B14F-4D97-AF65-F5344CB8AC3E}">
        <p14:creationId xmlns:p14="http://schemas.microsoft.com/office/powerpoint/2010/main" val="3373838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42</a:t>
            </a:fld>
            <a:endParaRPr lang="en-US"/>
          </a:p>
        </p:txBody>
      </p:sp>
    </p:spTree>
    <p:extLst>
      <p:ext uri="{BB962C8B-B14F-4D97-AF65-F5344CB8AC3E}">
        <p14:creationId xmlns:p14="http://schemas.microsoft.com/office/powerpoint/2010/main" val="740342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C1011C-45D0-407B-9EE8-3677F736FB4D}" type="slidenum">
              <a:rPr lang="en-US" smtClean="0"/>
              <a:pPr/>
              <a:t>43</a:t>
            </a:fld>
            <a:endParaRPr lang="en-US"/>
          </a:p>
        </p:txBody>
      </p:sp>
    </p:spTree>
    <p:extLst>
      <p:ext uri="{BB962C8B-B14F-4D97-AF65-F5344CB8AC3E}">
        <p14:creationId xmlns:p14="http://schemas.microsoft.com/office/powerpoint/2010/main" val="423205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6</a:t>
            </a:fld>
            <a:endParaRPr lang="en-US"/>
          </a:p>
        </p:txBody>
      </p:sp>
    </p:spTree>
    <p:extLst>
      <p:ext uri="{BB962C8B-B14F-4D97-AF65-F5344CB8AC3E}">
        <p14:creationId xmlns:p14="http://schemas.microsoft.com/office/powerpoint/2010/main" val="343884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7</a:t>
            </a:fld>
            <a:endParaRPr lang="en-US"/>
          </a:p>
        </p:txBody>
      </p:sp>
    </p:spTree>
    <p:extLst>
      <p:ext uri="{BB962C8B-B14F-4D97-AF65-F5344CB8AC3E}">
        <p14:creationId xmlns:p14="http://schemas.microsoft.com/office/powerpoint/2010/main" val="3242038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8</a:t>
            </a:fld>
            <a:endParaRPr lang="en-US"/>
          </a:p>
        </p:txBody>
      </p:sp>
    </p:spTree>
    <p:extLst>
      <p:ext uri="{BB962C8B-B14F-4D97-AF65-F5344CB8AC3E}">
        <p14:creationId xmlns:p14="http://schemas.microsoft.com/office/powerpoint/2010/main" val="225571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want to submit an LOI for MA17?</a:t>
            </a:r>
          </a:p>
        </p:txBody>
      </p:sp>
      <p:sp>
        <p:nvSpPr>
          <p:cNvPr id="4" name="Slide Number Placeholder 3"/>
          <p:cNvSpPr>
            <a:spLocks noGrp="1"/>
          </p:cNvSpPr>
          <p:nvPr>
            <p:ph type="sldNum" sz="quarter" idx="10"/>
          </p:nvPr>
        </p:nvSpPr>
        <p:spPr/>
        <p:txBody>
          <a:bodyPr/>
          <a:lstStyle/>
          <a:p>
            <a:fld id="{45C1011C-45D0-407B-9EE8-3677F736FB4D}" type="slidenum">
              <a:rPr lang="en-US" smtClean="0"/>
              <a:pPr/>
              <a:t>9</a:t>
            </a:fld>
            <a:endParaRPr lang="en-US"/>
          </a:p>
        </p:txBody>
      </p:sp>
    </p:spTree>
    <p:extLst>
      <p:ext uri="{BB962C8B-B14F-4D97-AF65-F5344CB8AC3E}">
        <p14:creationId xmlns:p14="http://schemas.microsoft.com/office/powerpoint/2010/main" val="2255710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1011C-45D0-407B-9EE8-3677F736FB4D}" type="slidenum">
              <a:rPr lang="en-US" smtClean="0"/>
              <a:pPr/>
              <a:t>10</a:t>
            </a:fld>
            <a:endParaRPr lang="en-US"/>
          </a:p>
        </p:txBody>
      </p:sp>
    </p:spTree>
    <p:extLst>
      <p:ext uri="{BB962C8B-B14F-4D97-AF65-F5344CB8AC3E}">
        <p14:creationId xmlns:p14="http://schemas.microsoft.com/office/powerpoint/2010/main" val="2283712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2130425"/>
            <a:ext cx="5257800" cy="1470025"/>
          </a:xfrm>
        </p:spPr>
        <p:txBody>
          <a:bodyPr>
            <a:noAutofit/>
          </a:bodyPr>
          <a:lstStyle>
            <a:lvl1pPr algn="l">
              <a:defRPr sz="4800" b="1">
                <a:solidFill>
                  <a:srgbClr val="002060"/>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200400" y="3886200"/>
            <a:ext cx="5257800" cy="1752600"/>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CA2C7FC-D399-41D4-AAAB-DA999A0CE74D}" type="slidenum">
              <a:rPr lang="en-US" smtClean="0"/>
              <a:pPr/>
              <a:t>‹#›</a:t>
            </a:fld>
            <a:endParaRPr lang="en-US"/>
          </a:p>
        </p:txBody>
      </p:sp>
      <p:sp>
        <p:nvSpPr>
          <p:cNvPr id="10" name="Rectangle 9"/>
          <p:cNvSpPr/>
          <p:nvPr/>
        </p:nvSpPr>
        <p:spPr>
          <a:xfrm>
            <a:off x="-1089" y="-7088"/>
            <a:ext cx="2745377" cy="6858000"/>
          </a:xfrm>
          <a:prstGeom prst="rect">
            <a:avLst/>
          </a:prstGeom>
          <a:gradFill>
            <a:gsLst>
              <a:gs pos="0">
                <a:schemeClr val="accent1">
                  <a:lumMod val="40000"/>
                  <a:lumOff val="60000"/>
                  <a:alpha val="70000"/>
                </a:schemeClr>
              </a:gs>
              <a:gs pos="100000">
                <a:schemeClr val="accent1">
                  <a:lumMod val="20000"/>
                  <a:lumOff val="80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267200"/>
            <a:ext cx="1524000" cy="1524000"/>
          </a:xfrm>
          <a:prstGeom prst="rect">
            <a:avLst/>
          </a:prstGeom>
        </p:spPr>
      </p:pic>
    </p:spTree>
    <p:extLst>
      <p:ext uri="{BB962C8B-B14F-4D97-AF65-F5344CB8AC3E}">
        <p14:creationId xmlns:p14="http://schemas.microsoft.com/office/powerpoint/2010/main" val="328161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p:nvSpPr>
        <p:spPr>
          <a:xfrm>
            <a:off x="-2177" y="0"/>
            <a:ext cx="992777" cy="6858000"/>
          </a:xfrm>
          <a:prstGeom prst="rect">
            <a:avLst/>
          </a:prstGeom>
          <a:gradFill>
            <a:gsLst>
              <a:gs pos="0">
                <a:schemeClr val="accent1">
                  <a:lumMod val="40000"/>
                  <a:lumOff val="60000"/>
                  <a:alpha val="70000"/>
                </a:schemeClr>
              </a:gs>
              <a:gs pos="100000">
                <a:schemeClr val="accent1">
                  <a:lumMod val="20000"/>
                  <a:lumOff val="80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6800" y="274638"/>
            <a:ext cx="7924800" cy="1143000"/>
          </a:xfrm>
        </p:spPr>
        <p:txBody>
          <a:bodyPr/>
          <a:lstStyle/>
          <a:p>
            <a:r>
              <a:rPr lang="en-US"/>
              <a:t>Click to edit Master title style</a:t>
            </a:r>
          </a:p>
        </p:txBody>
      </p:sp>
      <p:sp>
        <p:nvSpPr>
          <p:cNvPr id="3" name="Content Placeholder 2"/>
          <p:cNvSpPr>
            <a:spLocks noGrp="1"/>
          </p:cNvSpPr>
          <p:nvPr>
            <p:ph idx="1"/>
          </p:nvPr>
        </p:nvSpPr>
        <p:spPr>
          <a:xfrm>
            <a:off x="1066800" y="1600200"/>
            <a:ext cx="792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6800" y="6356350"/>
            <a:ext cx="2133600" cy="365125"/>
          </a:xfrm>
        </p:spPr>
        <p:txBody>
          <a:bodyPr/>
          <a:lstStyle/>
          <a:p>
            <a:fld id="{D0D7069F-BD57-4631-B5E9-EAF9E71D61D4}" type="datetimeFigureOut">
              <a:rPr lang="en-US" smtClean="0"/>
              <a:pPr/>
              <a:t>4/24/2018</a:t>
            </a:fld>
            <a:endParaRPr lang="en-US"/>
          </a:p>
        </p:txBody>
      </p:sp>
      <p:sp>
        <p:nvSpPr>
          <p:cNvPr id="5" name="Footer Placeholder 4"/>
          <p:cNvSpPr>
            <a:spLocks noGrp="1"/>
          </p:cNvSpPr>
          <p:nvPr>
            <p:ph type="ftr" sz="quarter" idx="11"/>
          </p:nvPr>
        </p:nvSpPr>
        <p:spPr>
          <a:xfrm>
            <a:off x="3581400" y="6356350"/>
            <a:ext cx="2895600" cy="365125"/>
          </a:xfrm>
        </p:spPr>
        <p:txBody>
          <a:bodyPr/>
          <a:lstStyle/>
          <a:p>
            <a:endParaRPr lang="en-US"/>
          </a:p>
        </p:txBody>
      </p:sp>
      <p:sp>
        <p:nvSpPr>
          <p:cNvPr id="6" name="Slide Number Placeholder 5"/>
          <p:cNvSpPr>
            <a:spLocks noGrp="1"/>
          </p:cNvSpPr>
          <p:nvPr>
            <p:ph type="sldNum" sz="quarter" idx="12"/>
          </p:nvPr>
        </p:nvSpPr>
        <p:spPr>
          <a:xfrm>
            <a:off x="6858000" y="6356350"/>
            <a:ext cx="2133600" cy="365125"/>
          </a:xfrm>
        </p:spPr>
        <p:txBody>
          <a:bodyPr/>
          <a:lstStyle/>
          <a:p>
            <a:fld id="{BCA2C7FC-D399-41D4-AAAB-DA999A0CE74D}" type="slidenum">
              <a:rPr lang="en-US" smtClean="0"/>
              <a:pPr/>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19800"/>
            <a:ext cx="685800" cy="685800"/>
          </a:xfrm>
          <a:prstGeom prst="rect">
            <a:avLst/>
          </a:prstGeom>
        </p:spPr>
      </p:pic>
    </p:spTree>
    <p:extLst>
      <p:ext uri="{BB962C8B-B14F-4D97-AF65-F5344CB8AC3E}">
        <p14:creationId xmlns:p14="http://schemas.microsoft.com/office/powerpoint/2010/main" val="265874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1219200" y="1600200"/>
            <a:ext cx="34747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4747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219200" y="6356350"/>
            <a:ext cx="2133600" cy="365125"/>
          </a:xfrm>
        </p:spPr>
        <p:txBody>
          <a:bodyPr/>
          <a:lstStyle/>
          <a:p>
            <a:fld id="{D0D7069F-BD57-4631-B5E9-EAF9E71D61D4}" type="datetimeFigureOut">
              <a:rPr lang="en-US" smtClean="0"/>
              <a:pPr/>
              <a:t>4/24/2018</a:t>
            </a:fld>
            <a:endParaRPr lang="en-US"/>
          </a:p>
        </p:txBody>
      </p:sp>
      <p:sp>
        <p:nvSpPr>
          <p:cNvPr id="7" name="Slide Number Placeholder 6"/>
          <p:cNvSpPr>
            <a:spLocks noGrp="1"/>
          </p:cNvSpPr>
          <p:nvPr>
            <p:ph type="sldNum" sz="quarter" idx="12"/>
          </p:nvPr>
        </p:nvSpPr>
        <p:spPr/>
        <p:txBody>
          <a:bodyPr/>
          <a:lstStyle/>
          <a:p>
            <a:fld id="{BCA2C7FC-D399-41D4-AAAB-DA999A0CE74D}" type="slidenum">
              <a:rPr lang="en-US" smtClean="0"/>
              <a:pPr/>
              <a:t>‹#›</a:t>
            </a:fld>
            <a:endParaRPr lang="en-US"/>
          </a:p>
        </p:txBody>
      </p:sp>
      <p:sp>
        <p:nvSpPr>
          <p:cNvPr id="8" name="Rectangle 7"/>
          <p:cNvSpPr/>
          <p:nvPr/>
        </p:nvSpPr>
        <p:spPr>
          <a:xfrm>
            <a:off x="-2177" y="0"/>
            <a:ext cx="992777" cy="6858000"/>
          </a:xfrm>
          <a:prstGeom prst="rect">
            <a:avLst/>
          </a:prstGeom>
          <a:gradFill>
            <a:gsLst>
              <a:gs pos="0">
                <a:schemeClr val="accent1">
                  <a:lumMod val="40000"/>
                  <a:lumOff val="60000"/>
                  <a:alpha val="70000"/>
                </a:schemeClr>
              </a:gs>
              <a:gs pos="100000">
                <a:schemeClr val="accent1">
                  <a:lumMod val="20000"/>
                  <a:lumOff val="80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19800"/>
            <a:ext cx="685800" cy="685800"/>
          </a:xfrm>
          <a:prstGeom prst="rect">
            <a:avLst/>
          </a:prstGeom>
        </p:spPr>
      </p:pic>
    </p:spTree>
    <p:extLst>
      <p:ext uri="{BB962C8B-B14F-4D97-AF65-F5344CB8AC3E}">
        <p14:creationId xmlns:p14="http://schemas.microsoft.com/office/powerpoint/2010/main" val="112784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3000" y="6356350"/>
            <a:ext cx="2133600" cy="365125"/>
          </a:xfrm>
        </p:spPr>
        <p:txBody>
          <a:bodyPr/>
          <a:lstStyle/>
          <a:p>
            <a:fld id="{D0D7069F-BD57-4631-B5E9-EAF9E71D61D4}" type="datetimeFigureOut">
              <a:rPr lang="en-US" smtClean="0"/>
              <a:pPr/>
              <a:t>4/24/2018</a:t>
            </a:fld>
            <a:endParaRPr lang="en-US"/>
          </a:p>
        </p:txBody>
      </p:sp>
      <p:sp>
        <p:nvSpPr>
          <p:cNvPr id="4" name="Slide Number Placeholder 3"/>
          <p:cNvSpPr>
            <a:spLocks noGrp="1"/>
          </p:cNvSpPr>
          <p:nvPr>
            <p:ph type="sldNum" sz="quarter" idx="12"/>
          </p:nvPr>
        </p:nvSpPr>
        <p:spPr/>
        <p:txBody>
          <a:bodyPr/>
          <a:lstStyle/>
          <a:p>
            <a:fld id="{BCA2C7FC-D399-41D4-AAAB-DA999A0CE74D}" type="slidenum">
              <a:rPr lang="en-US" smtClean="0"/>
              <a:pPr/>
              <a:t>‹#›</a:t>
            </a:fld>
            <a:endParaRPr lang="en-US"/>
          </a:p>
        </p:txBody>
      </p:sp>
      <p:sp>
        <p:nvSpPr>
          <p:cNvPr id="5" name="Rectangle 4"/>
          <p:cNvSpPr/>
          <p:nvPr/>
        </p:nvSpPr>
        <p:spPr>
          <a:xfrm>
            <a:off x="-2177" y="0"/>
            <a:ext cx="992777" cy="6858000"/>
          </a:xfrm>
          <a:prstGeom prst="rect">
            <a:avLst/>
          </a:prstGeom>
          <a:gradFill>
            <a:gsLst>
              <a:gs pos="0">
                <a:schemeClr val="accent1">
                  <a:lumMod val="40000"/>
                  <a:lumOff val="60000"/>
                  <a:alpha val="70000"/>
                </a:schemeClr>
              </a:gs>
              <a:gs pos="100000">
                <a:schemeClr val="accent1">
                  <a:lumMod val="20000"/>
                  <a:lumOff val="80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19800"/>
            <a:ext cx="685800" cy="685800"/>
          </a:xfrm>
          <a:prstGeom prst="rect">
            <a:avLst/>
          </a:prstGeom>
        </p:spPr>
      </p:pic>
    </p:spTree>
    <p:extLst>
      <p:ext uri="{BB962C8B-B14F-4D97-AF65-F5344CB8AC3E}">
        <p14:creationId xmlns:p14="http://schemas.microsoft.com/office/powerpoint/2010/main" val="4052139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3000" y="6356350"/>
            <a:ext cx="2133600" cy="365125"/>
          </a:xfrm>
        </p:spPr>
        <p:txBody>
          <a:bodyPr/>
          <a:lstStyle>
            <a:lvl1pPr>
              <a:defRPr>
                <a:solidFill>
                  <a:schemeClr val="accent1">
                    <a:lumMod val="75000"/>
                  </a:schemeClr>
                </a:solidFill>
              </a:defRPr>
            </a:lvl1pPr>
          </a:lstStyle>
          <a:p>
            <a:fld id="{D0D7069F-BD57-4631-B5E9-EAF9E71D61D4}" type="datetimeFigureOut">
              <a:rPr lang="en-US" smtClean="0"/>
              <a:pPr/>
              <a:t>4/24/2018</a:t>
            </a:fld>
            <a:endParaRPr lang="en-US"/>
          </a:p>
        </p:txBody>
      </p:sp>
      <p:sp>
        <p:nvSpPr>
          <p:cNvPr id="7" name="Slide Number Placeholder 6"/>
          <p:cNvSpPr>
            <a:spLocks noGrp="1"/>
          </p:cNvSpPr>
          <p:nvPr>
            <p:ph type="sldNum" sz="quarter" idx="12"/>
          </p:nvPr>
        </p:nvSpPr>
        <p:spPr/>
        <p:txBody>
          <a:bodyPr/>
          <a:lstStyle>
            <a:lvl1pPr>
              <a:defRPr>
                <a:solidFill>
                  <a:schemeClr val="accent1">
                    <a:lumMod val="75000"/>
                  </a:schemeClr>
                </a:solidFill>
              </a:defRPr>
            </a:lvl1pPr>
          </a:lstStyle>
          <a:p>
            <a:fld id="{BCA2C7FC-D399-41D4-AAAB-DA999A0CE74D}" type="slidenum">
              <a:rPr lang="en-US" smtClean="0"/>
              <a:pPr/>
              <a:t>‹#›</a:t>
            </a:fld>
            <a:endParaRPr lang="en-US"/>
          </a:p>
        </p:txBody>
      </p:sp>
      <p:sp>
        <p:nvSpPr>
          <p:cNvPr id="8" name="Rectangle 7"/>
          <p:cNvSpPr/>
          <p:nvPr/>
        </p:nvSpPr>
        <p:spPr>
          <a:xfrm>
            <a:off x="-2177" y="0"/>
            <a:ext cx="992777" cy="6858000"/>
          </a:xfrm>
          <a:prstGeom prst="rect">
            <a:avLst/>
          </a:prstGeom>
          <a:gradFill>
            <a:gsLst>
              <a:gs pos="0">
                <a:schemeClr val="accent1">
                  <a:lumMod val="40000"/>
                  <a:lumOff val="60000"/>
                  <a:alpha val="70000"/>
                </a:schemeClr>
              </a:gs>
              <a:gs pos="100000">
                <a:schemeClr val="accent1">
                  <a:lumMod val="20000"/>
                  <a:lumOff val="80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19800"/>
            <a:ext cx="685800" cy="685800"/>
          </a:xfrm>
          <a:prstGeom prst="rect">
            <a:avLst/>
          </a:prstGeom>
        </p:spPr>
      </p:pic>
    </p:spTree>
    <p:extLst>
      <p:ext uri="{BB962C8B-B14F-4D97-AF65-F5344CB8AC3E}">
        <p14:creationId xmlns:p14="http://schemas.microsoft.com/office/powerpoint/2010/main" val="232627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D7069F-BD57-4631-B5E9-EAF9E71D61D4}" type="datetimeFigureOut">
              <a:rPr lang="en-US" smtClean="0"/>
              <a:pPr/>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2C7FC-D399-41D4-AAAB-DA999A0CE74D}" type="slidenum">
              <a:rPr lang="en-US" smtClean="0"/>
              <a:pPr/>
              <a:t>‹#›</a:t>
            </a:fld>
            <a:endParaRPr lang="en-US"/>
          </a:p>
        </p:txBody>
      </p:sp>
    </p:spTree>
    <p:extLst>
      <p:ext uri="{BB962C8B-B14F-4D97-AF65-F5344CB8AC3E}">
        <p14:creationId xmlns:p14="http://schemas.microsoft.com/office/powerpoint/2010/main" val="4126720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D7069F-BD57-4631-B5E9-EAF9E71D61D4}" type="datetimeFigureOut">
              <a:rPr lang="en-US" smtClean="0"/>
              <a:pPr/>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2C7FC-D399-41D4-AAAB-DA999A0CE74D}" type="slidenum">
              <a:rPr lang="en-US" smtClean="0"/>
              <a:pPr/>
              <a:t>‹#›</a:t>
            </a:fld>
            <a:endParaRPr lang="en-US"/>
          </a:p>
        </p:txBody>
      </p:sp>
    </p:spTree>
    <p:extLst>
      <p:ext uri="{BB962C8B-B14F-4D97-AF65-F5344CB8AC3E}">
        <p14:creationId xmlns:p14="http://schemas.microsoft.com/office/powerpoint/2010/main" val="203348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1E8F5"/>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a:ln>
            <a:noFill/>
          </a:ln>
        </p:spPr>
        <p:txBody>
          <a:bodyPr vert="horz" lIns="91440" tIns="45720" rIns="91440" bIns="45720" rtlCol="0" anchor="ctr"/>
          <a:lstStyle>
            <a:lvl1pPr algn="l">
              <a:defRPr sz="1200">
                <a:solidFill>
                  <a:schemeClr val="accent1">
                    <a:lumMod val="75000"/>
                  </a:schemeClr>
                </a:solidFill>
              </a:defRPr>
            </a:lvl1pPr>
          </a:lstStyle>
          <a:p>
            <a:fld id="{D0D7069F-BD57-4631-B5E9-EAF9E71D61D4}" type="datetimeFigureOut">
              <a:rPr lang="en-US" smtClean="0"/>
              <a:pPr/>
              <a:t>4/24/2018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BCA2C7FC-D399-41D4-AAAB-DA999A0CE74D}" type="slidenum">
              <a:rPr lang="en-US" smtClean="0"/>
              <a:pPr/>
              <a:t>‹#›</a:t>
            </a:fld>
            <a:endParaRPr lang="en-US"/>
          </a:p>
        </p:txBody>
      </p:sp>
    </p:spTree>
    <p:extLst>
      <p:ext uri="{BB962C8B-B14F-4D97-AF65-F5344CB8AC3E}">
        <p14:creationId xmlns:p14="http://schemas.microsoft.com/office/powerpoint/2010/main" val="8969942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ctr" defTabSz="914400" rtl="0" eaLnBrk="1" latinLnBrk="0" hangingPunct="1">
        <a:spcBef>
          <a:spcPct val="0"/>
        </a:spcBef>
        <a:buNone/>
        <a:defRPr sz="4400" b="1" kern="1200">
          <a:solidFill>
            <a:srgbClr val="00206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chart" Target="../charts/chart24.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chart" Target="../charts/chart25.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752600"/>
            <a:ext cx="6400800" cy="304800"/>
          </a:xfrm>
        </p:spPr>
        <p:txBody>
          <a:bodyPr/>
          <a:lstStyle/>
          <a:p>
            <a:br>
              <a:rPr lang="en-US" sz="1800" dirty="0"/>
            </a:br>
            <a:r>
              <a:rPr lang="en-US" sz="1800" dirty="0"/>
              <a:t>CVFPB Meeting</a:t>
            </a:r>
            <a:br>
              <a:rPr lang="en-US" sz="1800" dirty="0"/>
            </a:br>
            <a:r>
              <a:rPr lang="en-US" sz="1800" dirty="0"/>
              <a:t>Agenda Item 9C</a:t>
            </a:r>
            <a:br>
              <a:rPr lang="en-US" sz="1800" dirty="0"/>
            </a:br>
            <a:r>
              <a:rPr lang="en-US" sz="1800" dirty="0"/>
              <a:t>April 27, 2018</a:t>
            </a:r>
            <a:br>
              <a:rPr lang="en-US" sz="1800" dirty="0"/>
            </a:br>
            <a:br>
              <a:rPr lang="en-US" sz="1800" dirty="0"/>
            </a:br>
            <a:br>
              <a:rPr lang="en-US" sz="4000" dirty="0"/>
            </a:br>
            <a:br>
              <a:rPr lang="en-US" sz="5400" dirty="0"/>
            </a:br>
            <a:r>
              <a:rPr lang="en-US" sz="4000" dirty="0"/>
              <a:t>DWR Maintenance Area Budget:  FY 2018/19</a:t>
            </a:r>
          </a:p>
        </p:txBody>
      </p:sp>
      <p:sp>
        <p:nvSpPr>
          <p:cNvPr id="3" name="Subtitle 2"/>
          <p:cNvSpPr>
            <a:spLocks noGrp="1"/>
          </p:cNvSpPr>
          <p:nvPr>
            <p:ph type="subTitle" idx="1"/>
          </p:nvPr>
        </p:nvSpPr>
        <p:spPr>
          <a:xfrm>
            <a:off x="2743200" y="4419600"/>
            <a:ext cx="6400800" cy="2286000"/>
          </a:xfrm>
        </p:spPr>
        <p:txBody>
          <a:bodyPr>
            <a:normAutofit/>
          </a:bodyPr>
          <a:lstStyle/>
          <a:p>
            <a:r>
              <a:rPr lang="en-US" sz="1500" dirty="0"/>
              <a:t>Presented by:</a:t>
            </a:r>
          </a:p>
          <a:p>
            <a:endParaRPr lang="en-US" sz="1500" dirty="0"/>
          </a:p>
          <a:p>
            <a:r>
              <a:rPr lang="en-US" sz="1900" dirty="0"/>
              <a:t>Mark List, PG, CEG, CHG</a:t>
            </a:r>
          </a:p>
          <a:p>
            <a:r>
              <a:rPr lang="en-US" sz="1900" dirty="0"/>
              <a:t>Supervising Engineering Geologist</a:t>
            </a:r>
          </a:p>
          <a:p>
            <a:r>
              <a:rPr lang="en-US" sz="1900" dirty="0"/>
              <a:t>Chief, Maintenance Support Branch </a:t>
            </a:r>
          </a:p>
          <a:p>
            <a:r>
              <a:rPr lang="en-US" sz="1900" dirty="0"/>
              <a:t>Flood Maintenance Office, DWR/Div. of Flood Mgmt.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848600" cy="868363"/>
          </a:xfrm>
        </p:spPr>
        <p:txBody>
          <a:bodyPr>
            <a:normAutofit fontScale="90000"/>
          </a:bodyPr>
          <a:lstStyle/>
          <a:p>
            <a:r>
              <a:rPr lang="en-US" sz="2800" dirty="0"/>
              <a:t>DWR Actions in Response to </a:t>
            </a:r>
            <a:br>
              <a:rPr lang="en-US" sz="2800" dirty="0"/>
            </a:br>
            <a:r>
              <a:rPr lang="en-US" sz="2800" dirty="0"/>
              <a:t>Periodic Inspection Results - Continued</a:t>
            </a:r>
          </a:p>
        </p:txBody>
      </p:sp>
      <p:sp>
        <p:nvSpPr>
          <p:cNvPr id="3" name="Content Placeholder 2"/>
          <p:cNvSpPr>
            <a:spLocks noGrp="1"/>
          </p:cNvSpPr>
          <p:nvPr>
            <p:ph idx="1"/>
          </p:nvPr>
        </p:nvSpPr>
        <p:spPr>
          <a:xfrm>
            <a:off x="990600" y="1524000"/>
            <a:ext cx="7620000" cy="3810000"/>
          </a:xfrm>
        </p:spPr>
        <p:txBody>
          <a:bodyPr>
            <a:normAutofit fontScale="92500" lnSpcReduction="20000"/>
          </a:bodyPr>
          <a:lstStyle/>
          <a:p>
            <a:r>
              <a:rPr lang="en-US" sz="2000" b="1" dirty="0"/>
              <a:t>Animal Control</a:t>
            </a:r>
          </a:p>
          <a:p>
            <a:pPr lvl="1">
              <a:spcAft>
                <a:spcPts val="600"/>
              </a:spcAft>
            </a:pPr>
            <a:r>
              <a:rPr lang="en-US" sz="2000" dirty="0">
                <a:ea typeface="+mn-ea"/>
                <a:cs typeface="+mn-cs"/>
              </a:rPr>
              <a:t>All areas implementing DWR’s Rodent Abatement/Damage Repair and Rehabilitation Program</a:t>
            </a:r>
          </a:p>
          <a:p>
            <a:pPr lvl="1">
              <a:spcAft>
                <a:spcPts val="600"/>
              </a:spcAft>
            </a:pPr>
            <a:r>
              <a:rPr lang="en-US" sz="2000" dirty="0">
                <a:ea typeface="+mn-ea"/>
                <a:cs typeface="+mn-cs"/>
              </a:rPr>
              <a:t>Completed evaluation for GGS habitat presence or absence (about half of all DWR maintained levees in GGS habitat)</a:t>
            </a:r>
          </a:p>
          <a:p>
            <a:pPr lvl="1">
              <a:spcAft>
                <a:spcPts val="600"/>
              </a:spcAft>
            </a:pPr>
            <a:r>
              <a:rPr lang="en-US" sz="2000" dirty="0"/>
              <a:t>Rodent damage repair restricted by Fed ESA and CA ESA in areas with GGS habitat, pending State and federal permitting</a:t>
            </a:r>
            <a:endParaRPr lang="en-US" sz="2000" dirty="0">
              <a:ea typeface="+mn-ea"/>
              <a:cs typeface="+mn-cs"/>
            </a:endParaRPr>
          </a:p>
          <a:p>
            <a:pPr lvl="1">
              <a:spcAft>
                <a:spcPts val="600"/>
              </a:spcAft>
            </a:pPr>
            <a:r>
              <a:rPr lang="en-US" sz="2000" dirty="0">
                <a:ea typeface="+mn-ea"/>
                <a:cs typeface="+mn-cs"/>
              </a:rPr>
              <a:t>Rodent Damage Repair (primarily grouting) under CA DFW Routine Maintenance Agreement where no GGS habitat</a:t>
            </a:r>
          </a:p>
          <a:p>
            <a:pPr lvl="1"/>
            <a:r>
              <a:rPr lang="en-US" sz="2000" dirty="0">
                <a:cs typeface="+mn-cs"/>
              </a:rPr>
              <a:t>Rodent Damage Repair within GGS habitat requires new State permits under EPOM (Pushing for 2018 work season;  pending CDFW permit issuance); and Section 7 BO (USFWS)</a:t>
            </a:r>
            <a:endParaRPr lang="en-US" sz="2000" dirty="0">
              <a:ea typeface="+mn-ea"/>
              <a:cs typeface="+mn-cs"/>
            </a:endParaRPr>
          </a:p>
        </p:txBody>
      </p:sp>
    </p:spTree>
    <p:extLst>
      <p:ext uri="{BB962C8B-B14F-4D97-AF65-F5344CB8AC3E}">
        <p14:creationId xmlns:p14="http://schemas.microsoft.com/office/powerpoint/2010/main" val="3865797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9D8E-D3EF-471F-9A5E-A197AB99B511}"/>
              </a:ext>
            </a:extLst>
          </p:cNvPr>
          <p:cNvSpPr>
            <a:spLocks noGrp="1"/>
          </p:cNvSpPr>
          <p:nvPr>
            <p:ph type="title"/>
          </p:nvPr>
        </p:nvSpPr>
        <p:spPr>
          <a:xfrm>
            <a:off x="914399" y="25101"/>
            <a:ext cx="8219739" cy="1143000"/>
          </a:xfrm>
        </p:spPr>
        <p:txBody>
          <a:bodyPr>
            <a:noAutofit/>
          </a:bodyPr>
          <a:lstStyle/>
          <a:p>
            <a:r>
              <a:rPr lang="en-US" sz="3600" dirty="0"/>
              <a:t>O&amp;M Restrictions </a:t>
            </a:r>
            <a:br>
              <a:rPr lang="en-US" sz="3600" dirty="0"/>
            </a:br>
            <a:r>
              <a:rPr lang="en-US" sz="3600" dirty="0"/>
              <a:t>Due to Potential GGS Habitat</a:t>
            </a:r>
          </a:p>
        </p:txBody>
      </p:sp>
      <p:graphicFrame>
        <p:nvGraphicFramePr>
          <p:cNvPr id="4" name="Content Placeholder 3">
            <a:extLst>
              <a:ext uri="{FF2B5EF4-FFF2-40B4-BE49-F238E27FC236}">
                <a16:creationId xmlns:a16="http://schemas.microsoft.com/office/drawing/2014/main" id="{816DF147-8DA0-4CA6-A934-EF3802414B7E}"/>
              </a:ext>
            </a:extLst>
          </p:cNvPr>
          <p:cNvGraphicFramePr>
            <a:graphicFrameLocks noGrp="1"/>
          </p:cNvGraphicFramePr>
          <p:nvPr>
            <p:ph idx="1"/>
            <p:extLst>
              <p:ext uri="{D42A27DB-BD31-4B8C-83A1-F6EECF244321}">
                <p14:modId xmlns:p14="http://schemas.microsoft.com/office/powerpoint/2010/main" val="3038508553"/>
              </p:ext>
            </p:extLst>
          </p:nvPr>
        </p:nvGraphicFramePr>
        <p:xfrm>
          <a:off x="1099969" y="1168101"/>
          <a:ext cx="7924800" cy="4947285"/>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4028407930"/>
                    </a:ext>
                  </a:extLst>
                </a:gridCol>
                <a:gridCol w="1981200">
                  <a:extLst>
                    <a:ext uri="{9D8B030D-6E8A-4147-A177-3AD203B41FA5}">
                      <a16:colId xmlns:a16="http://schemas.microsoft.com/office/drawing/2014/main" val="2242778085"/>
                    </a:ext>
                  </a:extLst>
                </a:gridCol>
                <a:gridCol w="1981200">
                  <a:extLst>
                    <a:ext uri="{9D8B030D-6E8A-4147-A177-3AD203B41FA5}">
                      <a16:colId xmlns:a16="http://schemas.microsoft.com/office/drawing/2014/main" val="149155721"/>
                    </a:ext>
                  </a:extLst>
                </a:gridCol>
                <a:gridCol w="1981200">
                  <a:extLst>
                    <a:ext uri="{9D8B030D-6E8A-4147-A177-3AD203B41FA5}">
                      <a16:colId xmlns:a16="http://schemas.microsoft.com/office/drawing/2014/main" val="2361649191"/>
                    </a:ext>
                  </a:extLst>
                </a:gridCol>
              </a:tblGrid>
              <a:tr h="370840">
                <a:tc rowSpan="2">
                  <a:txBody>
                    <a:bodyPr/>
                    <a:lstStyle/>
                    <a:p>
                      <a:pPr algn="ctr" fontAlgn="b"/>
                      <a:r>
                        <a:rPr lang="en-US" sz="1600" b="1" i="0" u="none" strike="noStrike" dirty="0">
                          <a:solidFill>
                            <a:srgbClr val="000000"/>
                          </a:solidFill>
                          <a:effectLst/>
                          <a:latin typeface="Calibri" panose="020F0502020204030204" pitchFamily="34" charset="0"/>
                        </a:rPr>
                        <a:t>MA</a:t>
                      </a:r>
                    </a:p>
                  </a:txBody>
                  <a:tcPr marL="9525" marR="9525" marT="9525" marB="0" anchor="b"/>
                </a:tc>
                <a:tc rowSpan="2">
                  <a:txBody>
                    <a:bodyPr/>
                    <a:lstStyle/>
                    <a:p>
                      <a:pPr algn="ctr" fontAlgn="b"/>
                      <a:r>
                        <a:rPr lang="en-US" sz="1600" b="1" i="0" u="none" strike="noStrike" dirty="0">
                          <a:solidFill>
                            <a:srgbClr val="000000"/>
                          </a:solidFill>
                          <a:effectLst/>
                          <a:latin typeface="Calibri" panose="020F0502020204030204" pitchFamily="34" charset="0"/>
                        </a:rPr>
                        <a:t>Length (miles)</a:t>
                      </a:r>
                    </a:p>
                  </a:txBody>
                  <a:tcPr marL="9525" marR="9525" marT="9525" marB="0" anchor="b"/>
                </a:tc>
                <a:tc gridSpan="2">
                  <a:txBody>
                    <a:bodyPr/>
                    <a:lstStyle/>
                    <a:p>
                      <a:pPr algn="ctr" fontAlgn="b"/>
                      <a:r>
                        <a:rPr lang="en-US" sz="1600" b="1" i="0" u="none" strike="noStrike" dirty="0">
                          <a:solidFill>
                            <a:srgbClr val="000000"/>
                          </a:solidFill>
                          <a:effectLst/>
                          <a:latin typeface="Calibri" panose="020F0502020204030204" pitchFamily="34" charset="0"/>
                        </a:rPr>
                        <a:t>Approximate length prohibited from grouting due to GGS (without CESA Take Permit)</a:t>
                      </a:r>
                    </a:p>
                  </a:txBody>
                  <a:tcPr marL="9525" marR="9525" marT="9525" marB="0" anchor="b"/>
                </a:tc>
                <a:tc hMerge="1">
                  <a:txBody>
                    <a:bodyPr/>
                    <a:lstStyle/>
                    <a:p>
                      <a:endParaRPr lang="en-US"/>
                    </a:p>
                  </a:txBody>
                  <a:tcPr/>
                </a:tc>
                <a:extLst>
                  <a:ext uri="{0D108BD9-81ED-4DB2-BD59-A6C34878D82A}">
                    <a16:rowId xmlns:a16="http://schemas.microsoft.com/office/drawing/2014/main" val="1712805556"/>
                  </a:ext>
                </a:extLst>
              </a:tr>
              <a:tr h="370840">
                <a:tc vMerge="1">
                  <a:txBody>
                    <a:bodyPr/>
                    <a:lstStyle/>
                    <a:p>
                      <a:endParaRPr lang="en-US"/>
                    </a:p>
                  </a:txBody>
                  <a:tcPr/>
                </a:tc>
                <a:tc vMerge="1">
                  <a:txBody>
                    <a:bodyPr/>
                    <a:lstStyle/>
                    <a:p>
                      <a:endParaRPr lang="en-US"/>
                    </a:p>
                  </a:txBody>
                  <a:tcPr/>
                </a:tc>
                <a:tc>
                  <a:txBody>
                    <a:bodyPr/>
                    <a:lstStyle/>
                    <a:p>
                      <a:pPr algn="ctr" fontAlgn="b"/>
                      <a:r>
                        <a:rPr lang="en-US" sz="1600" b="1" i="0" u="none" strike="noStrike" dirty="0">
                          <a:solidFill>
                            <a:srgbClr val="000000"/>
                          </a:solidFill>
                          <a:effectLst/>
                          <a:latin typeface="Calibri" panose="020F0502020204030204" pitchFamily="34" charset="0"/>
                        </a:rPr>
                        <a:t>(miles)</a:t>
                      </a:r>
                    </a:p>
                  </a:txBody>
                  <a:tcPr marL="9525" marR="9525" marT="9525" marB="0" anchor="b">
                    <a:solidFill>
                      <a:schemeClr val="accent1"/>
                    </a:solidFill>
                  </a:tcPr>
                </a:tc>
                <a:tc>
                  <a:txBody>
                    <a:bodyPr/>
                    <a:lstStyle/>
                    <a:p>
                      <a:pPr algn="ctr" fontAlgn="b"/>
                      <a:r>
                        <a:rPr lang="en-US" sz="1600" b="1" i="0" u="none" strike="noStrike" dirty="0">
                          <a:solidFill>
                            <a:srgbClr val="000000"/>
                          </a:solidFill>
                          <a:effectLst/>
                          <a:latin typeface="Calibri" panose="020F0502020204030204" pitchFamily="34" charset="0"/>
                        </a:rPr>
                        <a:t>(%)</a:t>
                      </a:r>
                    </a:p>
                  </a:txBody>
                  <a:tcPr marL="9525" marR="9525" marT="9525" marB="0" anchor="b">
                    <a:solidFill>
                      <a:schemeClr val="accent1"/>
                    </a:solidFill>
                  </a:tcPr>
                </a:tc>
                <a:extLst>
                  <a:ext uri="{0D108BD9-81ED-4DB2-BD59-A6C34878D82A}">
                    <a16:rowId xmlns:a16="http://schemas.microsoft.com/office/drawing/2014/main" val="1188626982"/>
                  </a:ext>
                </a:extLst>
              </a:tr>
              <a:tr h="370840">
                <a:tc>
                  <a:txBody>
                    <a:bodyPr/>
                    <a:lstStyle/>
                    <a:p>
                      <a:pPr algn="ctr" fontAlgn="b"/>
                      <a:r>
                        <a:rPr lang="en-US" sz="1600" b="0" i="0" u="none" strike="noStrike" dirty="0">
                          <a:solidFill>
                            <a:srgbClr val="000000"/>
                          </a:solidFill>
                          <a:effectLst/>
                          <a:latin typeface="Calibri" panose="020F0502020204030204" pitchFamily="34" charset="0"/>
                        </a:rPr>
                        <a:t>MA 1</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16.8</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0.3</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3049148504"/>
                  </a:ext>
                </a:extLst>
              </a:tr>
              <a:tr h="370840">
                <a:tc>
                  <a:txBody>
                    <a:bodyPr/>
                    <a:lstStyle/>
                    <a:p>
                      <a:pPr algn="ctr" fontAlgn="b"/>
                      <a:r>
                        <a:rPr lang="en-US" sz="1600" b="0" i="0" u="none" strike="noStrike">
                          <a:solidFill>
                            <a:srgbClr val="000000"/>
                          </a:solidFill>
                          <a:effectLst/>
                          <a:latin typeface="Calibri" panose="020F0502020204030204" pitchFamily="34" charset="0"/>
                        </a:rPr>
                        <a:t>MA 3</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5.1</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24%</a:t>
                      </a:r>
                    </a:p>
                  </a:txBody>
                  <a:tcPr marL="9525" marR="9525" marT="9525" marB="0" anchor="b"/>
                </a:tc>
                <a:extLst>
                  <a:ext uri="{0D108BD9-81ED-4DB2-BD59-A6C34878D82A}">
                    <a16:rowId xmlns:a16="http://schemas.microsoft.com/office/drawing/2014/main" val="820084647"/>
                  </a:ext>
                </a:extLst>
              </a:tr>
              <a:tr h="370840">
                <a:tc>
                  <a:txBody>
                    <a:bodyPr/>
                    <a:lstStyle/>
                    <a:p>
                      <a:pPr algn="ctr" fontAlgn="b"/>
                      <a:r>
                        <a:rPr lang="en-US" sz="1600" b="0" i="0" u="none" strike="noStrike">
                          <a:solidFill>
                            <a:srgbClr val="000000"/>
                          </a:solidFill>
                          <a:effectLst/>
                          <a:latin typeface="Calibri" panose="020F0502020204030204" pitchFamily="34" charset="0"/>
                        </a:rPr>
                        <a:t>MA 4</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3.58</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3419276459"/>
                  </a:ext>
                </a:extLst>
              </a:tr>
              <a:tr h="370840">
                <a:tc>
                  <a:txBody>
                    <a:bodyPr/>
                    <a:lstStyle/>
                    <a:p>
                      <a:pPr algn="ctr" fontAlgn="b"/>
                      <a:r>
                        <a:rPr lang="en-US" sz="1600" b="0" i="0" u="none" strike="noStrike">
                          <a:solidFill>
                            <a:srgbClr val="000000"/>
                          </a:solidFill>
                          <a:effectLst/>
                          <a:latin typeface="Calibri" panose="020F0502020204030204" pitchFamily="34" charset="0"/>
                        </a:rPr>
                        <a:t>MA 5</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32.7</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17</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52%</a:t>
                      </a:r>
                    </a:p>
                  </a:txBody>
                  <a:tcPr marL="9525" marR="9525" marT="9525" marB="0" anchor="b"/>
                </a:tc>
                <a:extLst>
                  <a:ext uri="{0D108BD9-81ED-4DB2-BD59-A6C34878D82A}">
                    <a16:rowId xmlns:a16="http://schemas.microsoft.com/office/drawing/2014/main" val="1958761483"/>
                  </a:ext>
                </a:extLst>
              </a:tr>
              <a:tr h="370840">
                <a:tc>
                  <a:txBody>
                    <a:bodyPr/>
                    <a:lstStyle/>
                    <a:p>
                      <a:pPr algn="ctr" fontAlgn="b"/>
                      <a:r>
                        <a:rPr lang="en-US" sz="1600" b="0" i="0" u="none" strike="noStrike">
                          <a:solidFill>
                            <a:srgbClr val="000000"/>
                          </a:solidFill>
                          <a:effectLst/>
                          <a:latin typeface="Calibri" panose="020F0502020204030204" pitchFamily="34" charset="0"/>
                        </a:rPr>
                        <a:t>MA 7</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11.9</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917861669"/>
                  </a:ext>
                </a:extLst>
              </a:tr>
              <a:tr h="370840">
                <a:tc>
                  <a:txBody>
                    <a:bodyPr/>
                    <a:lstStyle/>
                    <a:p>
                      <a:pPr algn="ctr" fontAlgn="b"/>
                      <a:r>
                        <a:rPr lang="en-US" sz="1600" b="0" i="0" u="none" strike="noStrike">
                          <a:solidFill>
                            <a:srgbClr val="000000"/>
                          </a:solidFill>
                          <a:effectLst/>
                          <a:latin typeface="Calibri" panose="020F0502020204030204" pitchFamily="34" charset="0"/>
                        </a:rPr>
                        <a:t>MA 9</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19.5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3798243965"/>
                  </a:ext>
                </a:extLst>
              </a:tr>
              <a:tr h="370840">
                <a:tc>
                  <a:txBody>
                    <a:bodyPr/>
                    <a:lstStyle/>
                    <a:p>
                      <a:pPr algn="ctr" fontAlgn="b"/>
                      <a:r>
                        <a:rPr lang="en-US" sz="1600" b="0" i="0" u="none" strike="noStrike">
                          <a:solidFill>
                            <a:srgbClr val="000000"/>
                          </a:solidFill>
                          <a:effectLst/>
                          <a:latin typeface="Calibri" panose="020F0502020204030204" pitchFamily="34" charset="0"/>
                        </a:rPr>
                        <a:t>MA 12</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11.4</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9.4</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82%</a:t>
                      </a:r>
                    </a:p>
                  </a:txBody>
                  <a:tcPr marL="9525" marR="9525" marT="9525" marB="0" anchor="b"/>
                </a:tc>
                <a:extLst>
                  <a:ext uri="{0D108BD9-81ED-4DB2-BD59-A6C34878D82A}">
                    <a16:rowId xmlns:a16="http://schemas.microsoft.com/office/drawing/2014/main" val="2010419756"/>
                  </a:ext>
                </a:extLst>
              </a:tr>
              <a:tr h="370840">
                <a:tc>
                  <a:txBody>
                    <a:bodyPr/>
                    <a:lstStyle/>
                    <a:p>
                      <a:pPr algn="ctr" fontAlgn="b"/>
                      <a:r>
                        <a:rPr lang="en-US" sz="1600" b="0" i="0" u="none" strike="noStrike" dirty="0">
                          <a:solidFill>
                            <a:srgbClr val="000000"/>
                          </a:solidFill>
                          <a:effectLst/>
                          <a:latin typeface="Calibri" panose="020F0502020204030204" pitchFamily="34" charset="0"/>
                        </a:rPr>
                        <a:t>MA 13</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40.1</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35.4</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88%</a:t>
                      </a:r>
                    </a:p>
                  </a:txBody>
                  <a:tcPr marL="9525" marR="9525" marT="9525" marB="0" anchor="b"/>
                </a:tc>
                <a:extLst>
                  <a:ext uri="{0D108BD9-81ED-4DB2-BD59-A6C34878D82A}">
                    <a16:rowId xmlns:a16="http://schemas.microsoft.com/office/drawing/2014/main" val="464697378"/>
                  </a:ext>
                </a:extLst>
              </a:tr>
              <a:tr h="370840">
                <a:tc>
                  <a:txBody>
                    <a:bodyPr/>
                    <a:lstStyle/>
                    <a:p>
                      <a:pPr algn="ctr" fontAlgn="b"/>
                      <a:r>
                        <a:rPr lang="en-US" sz="1600" b="0" i="0" u="none" strike="noStrike">
                          <a:solidFill>
                            <a:srgbClr val="000000"/>
                          </a:solidFill>
                          <a:effectLst/>
                          <a:latin typeface="Calibri" panose="020F0502020204030204" pitchFamily="34" charset="0"/>
                        </a:rPr>
                        <a:t>MA 16</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4.1</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4120714590"/>
                  </a:ext>
                </a:extLst>
              </a:tr>
              <a:tr h="370840">
                <a:tc>
                  <a:txBody>
                    <a:bodyPr/>
                    <a:lstStyle/>
                    <a:p>
                      <a:pPr algn="ctr" fontAlgn="b"/>
                      <a:r>
                        <a:rPr lang="en-US" sz="1600" b="0" i="0" u="none" strike="noStrike">
                          <a:solidFill>
                            <a:srgbClr val="000000"/>
                          </a:solidFill>
                          <a:effectLst/>
                          <a:latin typeface="Calibri" panose="020F0502020204030204" pitchFamily="34" charset="0"/>
                        </a:rPr>
                        <a:t>MA17</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3.86</a:t>
                      </a:r>
                    </a:p>
                  </a:txBody>
                  <a:tcPr marL="9525" marR="9525" marT="9525" marB="0" anchor="b"/>
                </a:tc>
                <a:tc gridSpan="2">
                  <a:txBody>
                    <a:bodyPr/>
                    <a:lstStyle/>
                    <a:p>
                      <a:pPr algn="ctr" fontAlgn="b"/>
                      <a:r>
                        <a:rPr lang="en-US" sz="1600" b="0" i="0" u="none" strike="noStrike" dirty="0">
                          <a:solidFill>
                            <a:srgbClr val="000000"/>
                          </a:solidFill>
                          <a:effectLst/>
                          <a:latin typeface="Calibri" panose="020F0502020204030204" pitchFamily="34" charset="0"/>
                        </a:rPr>
                        <a:t>Out of Range for GGS habitat</a:t>
                      </a:r>
                    </a:p>
                  </a:txBody>
                  <a:tcPr marL="9525" marR="9525" marT="9525" marB="0" anchor="b"/>
                </a:tc>
                <a:tc hMerge="1">
                  <a:txBody>
                    <a:bodyPr/>
                    <a:lstStyle/>
                    <a:p>
                      <a:endParaRPr lang="en-US"/>
                    </a:p>
                  </a:txBody>
                  <a:tcPr/>
                </a:tc>
                <a:extLst>
                  <a:ext uri="{0D108BD9-81ED-4DB2-BD59-A6C34878D82A}">
                    <a16:rowId xmlns:a16="http://schemas.microsoft.com/office/drawing/2014/main" val="2680448656"/>
                  </a:ext>
                </a:extLst>
              </a:tr>
              <a:tr h="370840">
                <a:tc>
                  <a:txBody>
                    <a:bodyPr/>
                    <a:lstStyle/>
                    <a:p>
                      <a:pPr algn="ctr" fontAlgn="b"/>
                      <a:r>
                        <a:rPr lang="en-US" sz="1600" b="1" i="0" u="none" strike="noStrike" dirty="0">
                          <a:solidFill>
                            <a:srgbClr val="000000"/>
                          </a:solidFill>
                          <a:effectLst/>
                          <a:latin typeface="Calibri" panose="020F0502020204030204" pitchFamily="34" charset="0"/>
                        </a:rPr>
                        <a:t>Overall</a:t>
                      </a:r>
                    </a:p>
                  </a:txBody>
                  <a:tcPr marL="9525" marR="9525" marT="9525"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i="0" u="none" strike="noStrike" dirty="0">
                          <a:solidFill>
                            <a:srgbClr val="000000"/>
                          </a:solidFill>
                          <a:effectLst/>
                          <a:latin typeface="Calibri" panose="020F0502020204030204" pitchFamily="34" charset="0"/>
                        </a:rPr>
                        <a:t>63.3</a:t>
                      </a:r>
                    </a:p>
                  </a:txBody>
                  <a:tcPr marL="9525" marR="9525" marT="9525" marB="0" anchor="b"/>
                </a:tc>
                <a:tc>
                  <a:txBody>
                    <a:bodyPr/>
                    <a:lstStyle/>
                    <a:p>
                      <a:pPr algn="ctr" fontAlgn="b"/>
                      <a:r>
                        <a:rPr lang="en-US" sz="1600" b="1" i="0" u="none" strike="noStrike" dirty="0">
                          <a:solidFill>
                            <a:srgbClr val="000000"/>
                          </a:solidFill>
                          <a:effectLst/>
                          <a:latin typeface="Calibri" panose="020F0502020204030204" pitchFamily="34" charset="0"/>
                        </a:rPr>
                        <a:t>42%</a:t>
                      </a:r>
                    </a:p>
                  </a:txBody>
                  <a:tcPr marL="9525" marR="9525" marT="9525" marB="0" anchor="b"/>
                </a:tc>
                <a:extLst>
                  <a:ext uri="{0D108BD9-81ED-4DB2-BD59-A6C34878D82A}">
                    <a16:rowId xmlns:a16="http://schemas.microsoft.com/office/drawing/2014/main" val="980492580"/>
                  </a:ext>
                </a:extLst>
              </a:tr>
            </a:tbl>
          </a:graphicData>
        </a:graphic>
      </p:graphicFrame>
      <p:sp>
        <p:nvSpPr>
          <p:cNvPr id="5" name="TextBox 4">
            <a:extLst>
              <a:ext uri="{FF2B5EF4-FFF2-40B4-BE49-F238E27FC236}">
                <a16:creationId xmlns:a16="http://schemas.microsoft.com/office/drawing/2014/main" id="{62C02AB7-320C-4A02-80F3-B47A8629D9FA}"/>
              </a:ext>
            </a:extLst>
          </p:cNvPr>
          <p:cNvSpPr txBox="1"/>
          <p:nvPr/>
        </p:nvSpPr>
        <p:spPr>
          <a:xfrm>
            <a:off x="1209338" y="6179396"/>
            <a:ext cx="7924800" cy="646331"/>
          </a:xfrm>
          <a:prstGeom prst="rect">
            <a:avLst/>
          </a:prstGeom>
          <a:noFill/>
        </p:spPr>
        <p:txBody>
          <a:bodyPr wrap="square" rtlCol="0">
            <a:spAutoFit/>
          </a:bodyPr>
          <a:lstStyle/>
          <a:p>
            <a:r>
              <a:rPr lang="en-US" dirty="0"/>
              <a:t>*Approximately 49% of 8361 levees are restricted from grouting due to potential GGS habitat.  This grouting moratorium started Feb of 2013.</a:t>
            </a:r>
          </a:p>
        </p:txBody>
      </p:sp>
    </p:spTree>
    <p:extLst>
      <p:ext uri="{BB962C8B-B14F-4D97-AF65-F5344CB8AC3E}">
        <p14:creationId xmlns:p14="http://schemas.microsoft.com/office/powerpoint/2010/main" val="3249342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760" y="1600200"/>
            <a:ext cx="8158480" cy="4800600"/>
          </a:xfrm>
        </p:spPr>
        <p:txBody>
          <a:bodyPr>
            <a:normAutofit fontScale="92500" lnSpcReduction="10000"/>
          </a:bodyPr>
          <a:lstStyle/>
          <a:p>
            <a:r>
              <a:rPr lang="en-US" sz="2800" b="1" dirty="0"/>
              <a:t>Encroachments</a:t>
            </a:r>
          </a:p>
          <a:p>
            <a:pPr lvl="1"/>
            <a:r>
              <a:rPr lang="en-US" sz="2000" dirty="0"/>
              <a:t>Easement Identification continuing throughout system</a:t>
            </a:r>
          </a:p>
          <a:p>
            <a:pPr lvl="1"/>
            <a:r>
              <a:rPr lang="en-US" sz="2000" dirty="0"/>
              <a:t>Address encroachments that pose levee threat </a:t>
            </a:r>
          </a:p>
          <a:p>
            <a:pPr lvl="2"/>
            <a:r>
              <a:rPr lang="en-US" sz="1600" dirty="0"/>
              <a:t>“worst-first” in all areas</a:t>
            </a:r>
          </a:p>
          <a:p>
            <a:r>
              <a:rPr lang="en-US" sz="2800" b="1" dirty="0"/>
              <a:t>Culverts/Discharge Pipes </a:t>
            </a:r>
          </a:p>
          <a:p>
            <a:pPr lvl="1"/>
            <a:r>
              <a:rPr lang="en-US" sz="2000" dirty="0"/>
              <a:t>Utility Crossing Inventory Program Database Developed</a:t>
            </a:r>
          </a:p>
          <a:p>
            <a:pPr lvl="1"/>
            <a:r>
              <a:rPr lang="en-US" sz="2000" dirty="0"/>
              <a:t>Risk based assessment and pipe repair program (DMP)</a:t>
            </a:r>
          </a:p>
          <a:p>
            <a:pPr lvl="1"/>
            <a:r>
              <a:rPr lang="en-US" sz="2000" dirty="0"/>
              <a:t>Completed reconnaissance to determine pipe accessibility and environmental issues at all SPFC pipes</a:t>
            </a:r>
          </a:p>
          <a:p>
            <a:pPr lvl="1"/>
            <a:r>
              <a:rPr lang="en-US" sz="2000" dirty="0"/>
              <a:t>2 </a:t>
            </a:r>
            <a:r>
              <a:rPr lang="en-US" sz="2000" i="1" dirty="0"/>
              <a:t>Envirosight</a:t>
            </a:r>
            <a:r>
              <a:rPr lang="en-US" sz="2000" dirty="0"/>
              <a:t> roving cameras purchased by FMO </a:t>
            </a:r>
          </a:p>
          <a:p>
            <a:pPr marL="457200" lvl="1" indent="0">
              <a:buNone/>
            </a:pPr>
            <a:r>
              <a:rPr lang="en-US" sz="2000" dirty="0"/>
              <a:t>    (25% of DWR (MA &amp; 8361) pipes video inspected so far)</a:t>
            </a:r>
          </a:p>
          <a:p>
            <a:r>
              <a:rPr lang="en-US" sz="2800" b="1" dirty="0"/>
              <a:t>Vegetation</a:t>
            </a:r>
          </a:p>
          <a:p>
            <a:pPr lvl="1"/>
            <a:r>
              <a:rPr lang="en-US" sz="2000" dirty="0"/>
              <a:t>Routine Maintenance to meet visibility and accessibility criteria</a:t>
            </a:r>
          </a:p>
          <a:p>
            <a:pPr lvl="1"/>
            <a:r>
              <a:rPr lang="en-US" sz="2000" dirty="0"/>
              <a:t>California Levee Research Program – High Hazard Trees</a:t>
            </a:r>
          </a:p>
          <a:p>
            <a:pPr lvl="1"/>
            <a:endParaRPr lang="en-US" sz="2000" dirty="0"/>
          </a:p>
          <a:p>
            <a:endParaRPr lang="en-US" sz="1800" dirty="0"/>
          </a:p>
          <a:p>
            <a:pPr marL="0" indent="0">
              <a:buNone/>
            </a:pPr>
            <a:endParaRPr lang="en-US" sz="1800" dirty="0"/>
          </a:p>
        </p:txBody>
      </p:sp>
      <p:sp>
        <p:nvSpPr>
          <p:cNvPr id="7" name="Title 1"/>
          <p:cNvSpPr txBox="1">
            <a:spLocks/>
          </p:cNvSpPr>
          <p:nvPr/>
        </p:nvSpPr>
        <p:spPr>
          <a:xfrm>
            <a:off x="990600" y="381000"/>
            <a:ext cx="7696200" cy="86836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r>
              <a:rPr lang="en-US" sz="2500" dirty="0"/>
              <a:t>DWR Actions in Response to </a:t>
            </a:r>
            <a:br>
              <a:rPr lang="en-US" sz="2500" dirty="0"/>
            </a:br>
            <a:r>
              <a:rPr lang="en-US" sz="2500" dirty="0"/>
              <a:t>Periodic Inspection Results - Continued</a:t>
            </a:r>
          </a:p>
        </p:txBody>
      </p:sp>
    </p:spTree>
    <p:extLst>
      <p:ext uri="{BB962C8B-B14F-4D97-AF65-F5344CB8AC3E}">
        <p14:creationId xmlns:p14="http://schemas.microsoft.com/office/powerpoint/2010/main" val="796035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809F2-22E7-45C0-83ED-2592D25BB43C}"/>
              </a:ext>
            </a:extLst>
          </p:cNvPr>
          <p:cNvSpPr>
            <a:spLocks noGrp="1"/>
          </p:cNvSpPr>
          <p:nvPr>
            <p:ph type="title"/>
          </p:nvPr>
        </p:nvSpPr>
        <p:spPr/>
        <p:txBody>
          <a:bodyPr/>
          <a:lstStyle/>
          <a:p>
            <a:r>
              <a:rPr lang="en-US" dirty="0"/>
              <a:t>CCTV Inspection Progress</a:t>
            </a:r>
          </a:p>
        </p:txBody>
      </p:sp>
      <p:graphicFrame>
        <p:nvGraphicFramePr>
          <p:cNvPr id="4" name="Content Placeholder 3">
            <a:extLst>
              <a:ext uri="{FF2B5EF4-FFF2-40B4-BE49-F238E27FC236}">
                <a16:creationId xmlns:a16="http://schemas.microsoft.com/office/drawing/2014/main" id="{D00C8AC6-138C-4551-9E13-B1D13FB611C3}"/>
              </a:ext>
            </a:extLst>
          </p:cNvPr>
          <p:cNvGraphicFramePr>
            <a:graphicFrameLocks noGrp="1"/>
          </p:cNvGraphicFramePr>
          <p:nvPr>
            <p:ph idx="1"/>
            <p:extLst>
              <p:ext uri="{D42A27DB-BD31-4B8C-83A1-F6EECF244321}">
                <p14:modId xmlns:p14="http://schemas.microsoft.com/office/powerpoint/2010/main" val="1583274729"/>
              </p:ext>
            </p:extLst>
          </p:nvPr>
        </p:nvGraphicFramePr>
        <p:xfrm>
          <a:off x="1485900" y="1333501"/>
          <a:ext cx="6172200" cy="4190997"/>
        </p:xfrm>
        <a:graphic>
          <a:graphicData uri="http://schemas.openxmlformats.org/drawingml/2006/table">
            <a:tbl>
              <a:tblPr firstRow="1" bandRow="1">
                <a:tableStyleId>{5C22544A-7EE6-4342-B048-85BDC9FD1C3A}</a:tableStyleId>
              </a:tblPr>
              <a:tblGrid>
                <a:gridCol w="1543050">
                  <a:extLst>
                    <a:ext uri="{9D8B030D-6E8A-4147-A177-3AD203B41FA5}">
                      <a16:colId xmlns:a16="http://schemas.microsoft.com/office/drawing/2014/main" val="4111387019"/>
                    </a:ext>
                  </a:extLst>
                </a:gridCol>
                <a:gridCol w="1543050">
                  <a:extLst>
                    <a:ext uri="{9D8B030D-6E8A-4147-A177-3AD203B41FA5}">
                      <a16:colId xmlns:a16="http://schemas.microsoft.com/office/drawing/2014/main" val="3897036927"/>
                    </a:ext>
                  </a:extLst>
                </a:gridCol>
                <a:gridCol w="1543050">
                  <a:extLst>
                    <a:ext uri="{9D8B030D-6E8A-4147-A177-3AD203B41FA5}">
                      <a16:colId xmlns:a16="http://schemas.microsoft.com/office/drawing/2014/main" val="3695712908"/>
                    </a:ext>
                  </a:extLst>
                </a:gridCol>
                <a:gridCol w="1543050">
                  <a:extLst>
                    <a:ext uri="{9D8B030D-6E8A-4147-A177-3AD203B41FA5}">
                      <a16:colId xmlns:a16="http://schemas.microsoft.com/office/drawing/2014/main" val="1632348990"/>
                    </a:ext>
                  </a:extLst>
                </a:gridCol>
              </a:tblGrid>
              <a:tr h="704437">
                <a:tc>
                  <a:txBody>
                    <a:bodyPr/>
                    <a:lstStyle/>
                    <a:p>
                      <a:pPr algn="ctr" fontAlgn="b"/>
                      <a:r>
                        <a:rPr lang="en-US" sz="1600" b="1" i="0" u="none" strike="noStrike" dirty="0">
                          <a:solidFill>
                            <a:srgbClr val="000000"/>
                          </a:solidFill>
                          <a:effectLst/>
                          <a:latin typeface="Calibri" panose="020F0502020204030204" pitchFamily="34" charset="0"/>
                        </a:rPr>
                        <a:t>MA</a:t>
                      </a:r>
                    </a:p>
                  </a:txBody>
                  <a:tcPr marL="9525" marR="9525" marT="9525" marB="0" anchor="b"/>
                </a:tc>
                <a:tc>
                  <a:txBody>
                    <a:bodyPr/>
                    <a:lstStyle/>
                    <a:p>
                      <a:pPr algn="ctr" fontAlgn="b"/>
                      <a:r>
                        <a:rPr lang="en-US" sz="1600" b="1" i="0" u="none" strike="noStrike" dirty="0">
                          <a:solidFill>
                            <a:srgbClr val="000000"/>
                          </a:solidFill>
                          <a:effectLst/>
                          <a:latin typeface="Calibri" panose="020F0502020204030204" pitchFamily="34" charset="0"/>
                        </a:rPr>
                        <a:t>System Drainage Pipes</a:t>
                      </a:r>
                    </a:p>
                  </a:txBody>
                  <a:tcPr marL="9525" marR="9525" marT="9525" marB="0" anchor="b"/>
                </a:tc>
                <a:tc>
                  <a:txBody>
                    <a:bodyPr/>
                    <a:lstStyle/>
                    <a:p>
                      <a:pPr algn="ctr" fontAlgn="b"/>
                      <a:r>
                        <a:rPr lang="en-US" sz="1600" b="1" i="0" u="none" strike="noStrike" dirty="0">
                          <a:solidFill>
                            <a:srgbClr val="000000"/>
                          </a:solidFill>
                          <a:effectLst/>
                          <a:latin typeface="Calibri" panose="020F0502020204030204" pitchFamily="34" charset="0"/>
                        </a:rPr>
                        <a:t>Inspected as of April 1, 2018</a:t>
                      </a:r>
                    </a:p>
                  </a:txBody>
                  <a:tcPr marL="9525" marR="9525" marT="9525" marB="0" anchor="b"/>
                </a:tc>
                <a:tc>
                  <a:txBody>
                    <a:bodyPr/>
                    <a:lstStyle/>
                    <a:p>
                      <a:pPr algn="ctr" fontAlgn="b"/>
                      <a:r>
                        <a:rPr lang="en-US" sz="1600" b="1" i="0" u="none" strike="noStrike" dirty="0">
                          <a:solidFill>
                            <a:srgbClr val="000000"/>
                          </a:solidFill>
                          <a:effectLst/>
                          <a:latin typeface="Calibri" panose="020F0502020204030204" pitchFamily="34" charset="0"/>
                        </a:rPr>
                        <a:t>% Complete</a:t>
                      </a:r>
                    </a:p>
                  </a:txBody>
                  <a:tcPr marL="9525" marR="9525" marT="9525" marB="0" anchor="b"/>
                </a:tc>
                <a:extLst>
                  <a:ext uri="{0D108BD9-81ED-4DB2-BD59-A6C34878D82A}">
                    <a16:rowId xmlns:a16="http://schemas.microsoft.com/office/drawing/2014/main" val="3481794059"/>
                  </a:ext>
                </a:extLst>
              </a:tr>
              <a:tr h="316960">
                <a:tc>
                  <a:txBody>
                    <a:bodyPr/>
                    <a:lstStyle/>
                    <a:p>
                      <a:pPr algn="ctr" fontAlgn="b"/>
                      <a:r>
                        <a:rPr lang="en-US" sz="1600" b="0" i="0" u="none" strike="noStrike">
                          <a:solidFill>
                            <a:srgbClr val="000000"/>
                          </a:solidFill>
                          <a:effectLst/>
                          <a:latin typeface="Calibri" panose="020F0502020204030204" pitchFamily="34" charset="0"/>
                        </a:rPr>
                        <a:t>MA 1</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4029544476"/>
                  </a:ext>
                </a:extLst>
              </a:tr>
              <a:tr h="316960">
                <a:tc>
                  <a:txBody>
                    <a:bodyPr/>
                    <a:lstStyle/>
                    <a:p>
                      <a:pPr algn="ctr" fontAlgn="b"/>
                      <a:r>
                        <a:rPr lang="en-US" sz="1600" b="0" i="0" u="none" strike="noStrike">
                          <a:solidFill>
                            <a:srgbClr val="000000"/>
                          </a:solidFill>
                          <a:effectLst/>
                          <a:latin typeface="Calibri" panose="020F0502020204030204" pitchFamily="34" charset="0"/>
                        </a:rPr>
                        <a:t>MA 3</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2614538708"/>
                  </a:ext>
                </a:extLst>
              </a:tr>
              <a:tr h="316960">
                <a:tc>
                  <a:txBody>
                    <a:bodyPr/>
                    <a:lstStyle/>
                    <a:p>
                      <a:pPr algn="ctr" fontAlgn="b"/>
                      <a:r>
                        <a:rPr lang="en-US" sz="1600" b="0" i="0" u="none" strike="noStrike">
                          <a:solidFill>
                            <a:srgbClr val="000000"/>
                          </a:solidFill>
                          <a:effectLst/>
                          <a:latin typeface="Calibri" panose="020F0502020204030204" pitchFamily="34" charset="0"/>
                        </a:rPr>
                        <a:t>MA 4</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3296273748"/>
                  </a:ext>
                </a:extLst>
              </a:tr>
              <a:tr h="316960">
                <a:tc>
                  <a:txBody>
                    <a:bodyPr/>
                    <a:lstStyle/>
                    <a:p>
                      <a:pPr algn="ctr" fontAlgn="b"/>
                      <a:r>
                        <a:rPr lang="en-US" sz="1600" b="0" i="0" u="none" strike="noStrike">
                          <a:solidFill>
                            <a:srgbClr val="000000"/>
                          </a:solidFill>
                          <a:effectLst/>
                          <a:latin typeface="Calibri" panose="020F0502020204030204" pitchFamily="34" charset="0"/>
                        </a:rPr>
                        <a:t>MA 5</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46</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val="329153805"/>
                  </a:ext>
                </a:extLst>
              </a:tr>
              <a:tr h="316960">
                <a:tc>
                  <a:txBody>
                    <a:bodyPr/>
                    <a:lstStyle/>
                    <a:p>
                      <a:pPr algn="ctr" fontAlgn="b"/>
                      <a:r>
                        <a:rPr lang="en-US" sz="1600" b="0" i="0" u="none" strike="noStrike">
                          <a:solidFill>
                            <a:srgbClr val="000000"/>
                          </a:solidFill>
                          <a:effectLst/>
                          <a:latin typeface="Calibri" panose="020F0502020204030204" pitchFamily="34" charset="0"/>
                        </a:rPr>
                        <a:t>MA 7</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17</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3428063334"/>
                  </a:ext>
                </a:extLst>
              </a:tr>
              <a:tr h="316960">
                <a:tc>
                  <a:txBody>
                    <a:bodyPr/>
                    <a:lstStyle/>
                    <a:p>
                      <a:pPr algn="ctr" fontAlgn="b"/>
                      <a:r>
                        <a:rPr lang="en-US" sz="1600" b="0" i="0" u="none" strike="noStrike">
                          <a:solidFill>
                            <a:srgbClr val="000000"/>
                          </a:solidFill>
                          <a:effectLst/>
                          <a:latin typeface="Calibri" panose="020F0502020204030204" pitchFamily="34" charset="0"/>
                        </a:rPr>
                        <a:t>MA 9</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2441985828"/>
                  </a:ext>
                </a:extLst>
              </a:tr>
              <a:tr h="316960">
                <a:tc>
                  <a:txBody>
                    <a:bodyPr/>
                    <a:lstStyle/>
                    <a:p>
                      <a:pPr algn="ctr" fontAlgn="b"/>
                      <a:r>
                        <a:rPr lang="en-US" sz="1600" b="0" i="0" u="none" strike="noStrike">
                          <a:solidFill>
                            <a:srgbClr val="000000"/>
                          </a:solidFill>
                          <a:effectLst/>
                          <a:latin typeface="Calibri" panose="020F0502020204030204" pitchFamily="34" charset="0"/>
                        </a:rPr>
                        <a:t>MA 12</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11</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2139232579"/>
                  </a:ext>
                </a:extLst>
              </a:tr>
              <a:tr h="316960">
                <a:tc>
                  <a:txBody>
                    <a:bodyPr/>
                    <a:lstStyle/>
                    <a:p>
                      <a:pPr algn="ctr" fontAlgn="b"/>
                      <a:r>
                        <a:rPr lang="en-US" sz="1600" b="0" i="0" u="none" strike="noStrike">
                          <a:solidFill>
                            <a:srgbClr val="000000"/>
                          </a:solidFill>
                          <a:effectLst/>
                          <a:latin typeface="Calibri" panose="020F0502020204030204" pitchFamily="34" charset="0"/>
                        </a:rPr>
                        <a:t>MA 13</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65</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28</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43%</a:t>
                      </a:r>
                    </a:p>
                  </a:txBody>
                  <a:tcPr marL="9525" marR="9525" marT="9525" marB="0" anchor="b"/>
                </a:tc>
                <a:extLst>
                  <a:ext uri="{0D108BD9-81ED-4DB2-BD59-A6C34878D82A}">
                    <a16:rowId xmlns:a16="http://schemas.microsoft.com/office/drawing/2014/main" val="3995166619"/>
                  </a:ext>
                </a:extLst>
              </a:tr>
              <a:tr h="316960">
                <a:tc>
                  <a:txBody>
                    <a:bodyPr/>
                    <a:lstStyle/>
                    <a:p>
                      <a:pPr algn="ctr" fontAlgn="b"/>
                      <a:r>
                        <a:rPr lang="en-US" sz="1600" b="0" i="0" u="none" strike="noStrike">
                          <a:solidFill>
                            <a:srgbClr val="000000"/>
                          </a:solidFill>
                          <a:effectLst/>
                          <a:latin typeface="Calibri" panose="020F0502020204030204" pitchFamily="34" charset="0"/>
                        </a:rPr>
                        <a:t>MA 16</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2422692641"/>
                  </a:ext>
                </a:extLst>
              </a:tr>
              <a:tr h="316960">
                <a:tc>
                  <a:txBody>
                    <a:bodyPr/>
                    <a:lstStyle/>
                    <a:p>
                      <a:pPr algn="ctr" fontAlgn="b"/>
                      <a:r>
                        <a:rPr lang="en-US" sz="1600" b="0" i="0" u="none" strike="noStrike">
                          <a:solidFill>
                            <a:srgbClr val="000000"/>
                          </a:solidFill>
                          <a:effectLst/>
                          <a:latin typeface="Calibri" panose="020F0502020204030204" pitchFamily="34" charset="0"/>
                        </a:rPr>
                        <a:t>MA17</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3296951416"/>
                  </a:ext>
                </a:extLst>
              </a:tr>
              <a:tr h="316960">
                <a:tc>
                  <a:txBody>
                    <a:bodyPr/>
                    <a:lstStyle/>
                    <a:p>
                      <a:pPr algn="ctr" fontAlgn="b"/>
                      <a:r>
                        <a:rPr lang="en-US" sz="1600" b="1" i="0" u="none" strike="noStrike" dirty="0">
                          <a:solidFill>
                            <a:srgbClr val="000000"/>
                          </a:solidFill>
                          <a:effectLst/>
                          <a:latin typeface="Calibri" panose="020F0502020204030204" pitchFamily="34" charset="0"/>
                        </a:rPr>
                        <a:t>MA Total</a:t>
                      </a:r>
                    </a:p>
                  </a:txBody>
                  <a:tcPr marL="9525" marR="9525" marT="9525" marB="0" anchor="b"/>
                </a:tc>
                <a:tc>
                  <a:txBody>
                    <a:bodyPr/>
                    <a:lstStyle/>
                    <a:p>
                      <a:pPr algn="ctr" fontAlgn="b"/>
                      <a:r>
                        <a:rPr lang="en-US" sz="1600" b="1" i="0" u="none" strike="noStrike" dirty="0">
                          <a:solidFill>
                            <a:srgbClr val="000000"/>
                          </a:solidFill>
                          <a:effectLst/>
                          <a:latin typeface="Calibri" panose="020F0502020204030204" pitchFamily="34" charset="0"/>
                        </a:rPr>
                        <a:t>163</a:t>
                      </a:r>
                    </a:p>
                  </a:txBody>
                  <a:tcPr marL="9525" marR="9525" marT="9525" marB="0" anchor="b"/>
                </a:tc>
                <a:tc>
                  <a:txBody>
                    <a:bodyPr/>
                    <a:lstStyle/>
                    <a:p>
                      <a:pPr algn="ctr" fontAlgn="b"/>
                      <a:r>
                        <a:rPr lang="en-US" sz="1600" b="1" i="0" u="none" strike="noStrike" dirty="0">
                          <a:solidFill>
                            <a:srgbClr val="000000"/>
                          </a:solidFill>
                          <a:effectLst/>
                          <a:latin typeface="Calibri" panose="020F0502020204030204" pitchFamily="34" charset="0"/>
                        </a:rPr>
                        <a:t>36</a:t>
                      </a:r>
                    </a:p>
                  </a:txBody>
                  <a:tcPr marL="9525" marR="9525" marT="9525" marB="0" anchor="b"/>
                </a:tc>
                <a:tc>
                  <a:txBody>
                    <a:bodyPr/>
                    <a:lstStyle/>
                    <a:p>
                      <a:pPr algn="ctr" fontAlgn="b"/>
                      <a:r>
                        <a:rPr lang="en-US" sz="1600" b="1" i="0" u="none" strike="noStrike" dirty="0">
                          <a:solidFill>
                            <a:srgbClr val="000000"/>
                          </a:solidFill>
                          <a:effectLst/>
                          <a:latin typeface="Calibri" panose="020F0502020204030204" pitchFamily="34" charset="0"/>
                        </a:rPr>
                        <a:t>22%</a:t>
                      </a:r>
                    </a:p>
                  </a:txBody>
                  <a:tcPr marL="9525" marR="9525" marT="9525" marB="0" anchor="b"/>
                </a:tc>
                <a:extLst>
                  <a:ext uri="{0D108BD9-81ED-4DB2-BD59-A6C34878D82A}">
                    <a16:rowId xmlns:a16="http://schemas.microsoft.com/office/drawing/2014/main" val="92200053"/>
                  </a:ext>
                </a:extLst>
              </a:tr>
            </a:tbl>
          </a:graphicData>
        </a:graphic>
      </p:graphicFrame>
      <p:sp>
        <p:nvSpPr>
          <p:cNvPr id="5" name="TextBox 4">
            <a:extLst>
              <a:ext uri="{FF2B5EF4-FFF2-40B4-BE49-F238E27FC236}">
                <a16:creationId xmlns:a16="http://schemas.microsoft.com/office/drawing/2014/main" id="{0A990AD5-0B05-4A1F-AB7E-7BAC39646A82}"/>
              </a:ext>
            </a:extLst>
          </p:cNvPr>
          <p:cNvSpPr txBox="1"/>
          <p:nvPr/>
        </p:nvSpPr>
        <p:spPr>
          <a:xfrm>
            <a:off x="1447800" y="5581471"/>
            <a:ext cx="64770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310 pipes in DWR Areas of O&amp;M Responsibility (MAs &amp; 8361).</a:t>
            </a:r>
          </a:p>
          <a:p>
            <a:pPr marL="285750" indent="-285750">
              <a:buFont typeface="Arial" panose="020B0604020202020204" pitchFamily="34" charset="0"/>
              <a:buChar char="•"/>
            </a:pPr>
            <a:r>
              <a:rPr lang="en-US" dirty="0"/>
              <a:t>There are 147 pipes in 8361 levees; 32% of them have been video inspected as of 4/1/18. </a:t>
            </a:r>
          </a:p>
          <a:p>
            <a:pPr marL="285750" indent="-285750">
              <a:buFont typeface="Arial" panose="020B0604020202020204" pitchFamily="34" charset="0"/>
              <a:buChar char="•"/>
            </a:pPr>
            <a:r>
              <a:rPr lang="en-US" dirty="0"/>
              <a:t>All DWR pipes are scheduled to be inspected by Sep 2018.</a:t>
            </a:r>
          </a:p>
        </p:txBody>
      </p:sp>
    </p:spTree>
    <p:extLst>
      <p:ext uri="{BB962C8B-B14F-4D97-AF65-F5344CB8AC3E}">
        <p14:creationId xmlns:p14="http://schemas.microsoft.com/office/powerpoint/2010/main" val="715950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696200" cy="868363"/>
          </a:xfrm>
        </p:spPr>
        <p:txBody>
          <a:bodyPr>
            <a:normAutofit fontScale="90000"/>
          </a:bodyPr>
          <a:lstStyle/>
          <a:p>
            <a:r>
              <a:rPr lang="en-US" sz="2800" dirty="0"/>
              <a:t>DWR Actions in Response to </a:t>
            </a:r>
            <a:br>
              <a:rPr lang="en-US" sz="2800" dirty="0"/>
            </a:br>
            <a:r>
              <a:rPr lang="en-US" sz="2800" dirty="0"/>
              <a:t>Periodic Inspection Results - Continued</a:t>
            </a:r>
          </a:p>
        </p:txBody>
      </p:sp>
      <p:sp>
        <p:nvSpPr>
          <p:cNvPr id="3" name="Content Placeholder 2"/>
          <p:cNvSpPr>
            <a:spLocks noGrp="1"/>
          </p:cNvSpPr>
          <p:nvPr>
            <p:ph idx="1"/>
          </p:nvPr>
        </p:nvSpPr>
        <p:spPr>
          <a:xfrm>
            <a:off x="1143000" y="1600200"/>
            <a:ext cx="7772400" cy="3886200"/>
          </a:xfrm>
        </p:spPr>
        <p:txBody>
          <a:bodyPr>
            <a:normAutofit/>
          </a:bodyPr>
          <a:lstStyle/>
          <a:p>
            <a:r>
              <a:rPr lang="en-US" sz="2000" dirty="0"/>
              <a:t>Areas of concern being addressed during </a:t>
            </a:r>
            <a:r>
              <a:rPr lang="en-US" sz="2000" b="1" dirty="0"/>
              <a:t>annual maintenance activities</a:t>
            </a:r>
            <a:r>
              <a:rPr lang="en-US" sz="2000" dirty="0"/>
              <a:t> or under </a:t>
            </a:r>
            <a:r>
              <a:rPr lang="en-US" sz="2000" b="1" dirty="0"/>
              <a:t>Small Erosion Repair Program and Flood System Repair Project, </a:t>
            </a:r>
            <a:r>
              <a:rPr lang="en-US" sz="2000" dirty="0"/>
              <a:t>or Systemwide Programs</a:t>
            </a:r>
          </a:p>
          <a:p>
            <a:pPr lvl="1"/>
            <a:r>
              <a:rPr lang="en-US" sz="2000" dirty="0">
                <a:ea typeface="+mn-ea"/>
                <a:cs typeface="+mn-cs"/>
              </a:rPr>
              <a:t>Erosion/Bank Caving Riprap Revetments and </a:t>
            </a:r>
          </a:p>
          <a:p>
            <a:pPr marL="457200" lvl="1" indent="0">
              <a:buNone/>
            </a:pPr>
            <a:r>
              <a:rPr lang="en-US" sz="2000" dirty="0">
                <a:cs typeface="+mn-cs"/>
              </a:rPr>
              <a:t>	</a:t>
            </a:r>
            <a:r>
              <a:rPr lang="en-US" sz="2000" dirty="0">
                <a:ea typeface="+mn-ea"/>
                <a:cs typeface="+mn-cs"/>
              </a:rPr>
              <a:t>Bank Protection </a:t>
            </a:r>
          </a:p>
          <a:p>
            <a:pPr lvl="1"/>
            <a:r>
              <a:rPr lang="en-US" sz="2000" dirty="0">
                <a:ea typeface="+mn-ea"/>
                <a:cs typeface="+mn-cs"/>
              </a:rPr>
              <a:t>Slope Stability</a:t>
            </a:r>
          </a:p>
          <a:p>
            <a:pPr lvl="1"/>
            <a:r>
              <a:rPr lang="en-US" sz="2000" dirty="0">
                <a:ea typeface="+mn-ea"/>
                <a:cs typeface="+mn-cs"/>
              </a:rPr>
              <a:t>Sod Cover/Erosion Rills</a:t>
            </a:r>
          </a:p>
          <a:p>
            <a:pPr lvl="1"/>
            <a:r>
              <a:rPr lang="en-US" sz="2000" dirty="0">
                <a:ea typeface="+mn-ea"/>
                <a:cs typeface="+mn-cs"/>
              </a:rPr>
              <a:t>Depressions/Rutting</a:t>
            </a:r>
          </a:p>
          <a:p>
            <a:pPr lvl="1"/>
            <a:r>
              <a:rPr lang="en-US" sz="2000" dirty="0">
                <a:ea typeface="+mn-ea"/>
                <a:cs typeface="+mn-cs"/>
              </a:rPr>
              <a:t>Settlement </a:t>
            </a:r>
          </a:p>
          <a:p>
            <a:pPr lvl="2"/>
            <a:r>
              <a:rPr lang="en-US" sz="1600" dirty="0"/>
              <a:t>(local settlement often caused by burrowing animal activity)</a:t>
            </a:r>
          </a:p>
        </p:txBody>
      </p:sp>
      <p:sp>
        <p:nvSpPr>
          <p:cNvPr id="4" name="Content Placeholder 2"/>
          <p:cNvSpPr txBox="1">
            <a:spLocks/>
          </p:cNvSpPr>
          <p:nvPr/>
        </p:nvSpPr>
        <p:spPr>
          <a:xfrm>
            <a:off x="1219200" y="6473283"/>
            <a:ext cx="7772400" cy="38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r>
              <a:rPr lang="en-US" sz="1400" dirty="0">
                <a:cs typeface="+mn-cs"/>
              </a:rPr>
              <a:t>Questions on programmatic efforts before moving to the specific budget items?</a:t>
            </a:r>
          </a:p>
        </p:txBody>
      </p:sp>
    </p:spTree>
    <p:extLst>
      <p:ext uri="{BB962C8B-B14F-4D97-AF65-F5344CB8AC3E}">
        <p14:creationId xmlns:p14="http://schemas.microsoft.com/office/powerpoint/2010/main" val="778056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2B1B658-A3BF-4B45-8E7E-6E6FAC3BADBA}"/>
              </a:ext>
            </a:extLst>
          </p:cNvPr>
          <p:cNvGraphicFramePr>
            <a:graphicFrameLocks noChangeAspect="1"/>
          </p:cNvGraphicFramePr>
          <p:nvPr>
            <p:extLst>
              <p:ext uri="{D42A27DB-BD31-4B8C-83A1-F6EECF244321}">
                <p14:modId xmlns:p14="http://schemas.microsoft.com/office/powerpoint/2010/main" val="1909349490"/>
              </p:ext>
            </p:extLst>
          </p:nvPr>
        </p:nvGraphicFramePr>
        <p:xfrm>
          <a:off x="586362" y="381000"/>
          <a:ext cx="8405238" cy="647520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990600" y="0"/>
            <a:ext cx="8153400" cy="1371600"/>
          </a:xfrm>
        </p:spPr>
        <p:txBody>
          <a:bodyPr>
            <a:normAutofit/>
          </a:bodyPr>
          <a:lstStyle/>
          <a:p>
            <a:r>
              <a:rPr lang="en-US" sz="2400" b="1" kern="1200" dirty="0">
                <a:solidFill>
                  <a:prstClr val="black"/>
                </a:solidFill>
                <a:ea typeface="+mn-ea"/>
              </a:rPr>
              <a:t>Annual</a:t>
            </a:r>
            <a:r>
              <a:rPr lang="en-US" dirty="0"/>
              <a:t> </a:t>
            </a:r>
            <a:r>
              <a:rPr lang="en-US" sz="2400" b="1" kern="1200" dirty="0">
                <a:solidFill>
                  <a:prstClr val="black"/>
                </a:solidFill>
                <a:ea typeface="+mn-ea"/>
              </a:rPr>
              <a:t>Routine Maintenance Breakdown</a:t>
            </a:r>
            <a:br>
              <a:rPr lang="en-US" sz="1800" dirty="0"/>
            </a:br>
            <a:r>
              <a:rPr lang="en-US" sz="1800" dirty="0"/>
              <a:t>(FY18/19 Expected/Proposed Budgets for DWR 8361 and MAs)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340968487"/>
              </p:ext>
            </p:extLst>
          </p:nvPr>
        </p:nvGraphicFramePr>
        <p:xfrm>
          <a:off x="1066800" y="152400"/>
          <a:ext cx="7848599" cy="655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ED056E70-48C2-43EE-BA47-D15B778ECAA3}"/>
              </a:ext>
            </a:extLst>
          </p:cNvPr>
          <p:cNvSpPr txBox="1"/>
          <p:nvPr/>
        </p:nvSpPr>
        <p:spPr>
          <a:xfrm>
            <a:off x="5943600" y="4341674"/>
            <a:ext cx="2514600" cy="1754326"/>
          </a:xfrm>
          <a:prstGeom prst="rect">
            <a:avLst/>
          </a:prstGeom>
          <a:noFill/>
          <a:ln>
            <a:solidFill>
              <a:schemeClr val="bg1">
                <a:lumMod val="65000"/>
              </a:schemeClr>
            </a:solidFill>
          </a:ln>
        </p:spPr>
        <p:txBody>
          <a:bodyPr wrap="square" rtlCol="0">
            <a:spAutoFit/>
          </a:bodyPr>
          <a:lstStyle/>
          <a:p>
            <a:r>
              <a:rPr lang="en-US" i="1" u="sng" dirty="0"/>
              <a:t>Note:</a:t>
            </a:r>
          </a:p>
          <a:p>
            <a:pPr algn="r"/>
            <a:r>
              <a:rPr lang="en-US" dirty="0"/>
              <a:t>OMRR&amp;R Workgroup </a:t>
            </a:r>
          </a:p>
          <a:p>
            <a:pPr algn="r"/>
            <a:r>
              <a:rPr lang="en-US" dirty="0"/>
              <a:t>Report Comparison</a:t>
            </a:r>
          </a:p>
          <a:p>
            <a:pPr algn="r"/>
            <a:r>
              <a:rPr lang="en-US" sz="1400" u="sng" dirty="0"/>
              <a:t>(Average $/Mile Expended)</a:t>
            </a:r>
          </a:p>
          <a:p>
            <a:pPr algn="r"/>
            <a:r>
              <a:rPr lang="en-US" dirty="0"/>
              <a:t>Urban: $22,000</a:t>
            </a:r>
          </a:p>
          <a:p>
            <a:pPr algn="r"/>
            <a:r>
              <a:rPr lang="en-US" dirty="0"/>
              <a:t>Non-Urban: $13,000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00" y="434898"/>
            <a:ext cx="4418155" cy="678274"/>
          </a:xfrm>
        </p:spPr>
        <p:txBody>
          <a:bodyPr>
            <a:normAutofit/>
          </a:bodyPr>
          <a:lstStyle/>
          <a:p>
            <a:pPr algn="l"/>
            <a:r>
              <a:rPr lang="en-US" sz="3600" dirty="0"/>
              <a:t>Maintenance Areas</a:t>
            </a:r>
          </a:p>
        </p:txBody>
      </p:sp>
      <p:sp>
        <p:nvSpPr>
          <p:cNvPr id="6" name="TextBox 5"/>
          <p:cNvSpPr txBox="1"/>
          <p:nvPr/>
        </p:nvSpPr>
        <p:spPr>
          <a:xfrm>
            <a:off x="5765226" y="6570840"/>
            <a:ext cx="1676400" cy="307777"/>
          </a:xfrm>
          <a:prstGeom prst="rect">
            <a:avLst/>
          </a:prstGeom>
          <a:noFill/>
        </p:spPr>
        <p:txBody>
          <a:bodyPr wrap="square" rtlCol="0">
            <a:spAutoFit/>
          </a:bodyPr>
          <a:lstStyle/>
          <a:p>
            <a:pPr algn="ctr"/>
            <a:r>
              <a:rPr lang="en-US" sz="1400" dirty="0"/>
              <a:t>(NOT TO SCALE)</a:t>
            </a:r>
          </a:p>
        </p:txBody>
      </p:sp>
      <p:sp>
        <p:nvSpPr>
          <p:cNvPr id="3" name="Rectangle 2"/>
          <p:cNvSpPr/>
          <p:nvPr/>
        </p:nvSpPr>
        <p:spPr>
          <a:xfrm>
            <a:off x="197004" y="1035204"/>
            <a:ext cx="4267200" cy="2492990"/>
          </a:xfrm>
          <a:prstGeom prst="rect">
            <a:avLst/>
          </a:prstGeom>
          <a:solidFill>
            <a:schemeClr val="bg1">
              <a:lumMod val="95000"/>
              <a:alpha val="50000"/>
            </a:schemeClr>
          </a:solidFill>
        </p:spPr>
        <p:txBody>
          <a:bodyPr wrap="square">
            <a:spAutoFit/>
          </a:bodyPr>
          <a:lstStyle/>
          <a:p>
            <a:r>
              <a:rPr lang="en-US" sz="1200" dirty="0"/>
              <a:t>            </a:t>
            </a:r>
            <a:r>
              <a:rPr lang="en-US" sz="1200" u="sng" dirty="0"/>
              <a:t>SACRAMENTO MAINTENANCE YARD</a:t>
            </a:r>
          </a:p>
          <a:p>
            <a:r>
              <a:rPr lang="en-US" sz="1200" dirty="0"/>
              <a:t>MA 4  </a:t>
            </a:r>
            <a:r>
              <a:rPr lang="en-US" sz="1200" i="1" dirty="0"/>
              <a:t>Sacramento River at West Sacramento</a:t>
            </a:r>
            <a:endParaRPr lang="en-US" sz="1200" dirty="0"/>
          </a:p>
          <a:p>
            <a:r>
              <a:rPr lang="en-US" sz="1200" dirty="0"/>
              <a:t>MA 9  </a:t>
            </a:r>
            <a:r>
              <a:rPr lang="en-US" sz="1200" i="1" dirty="0"/>
              <a:t>Sacramento River from Sacramento to Freeport</a:t>
            </a:r>
            <a:endParaRPr lang="en-US" sz="1200" dirty="0"/>
          </a:p>
          <a:p>
            <a:endParaRPr lang="en-US" sz="1200" u="sng" dirty="0"/>
          </a:p>
          <a:p>
            <a:r>
              <a:rPr lang="en-US" sz="1200" dirty="0"/>
              <a:t>            </a:t>
            </a:r>
            <a:r>
              <a:rPr lang="en-US" sz="1200" u="sng" dirty="0"/>
              <a:t>SUTTER MAINTENANCE YARD</a:t>
            </a:r>
          </a:p>
          <a:p>
            <a:r>
              <a:rPr lang="en-US" sz="1200" dirty="0"/>
              <a:t>MA 1  </a:t>
            </a:r>
            <a:r>
              <a:rPr lang="en-US" sz="1200" i="1" dirty="0"/>
              <a:t>Sacramento River from Colusa Bridge to Glenn County Line</a:t>
            </a:r>
            <a:endParaRPr lang="en-US" sz="1200" dirty="0"/>
          </a:p>
          <a:p>
            <a:r>
              <a:rPr lang="en-US" sz="1200" dirty="0"/>
              <a:t>MA 3  </a:t>
            </a:r>
            <a:r>
              <a:rPr lang="en-US" sz="1200" i="1" dirty="0"/>
              <a:t>Feather River just upstream of Sutter Bypass</a:t>
            </a:r>
            <a:endParaRPr lang="en-US" sz="1200" dirty="0"/>
          </a:p>
          <a:p>
            <a:r>
              <a:rPr lang="en-US" sz="1200" dirty="0"/>
              <a:t>MA 5  </a:t>
            </a:r>
            <a:r>
              <a:rPr lang="en-US" sz="1200" i="1" dirty="0"/>
              <a:t>Butte Creek</a:t>
            </a:r>
            <a:endParaRPr lang="en-US" sz="1200" dirty="0"/>
          </a:p>
          <a:p>
            <a:r>
              <a:rPr lang="en-US" sz="1200" dirty="0"/>
              <a:t>MA 7  </a:t>
            </a:r>
            <a:r>
              <a:rPr lang="en-US" sz="1200" i="1" dirty="0"/>
              <a:t>Feather River north of Horncutt Creek in Butte County</a:t>
            </a:r>
            <a:endParaRPr lang="en-US" sz="1200" dirty="0"/>
          </a:p>
          <a:p>
            <a:r>
              <a:rPr lang="en-US" sz="1200" dirty="0"/>
              <a:t>MA 12  </a:t>
            </a:r>
            <a:r>
              <a:rPr lang="en-US" sz="1200" i="1" dirty="0"/>
              <a:t>Northern half of the Colusa Basin Drain</a:t>
            </a:r>
            <a:endParaRPr lang="en-US" sz="1200" dirty="0"/>
          </a:p>
          <a:p>
            <a:r>
              <a:rPr lang="en-US" sz="1200" dirty="0"/>
              <a:t>MA 13  </a:t>
            </a:r>
            <a:r>
              <a:rPr lang="en-US" sz="1200" i="1" dirty="0"/>
              <a:t>Cherokee Canal in Butte County</a:t>
            </a:r>
            <a:endParaRPr lang="en-US" sz="1200" dirty="0"/>
          </a:p>
          <a:p>
            <a:r>
              <a:rPr lang="en-US" sz="1200" dirty="0"/>
              <a:t>MA 16  </a:t>
            </a:r>
            <a:r>
              <a:rPr lang="en-US" sz="1200" i="1" dirty="0"/>
              <a:t>Feather River south of Horncutt Creek in Butte County</a:t>
            </a:r>
            <a:endParaRPr lang="en-US" sz="1200" dirty="0"/>
          </a:p>
          <a:p>
            <a:r>
              <a:rPr lang="en-US" sz="1200" dirty="0"/>
              <a:t>MA 17  </a:t>
            </a:r>
            <a:r>
              <a:rPr lang="en-US" sz="1200" i="1" dirty="0"/>
              <a:t>Lake County near Clear Lake (Middle Creek Pumping Plant)</a:t>
            </a:r>
            <a:endParaRPr lang="en-US" sz="1200" dirty="0"/>
          </a:p>
        </p:txBody>
      </p:sp>
      <p:grpSp>
        <p:nvGrpSpPr>
          <p:cNvPr id="7" name="Group 6"/>
          <p:cNvGrpSpPr/>
          <p:nvPr/>
        </p:nvGrpSpPr>
        <p:grpSpPr>
          <a:xfrm>
            <a:off x="3598708" y="434898"/>
            <a:ext cx="5502823" cy="6079651"/>
            <a:chOff x="-2590800" y="2186211"/>
            <a:chExt cx="4953000" cy="5325036"/>
          </a:xfrm>
        </p:grpSpPr>
        <p:pic>
          <p:nvPicPr>
            <p:cNvPr id="9" name="Picture 2" descr="C:\Users\richmond\Desktop\FMP Budget Slides\MA_ALL_CVFPB_MAP.jpg"/>
            <p:cNvPicPr>
              <a:picLocks noChangeAspect="1" noChangeArrowheads="1"/>
            </p:cNvPicPr>
            <p:nvPr/>
          </p:nvPicPr>
          <p:blipFill>
            <a:blip r:embed="rId3" cstate="print"/>
            <a:srcRect/>
            <a:stretch>
              <a:fillRect/>
            </a:stretch>
          </p:blipFill>
          <p:spPr bwMode="auto">
            <a:xfrm>
              <a:off x="-1752600" y="2186211"/>
              <a:ext cx="4114800" cy="5325036"/>
            </a:xfrm>
            <a:prstGeom prst="rect">
              <a:avLst/>
            </a:prstGeom>
            <a:noFill/>
            <a:ln w="12700">
              <a:solidFill>
                <a:schemeClr val="tx1"/>
              </a:solidFill>
            </a:ln>
          </p:spPr>
        </p:pic>
        <p:pic>
          <p:nvPicPr>
            <p:cNvPr id="10" name="Picture 2" descr="C:\Users\richmond\Desktop\FMP Budget Slides\MA_ClearLake_MAP.jpg"/>
            <p:cNvPicPr>
              <a:picLocks noChangeAspect="1" noChangeArrowheads="1"/>
            </p:cNvPicPr>
            <p:nvPr/>
          </p:nvPicPr>
          <p:blipFill>
            <a:blip r:embed="rId4" cstate="print"/>
            <a:srcRect l="20154" t="15574" r="7291" b="6558"/>
            <a:stretch>
              <a:fillRect/>
            </a:stretch>
          </p:blipFill>
          <p:spPr bwMode="auto">
            <a:xfrm>
              <a:off x="-2590800" y="4942165"/>
              <a:ext cx="1752600" cy="2434167"/>
            </a:xfrm>
            <a:prstGeom prst="rect">
              <a:avLst/>
            </a:prstGeom>
            <a:noFill/>
            <a:ln w="12700">
              <a:solidFill>
                <a:schemeClr val="tx1"/>
              </a:solidFill>
            </a:ln>
            <a:effectLst>
              <a:outerShdw blurRad="50800" dist="38100" dir="2700000" algn="tl" rotWithShape="0">
                <a:schemeClr val="tx1">
                  <a:alpha val="59000"/>
                </a:schemeClr>
              </a:outerShdw>
            </a:effectLst>
          </p:spPr>
        </p:pic>
        <p:sp>
          <p:nvSpPr>
            <p:cNvPr id="11" name="TextBox 10"/>
            <p:cNvSpPr txBox="1"/>
            <p:nvPr/>
          </p:nvSpPr>
          <p:spPr>
            <a:xfrm>
              <a:off x="-2459066" y="5352383"/>
              <a:ext cx="914400" cy="338554"/>
            </a:xfrm>
            <a:prstGeom prst="rect">
              <a:avLst/>
            </a:prstGeom>
            <a:noFill/>
          </p:spPr>
          <p:txBody>
            <a:bodyPr wrap="square" rtlCol="0">
              <a:spAutoFit/>
            </a:bodyPr>
            <a:lstStyle/>
            <a:p>
              <a:r>
                <a:rPr lang="en-US" sz="1600" dirty="0">
                  <a:latin typeface="Arial" pitchFamily="34" charset="0"/>
                  <a:cs typeface="Arial" pitchFamily="34" charset="0"/>
                </a:rPr>
                <a:t>MA 17</a:t>
              </a:r>
            </a:p>
          </p:txBody>
        </p:sp>
        <p:sp>
          <p:nvSpPr>
            <p:cNvPr id="12" name="TextBox 11"/>
            <p:cNvSpPr txBox="1"/>
            <p:nvPr/>
          </p:nvSpPr>
          <p:spPr>
            <a:xfrm>
              <a:off x="504745" y="6039584"/>
              <a:ext cx="914400" cy="338554"/>
            </a:xfrm>
            <a:prstGeom prst="rect">
              <a:avLst/>
            </a:prstGeom>
            <a:noFill/>
          </p:spPr>
          <p:txBody>
            <a:bodyPr wrap="square" rtlCol="0">
              <a:spAutoFit/>
            </a:bodyPr>
            <a:lstStyle/>
            <a:p>
              <a:r>
                <a:rPr lang="en-US" sz="1600" dirty="0">
                  <a:latin typeface="Arial" pitchFamily="34" charset="0"/>
                  <a:cs typeface="Arial" pitchFamily="34" charset="0"/>
                </a:rPr>
                <a:t>MA 4</a:t>
              </a:r>
            </a:p>
          </p:txBody>
        </p:sp>
        <p:sp>
          <p:nvSpPr>
            <p:cNvPr id="13" name="TextBox 12"/>
            <p:cNvSpPr txBox="1"/>
            <p:nvPr/>
          </p:nvSpPr>
          <p:spPr>
            <a:xfrm>
              <a:off x="270510" y="4927297"/>
              <a:ext cx="914400" cy="338554"/>
            </a:xfrm>
            <a:prstGeom prst="rect">
              <a:avLst/>
            </a:prstGeom>
            <a:noFill/>
          </p:spPr>
          <p:txBody>
            <a:bodyPr wrap="square" rtlCol="0">
              <a:spAutoFit/>
            </a:bodyPr>
            <a:lstStyle/>
            <a:p>
              <a:r>
                <a:rPr lang="en-US" sz="1600" dirty="0">
                  <a:latin typeface="Arial" pitchFamily="34" charset="0"/>
                  <a:cs typeface="Arial" pitchFamily="34" charset="0"/>
                </a:rPr>
                <a:t>MA 3</a:t>
              </a:r>
            </a:p>
          </p:txBody>
        </p:sp>
        <p:sp>
          <p:nvSpPr>
            <p:cNvPr id="14" name="TextBox 13"/>
            <p:cNvSpPr txBox="1"/>
            <p:nvPr/>
          </p:nvSpPr>
          <p:spPr>
            <a:xfrm>
              <a:off x="-850888" y="3687976"/>
              <a:ext cx="914400" cy="338554"/>
            </a:xfrm>
            <a:prstGeom prst="rect">
              <a:avLst/>
            </a:prstGeom>
            <a:noFill/>
          </p:spPr>
          <p:txBody>
            <a:bodyPr wrap="square" rtlCol="0">
              <a:spAutoFit/>
            </a:bodyPr>
            <a:lstStyle/>
            <a:p>
              <a:r>
                <a:rPr lang="en-US" sz="1600" dirty="0">
                  <a:latin typeface="Arial" pitchFamily="34" charset="0"/>
                  <a:cs typeface="Arial" pitchFamily="34" charset="0"/>
                </a:rPr>
                <a:t>MA 1</a:t>
              </a:r>
            </a:p>
          </p:txBody>
        </p:sp>
        <p:sp>
          <p:nvSpPr>
            <p:cNvPr id="15" name="TextBox 14"/>
            <p:cNvSpPr txBox="1"/>
            <p:nvPr/>
          </p:nvSpPr>
          <p:spPr>
            <a:xfrm>
              <a:off x="486857" y="3318994"/>
              <a:ext cx="914400" cy="338554"/>
            </a:xfrm>
            <a:prstGeom prst="rect">
              <a:avLst/>
            </a:prstGeom>
            <a:noFill/>
          </p:spPr>
          <p:txBody>
            <a:bodyPr wrap="square" rtlCol="0">
              <a:spAutoFit/>
            </a:bodyPr>
            <a:lstStyle/>
            <a:p>
              <a:r>
                <a:rPr lang="en-US" sz="1600" dirty="0">
                  <a:latin typeface="Arial" pitchFamily="34" charset="0"/>
                  <a:cs typeface="Arial" pitchFamily="34" charset="0"/>
                </a:rPr>
                <a:t>MA 7</a:t>
              </a:r>
            </a:p>
          </p:txBody>
        </p:sp>
        <p:sp>
          <p:nvSpPr>
            <p:cNvPr id="16" name="TextBox 15"/>
            <p:cNvSpPr txBox="1"/>
            <p:nvPr/>
          </p:nvSpPr>
          <p:spPr>
            <a:xfrm>
              <a:off x="-216570" y="2834683"/>
              <a:ext cx="914400" cy="338554"/>
            </a:xfrm>
            <a:prstGeom prst="rect">
              <a:avLst/>
            </a:prstGeom>
            <a:noFill/>
          </p:spPr>
          <p:txBody>
            <a:bodyPr wrap="square" rtlCol="0">
              <a:spAutoFit/>
            </a:bodyPr>
            <a:lstStyle/>
            <a:p>
              <a:r>
                <a:rPr lang="en-US" sz="1600" dirty="0">
                  <a:latin typeface="Arial" pitchFamily="34" charset="0"/>
                  <a:cs typeface="Arial" pitchFamily="34" charset="0"/>
                </a:rPr>
                <a:t>MA 5</a:t>
              </a:r>
            </a:p>
          </p:txBody>
        </p:sp>
        <p:sp>
          <p:nvSpPr>
            <p:cNvPr id="17" name="TextBox 16"/>
            <p:cNvSpPr txBox="1"/>
            <p:nvPr/>
          </p:nvSpPr>
          <p:spPr>
            <a:xfrm>
              <a:off x="-834455" y="4441329"/>
              <a:ext cx="914400" cy="338554"/>
            </a:xfrm>
            <a:prstGeom prst="rect">
              <a:avLst/>
            </a:prstGeom>
            <a:noFill/>
          </p:spPr>
          <p:txBody>
            <a:bodyPr wrap="square" rtlCol="0">
              <a:spAutoFit/>
            </a:bodyPr>
            <a:lstStyle/>
            <a:p>
              <a:r>
                <a:rPr lang="en-US" sz="1600" dirty="0">
                  <a:latin typeface="Arial" pitchFamily="34" charset="0"/>
                  <a:cs typeface="Arial" pitchFamily="34" charset="0"/>
                </a:rPr>
                <a:t>MA 12</a:t>
              </a:r>
            </a:p>
          </p:txBody>
        </p:sp>
        <p:sp>
          <p:nvSpPr>
            <p:cNvPr id="18" name="TextBox 17"/>
            <p:cNvSpPr txBox="1"/>
            <p:nvPr/>
          </p:nvSpPr>
          <p:spPr>
            <a:xfrm>
              <a:off x="629673" y="6794532"/>
              <a:ext cx="914400" cy="338554"/>
            </a:xfrm>
            <a:prstGeom prst="rect">
              <a:avLst/>
            </a:prstGeom>
            <a:noFill/>
          </p:spPr>
          <p:txBody>
            <a:bodyPr wrap="square" rtlCol="0">
              <a:spAutoFit/>
            </a:bodyPr>
            <a:lstStyle/>
            <a:p>
              <a:r>
                <a:rPr lang="en-US" sz="1600" dirty="0">
                  <a:latin typeface="Arial" pitchFamily="34" charset="0"/>
                  <a:cs typeface="Arial" pitchFamily="34" charset="0"/>
                </a:rPr>
                <a:t>MA 9</a:t>
              </a:r>
            </a:p>
          </p:txBody>
        </p:sp>
        <p:sp>
          <p:nvSpPr>
            <p:cNvPr id="19" name="TextBox 18"/>
            <p:cNvSpPr txBox="1"/>
            <p:nvPr/>
          </p:nvSpPr>
          <p:spPr>
            <a:xfrm>
              <a:off x="-181278" y="3334208"/>
              <a:ext cx="914400" cy="338554"/>
            </a:xfrm>
            <a:prstGeom prst="rect">
              <a:avLst/>
            </a:prstGeom>
            <a:noFill/>
          </p:spPr>
          <p:txBody>
            <a:bodyPr wrap="square" rtlCol="0">
              <a:spAutoFit/>
            </a:bodyPr>
            <a:lstStyle/>
            <a:p>
              <a:r>
                <a:rPr lang="en-US" sz="1600" dirty="0">
                  <a:latin typeface="Arial" pitchFamily="34" charset="0"/>
                  <a:cs typeface="Arial" pitchFamily="34" charset="0"/>
                </a:rPr>
                <a:t>MA13</a:t>
              </a:r>
            </a:p>
          </p:txBody>
        </p:sp>
        <p:sp>
          <p:nvSpPr>
            <p:cNvPr id="20" name="TextBox 19"/>
            <p:cNvSpPr txBox="1"/>
            <p:nvPr/>
          </p:nvSpPr>
          <p:spPr>
            <a:xfrm>
              <a:off x="201696" y="3865776"/>
              <a:ext cx="914400" cy="338554"/>
            </a:xfrm>
            <a:prstGeom prst="rect">
              <a:avLst/>
            </a:prstGeom>
            <a:noFill/>
          </p:spPr>
          <p:txBody>
            <a:bodyPr wrap="square" rtlCol="0">
              <a:spAutoFit/>
            </a:bodyPr>
            <a:lstStyle/>
            <a:p>
              <a:r>
                <a:rPr lang="en-US" sz="1600" dirty="0">
                  <a:latin typeface="Arial" pitchFamily="34" charset="0"/>
                  <a:cs typeface="Arial" pitchFamily="34" charset="0"/>
                </a:rPr>
                <a:t>MA16</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457200"/>
            <a:ext cx="8229600" cy="838200"/>
          </a:xfrm>
        </p:spPr>
        <p:txBody>
          <a:bodyPr>
            <a:normAutofit fontScale="90000"/>
          </a:bodyPr>
          <a:lstStyle/>
          <a:p>
            <a:r>
              <a:rPr lang="en-US" dirty="0"/>
              <a:t>Proposed </a:t>
            </a:r>
            <a:br>
              <a:rPr lang="en-US" dirty="0"/>
            </a:br>
            <a:r>
              <a:rPr lang="en-US" dirty="0"/>
              <a:t>Maintenance Areas Budget</a:t>
            </a:r>
            <a:br>
              <a:rPr lang="en-US" dirty="0"/>
            </a:br>
            <a:r>
              <a:rPr lang="en-US" dirty="0"/>
              <a:t>FY 18/19 ($3,344,197)</a:t>
            </a:r>
          </a:p>
        </p:txBody>
      </p:sp>
      <p:graphicFrame>
        <p:nvGraphicFramePr>
          <p:cNvPr id="6" name="Chart 5"/>
          <p:cNvGraphicFramePr/>
          <p:nvPr>
            <p:extLst>
              <p:ext uri="{D42A27DB-BD31-4B8C-83A1-F6EECF244321}">
                <p14:modId xmlns:p14="http://schemas.microsoft.com/office/powerpoint/2010/main" val="764854341"/>
              </p:ext>
            </p:extLst>
          </p:nvPr>
        </p:nvGraphicFramePr>
        <p:xfrm>
          <a:off x="152400" y="875852"/>
          <a:ext cx="8686800" cy="594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7E6DACC-3246-47E4-BC34-6E618F3370E6}"/>
              </a:ext>
            </a:extLst>
          </p:cNvPr>
          <p:cNvGraphicFramePr>
            <a:graphicFrameLocks noChangeAspect="1"/>
          </p:cNvGraphicFramePr>
          <p:nvPr>
            <p:extLst>
              <p:ext uri="{D42A27DB-BD31-4B8C-83A1-F6EECF244321}">
                <p14:modId xmlns:p14="http://schemas.microsoft.com/office/powerpoint/2010/main" val="2238047446"/>
              </p:ext>
            </p:extLst>
          </p:nvPr>
        </p:nvGraphicFramePr>
        <p:xfrm>
          <a:off x="1219200" y="1981200"/>
          <a:ext cx="7391400" cy="464472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838200"/>
            <a:ext cx="4495800" cy="304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richmond\Desktop\FMP Budget Slides\MA1_CVFPB_MAP.jpg"/>
          <p:cNvPicPr>
            <a:picLocks noChangeAspect="1" noChangeArrowheads="1"/>
          </p:cNvPicPr>
          <p:nvPr/>
        </p:nvPicPr>
        <p:blipFill>
          <a:blip r:embed="rId3" cstate="print"/>
          <a:srcRect/>
          <a:stretch>
            <a:fillRect/>
          </a:stretch>
        </p:blipFill>
        <p:spPr bwMode="auto">
          <a:xfrm>
            <a:off x="4724400" y="690282"/>
            <a:ext cx="4114800" cy="5325036"/>
          </a:xfrm>
          <a:prstGeom prst="rect">
            <a:avLst/>
          </a:prstGeom>
          <a:noFill/>
          <a:ln w="12700">
            <a:solidFill>
              <a:schemeClr val="tx1"/>
            </a:solidFill>
          </a:ln>
        </p:spPr>
      </p:pic>
      <p:cxnSp>
        <p:nvCxnSpPr>
          <p:cNvPr id="10" name="Straight Connector 9"/>
          <p:cNvCxnSpPr/>
          <p:nvPr/>
        </p:nvCxnSpPr>
        <p:spPr>
          <a:xfrm flipH="1" flipV="1">
            <a:off x="4495800" y="838200"/>
            <a:ext cx="1447800" cy="1600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495800" y="2438400"/>
            <a:ext cx="1447800" cy="1447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90600" y="4038600"/>
            <a:ext cx="3505200" cy="2062103"/>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sz="2800" dirty="0"/>
              <a:t>MA 1 </a:t>
            </a:r>
          </a:p>
          <a:p>
            <a:pPr algn="ctr">
              <a:defRPr sz="1800" b="1" i="0" u="none" strike="noStrike" kern="1200" baseline="0">
                <a:solidFill>
                  <a:prstClr val="black"/>
                </a:solidFill>
                <a:latin typeface="+mn-lt"/>
                <a:ea typeface="+mn-ea"/>
                <a:cs typeface="+mn-cs"/>
              </a:defRPr>
            </a:pPr>
            <a:r>
              <a:rPr lang="en-US" sz="2000" dirty="0"/>
              <a:t>West Levee of </a:t>
            </a:r>
          </a:p>
          <a:p>
            <a:pPr algn="ctr">
              <a:defRPr sz="1800" b="1" i="0" u="none" strike="noStrike" kern="1200" baseline="0">
                <a:solidFill>
                  <a:prstClr val="black"/>
                </a:solidFill>
                <a:latin typeface="+mn-lt"/>
                <a:ea typeface="+mn-ea"/>
                <a:cs typeface="+mn-cs"/>
              </a:defRPr>
            </a:pPr>
            <a:r>
              <a:rPr lang="en-US" sz="2000" dirty="0"/>
              <a:t>Sacramento River </a:t>
            </a:r>
          </a:p>
          <a:p>
            <a:pPr algn="ctr">
              <a:defRPr sz="1800" b="1" i="0" u="none" strike="noStrike" kern="1200" baseline="0">
                <a:solidFill>
                  <a:prstClr val="black"/>
                </a:solidFill>
                <a:latin typeface="+mn-lt"/>
                <a:ea typeface="+mn-ea"/>
                <a:cs typeface="+mn-cs"/>
              </a:defRPr>
            </a:pPr>
            <a:r>
              <a:rPr lang="en-US" sz="2000" dirty="0"/>
              <a:t>Near Colusa </a:t>
            </a:r>
          </a:p>
          <a:p>
            <a:pPr algn="ctr">
              <a:defRPr sz="1800" b="1" i="0" u="none" strike="noStrike" kern="1200" baseline="0">
                <a:solidFill>
                  <a:prstClr val="black"/>
                </a:solidFill>
                <a:latin typeface="+mn-lt"/>
                <a:ea typeface="+mn-ea"/>
                <a:cs typeface="+mn-cs"/>
              </a:defRPr>
            </a:pPr>
            <a:r>
              <a:rPr lang="en-US" sz="2000" dirty="0"/>
              <a:t>FY18/19 - $317,000 (proposed)</a:t>
            </a:r>
          </a:p>
          <a:p>
            <a:pPr algn="ctr">
              <a:defRPr sz="1800" b="1" i="0" u="none" strike="noStrike" kern="1200" baseline="0">
                <a:solidFill>
                  <a:prstClr val="black"/>
                </a:solidFill>
                <a:latin typeface="+mn-lt"/>
                <a:ea typeface="+mn-ea"/>
                <a:cs typeface="+mn-cs"/>
              </a:defRPr>
            </a:pPr>
            <a:r>
              <a:rPr lang="en-US" sz="2000" dirty="0"/>
              <a:t>17 Levee Miles</a:t>
            </a:r>
          </a:p>
        </p:txBody>
      </p:sp>
      <p:graphicFrame>
        <p:nvGraphicFramePr>
          <p:cNvPr id="16" name="Chart 15"/>
          <p:cNvGraphicFramePr>
            <a:graphicFrameLocks/>
          </p:cNvGraphicFramePr>
          <p:nvPr>
            <p:extLst>
              <p:ext uri="{D42A27DB-BD31-4B8C-83A1-F6EECF244321}">
                <p14:modId xmlns:p14="http://schemas.microsoft.com/office/powerpoint/2010/main" val="3612017363"/>
              </p:ext>
            </p:extLst>
          </p:nvPr>
        </p:nvGraphicFramePr>
        <p:xfrm>
          <a:off x="0" y="838200"/>
          <a:ext cx="4495800" cy="30480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1150844501"/>
              </p:ext>
            </p:extLst>
          </p:nvPr>
        </p:nvGraphicFramePr>
        <p:xfrm>
          <a:off x="0" y="838201"/>
          <a:ext cx="4495800" cy="304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00000000-0008-0000-0000-00000F000000}"/>
              </a:ext>
            </a:extLst>
          </p:cNvPr>
          <p:cNvGraphicFramePr>
            <a:graphicFrameLocks/>
          </p:cNvGraphicFramePr>
          <p:nvPr>
            <p:extLst>
              <p:ext uri="{D42A27DB-BD31-4B8C-83A1-F6EECF244321}">
                <p14:modId xmlns:p14="http://schemas.microsoft.com/office/powerpoint/2010/main" val="646794619"/>
              </p:ext>
            </p:extLst>
          </p:nvPr>
        </p:nvGraphicFramePr>
        <p:xfrm>
          <a:off x="0" y="838199"/>
          <a:ext cx="4495800" cy="3048001"/>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153400" cy="1143000"/>
          </a:xfrm>
        </p:spPr>
        <p:txBody>
          <a:bodyPr>
            <a:normAutofit fontScale="90000"/>
          </a:bodyPr>
          <a:lstStyle/>
          <a:p>
            <a:r>
              <a:rPr lang="en-US" sz="3200" dirty="0"/>
              <a:t>Department of Water Resources</a:t>
            </a:r>
            <a:br>
              <a:rPr lang="en-US" sz="3200" dirty="0"/>
            </a:br>
            <a:r>
              <a:rPr lang="en-US" sz="3200" dirty="0"/>
              <a:t>State Plan of Flood Control</a:t>
            </a:r>
            <a:br>
              <a:rPr lang="en-US" sz="3200" dirty="0"/>
            </a:br>
            <a:r>
              <a:rPr lang="en-US" sz="3200" i="1" dirty="0"/>
              <a:t>Operations and Maintenance Responsibilities</a:t>
            </a:r>
          </a:p>
        </p:txBody>
      </p:sp>
      <p:sp>
        <p:nvSpPr>
          <p:cNvPr id="3" name="Content Placeholder 2"/>
          <p:cNvSpPr>
            <a:spLocks noGrp="1"/>
          </p:cNvSpPr>
          <p:nvPr>
            <p:ph idx="1"/>
          </p:nvPr>
        </p:nvSpPr>
        <p:spPr>
          <a:xfrm>
            <a:off x="457200" y="1752600"/>
            <a:ext cx="8610600" cy="4876800"/>
          </a:xfrm>
        </p:spPr>
        <p:txBody>
          <a:bodyPr>
            <a:normAutofit lnSpcReduction="10000"/>
          </a:bodyPr>
          <a:lstStyle/>
          <a:p>
            <a:pPr lvl="1"/>
            <a:r>
              <a:rPr lang="en-US" dirty="0"/>
              <a:t>California Water Code Section 8361(a)-(p)</a:t>
            </a:r>
          </a:p>
          <a:p>
            <a:pPr lvl="2"/>
            <a:r>
              <a:rPr lang="en-US" dirty="0"/>
              <a:t>O&amp;M costs - State General Fund</a:t>
            </a:r>
          </a:p>
          <a:p>
            <a:pPr lvl="2"/>
            <a:r>
              <a:rPr lang="en-US" dirty="0"/>
              <a:t>Sacramento River Flood Control Project</a:t>
            </a:r>
          </a:p>
          <a:p>
            <a:pPr lvl="3"/>
            <a:r>
              <a:rPr lang="en-US" dirty="0">
                <a:solidFill>
                  <a:schemeClr val="tx1">
                    <a:lumMod val="50000"/>
                    <a:lumOff val="50000"/>
                  </a:schemeClr>
                </a:solidFill>
              </a:rPr>
              <a:t>~ 1,200 miles of channels (flood flow conveyance)</a:t>
            </a:r>
          </a:p>
          <a:p>
            <a:pPr lvl="3"/>
            <a:r>
              <a:rPr lang="en-US" dirty="0">
                <a:solidFill>
                  <a:schemeClr val="tx1">
                    <a:lumMod val="50000"/>
                    <a:lumOff val="50000"/>
                  </a:schemeClr>
                </a:solidFill>
              </a:rPr>
              <a:t>Pumping Plants, Hydraulic Control Structures, Weirs, Certain Seepage and Collecting Canals, specific Bridges</a:t>
            </a:r>
          </a:p>
          <a:p>
            <a:pPr lvl="3"/>
            <a:r>
              <a:rPr lang="en-US" dirty="0">
                <a:solidFill>
                  <a:schemeClr val="tx1">
                    <a:lumMod val="50000"/>
                    <a:lumOff val="50000"/>
                  </a:schemeClr>
                </a:solidFill>
              </a:rPr>
              <a:t>Levees </a:t>
            </a:r>
            <a:r>
              <a:rPr lang="en-US" dirty="0">
                <a:solidFill>
                  <a:schemeClr val="bg1">
                    <a:lumMod val="50000"/>
                  </a:schemeClr>
                </a:solidFill>
              </a:rPr>
              <a:t>(~145 miles)</a:t>
            </a:r>
          </a:p>
          <a:p>
            <a:pPr lvl="1"/>
            <a:r>
              <a:rPr lang="en-US" dirty="0"/>
              <a:t>California Water Code Section 12878 et seq.</a:t>
            </a:r>
          </a:p>
          <a:p>
            <a:pPr lvl="2"/>
            <a:r>
              <a:rPr lang="en-US" dirty="0"/>
              <a:t>O&amp;M costs – reimbursed by benefiting properties</a:t>
            </a:r>
          </a:p>
          <a:p>
            <a:pPr lvl="2"/>
            <a:r>
              <a:rPr lang="en-US" dirty="0"/>
              <a:t>Maintenance Areas </a:t>
            </a:r>
          </a:p>
          <a:p>
            <a:pPr lvl="3"/>
            <a:r>
              <a:rPr lang="en-US" dirty="0">
                <a:solidFill>
                  <a:schemeClr val="tx1">
                    <a:lumMod val="50000"/>
                    <a:lumOff val="50000"/>
                  </a:schemeClr>
                </a:solidFill>
              </a:rPr>
              <a:t>Levees </a:t>
            </a:r>
            <a:r>
              <a:rPr lang="en-US" dirty="0">
                <a:solidFill>
                  <a:schemeClr val="bg1">
                    <a:lumMod val="50000"/>
                  </a:schemeClr>
                </a:solidFill>
              </a:rPr>
              <a:t>(~150 miles)</a:t>
            </a:r>
          </a:p>
          <a:p>
            <a:pPr lvl="3"/>
            <a:r>
              <a:rPr lang="en-US" dirty="0">
                <a:solidFill>
                  <a:schemeClr val="tx1">
                    <a:lumMod val="50000"/>
                    <a:lumOff val="50000"/>
                  </a:schemeClr>
                </a:solidFill>
              </a:rPr>
              <a:t>10 designated areas</a:t>
            </a:r>
            <a:endParaRPr lang="en-US" dirty="0"/>
          </a:p>
          <a:p>
            <a:pPr lvl="2"/>
            <a:endParaRPr lang="en-US" dirty="0"/>
          </a:p>
        </p:txBody>
      </p:sp>
    </p:spTree>
    <p:extLst>
      <p:ext uri="{BB962C8B-B14F-4D97-AF65-F5344CB8AC3E}">
        <p14:creationId xmlns:p14="http://schemas.microsoft.com/office/powerpoint/2010/main" val="2542180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72926894"/>
              </p:ext>
            </p:extLst>
          </p:nvPr>
        </p:nvGraphicFramePr>
        <p:xfrm>
          <a:off x="990601" y="457200"/>
          <a:ext cx="7848600" cy="5489401"/>
        </p:xfrm>
        <a:graphic>
          <a:graphicData uri="http://schemas.openxmlformats.org/drawingml/2006/table">
            <a:tbl>
              <a:tblPr/>
              <a:tblGrid>
                <a:gridCol w="3095907">
                  <a:extLst>
                    <a:ext uri="{9D8B030D-6E8A-4147-A177-3AD203B41FA5}">
                      <a16:colId xmlns:a16="http://schemas.microsoft.com/office/drawing/2014/main" val="20000"/>
                    </a:ext>
                  </a:extLst>
                </a:gridCol>
                <a:gridCol w="1660887">
                  <a:extLst>
                    <a:ext uri="{9D8B030D-6E8A-4147-A177-3AD203B41FA5}">
                      <a16:colId xmlns:a16="http://schemas.microsoft.com/office/drawing/2014/main" val="20001"/>
                    </a:ext>
                  </a:extLst>
                </a:gridCol>
                <a:gridCol w="1584230">
                  <a:extLst>
                    <a:ext uri="{9D8B030D-6E8A-4147-A177-3AD203B41FA5}">
                      <a16:colId xmlns:a16="http://schemas.microsoft.com/office/drawing/2014/main" val="20002"/>
                    </a:ext>
                  </a:extLst>
                </a:gridCol>
                <a:gridCol w="1507576">
                  <a:extLst>
                    <a:ext uri="{9D8B030D-6E8A-4147-A177-3AD203B41FA5}">
                      <a16:colId xmlns:a16="http://schemas.microsoft.com/office/drawing/2014/main" val="20003"/>
                    </a:ext>
                  </a:extLst>
                </a:gridCol>
              </a:tblGrid>
              <a:tr h="240841">
                <a:tc rowSpan="3">
                  <a:txBody>
                    <a:bodyPr/>
                    <a:lstStyle/>
                    <a:p>
                      <a:pPr algn="ctr" fontAlgn="b"/>
                      <a:r>
                        <a:rPr lang="en-US" sz="1600" b="1" i="1" u="none" strike="noStrike" dirty="0">
                          <a:latin typeface="Arial" panose="020B0604020202020204" pitchFamily="34" charset="0"/>
                        </a:rPr>
                        <a:t>MA</a:t>
                      </a:r>
                      <a:r>
                        <a:rPr lang="en-US" sz="1600" b="1" i="1" u="none" strike="noStrike" baseline="0" dirty="0">
                          <a:latin typeface="Arial" panose="020B0604020202020204" pitchFamily="34" charset="0"/>
                        </a:rPr>
                        <a:t> 1 </a:t>
                      </a:r>
                    </a:p>
                    <a:p>
                      <a:pPr algn="ctr" fontAlgn="b"/>
                      <a:r>
                        <a:rPr lang="en-US" sz="1600" b="1" i="1" u="none" strike="noStrike" baseline="0" dirty="0">
                          <a:latin typeface="Arial" panose="020B0604020202020204" pitchFamily="34" charset="0"/>
                        </a:rPr>
                        <a:t>J</a:t>
                      </a:r>
                      <a:r>
                        <a:rPr lang="en-US" sz="1600" b="1" i="1" u="none" strike="noStrike" dirty="0">
                          <a:latin typeface="Arial" panose="020B0604020202020204" pitchFamily="34" charset="0"/>
                        </a:rPr>
                        <a:t>OB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2017-2018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dirty="0">
                          <a:latin typeface="Arial"/>
                        </a:rPr>
                        <a:t>2018-2019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val="10000"/>
                  </a:ext>
                </a:extLst>
              </a:tr>
              <a:tr h="260147">
                <a:tc vMerge="1">
                  <a:txBody>
                    <a:bodyPr/>
                    <a:lstStyle/>
                    <a:p>
                      <a:endParaRPr lang="en-US"/>
                    </a:p>
                  </a:txBody>
                  <a:tcPr/>
                </a:tc>
                <a:tc>
                  <a:txBody>
                    <a:bodyPr/>
                    <a:lstStyle/>
                    <a:p>
                      <a:pPr algn="ctr" fontAlgn="b"/>
                      <a:r>
                        <a:rPr lang="en-US" sz="1600" b="1" i="1" u="none" strike="noStrike" dirty="0">
                          <a:latin typeface="Arial"/>
                        </a:rPr>
                        <a:t>APPROVED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dirty="0">
                          <a:latin typeface="Arial"/>
                        </a:rPr>
                        <a:t>PROPOSED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dirty="0">
                          <a:latin typeface="Arial"/>
                        </a:rPr>
                        <a:t>% 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extLst>
                  <a:ext uri="{0D108BD9-81ED-4DB2-BD59-A6C34878D82A}">
                    <a16:rowId xmlns:a16="http://schemas.microsoft.com/office/drawing/2014/main" val="10001"/>
                  </a:ext>
                </a:extLst>
              </a:tr>
              <a:tr h="260147">
                <a:tc vMerge="1">
                  <a:txBody>
                    <a:bodyPr/>
                    <a:lstStyle/>
                    <a:p>
                      <a:endParaRPr lang="en-US"/>
                    </a:p>
                  </a:txBody>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2"/>
                  </a:ext>
                </a:extLst>
              </a:tr>
              <a:tr h="279070">
                <a:tc>
                  <a:txBody>
                    <a:bodyPr/>
                    <a:lstStyle/>
                    <a:p>
                      <a:pPr algn="l" fontAlgn="b"/>
                      <a:r>
                        <a:rPr lang="en-US" sz="1600" b="1" i="0" u="none" strike="noStrike" baseline="0" dirty="0">
                          <a:latin typeface="Arial" panose="020B0604020202020204" pitchFamily="34" charset="0"/>
                        </a:rPr>
                        <a:t>Vegetation Control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60,000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60,000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9070">
                <a:tc>
                  <a:txBody>
                    <a:bodyPr/>
                    <a:lstStyle/>
                    <a:p>
                      <a:pPr algn="l" fontAlgn="b"/>
                      <a:r>
                        <a:rPr lang="en-US" sz="1600" b="1" i="0" u="none" strike="noStrike" baseline="0" dirty="0">
                          <a:latin typeface="Arial" panose="020B0604020202020204" pitchFamily="34" charset="0"/>
                        </a:rPr>
                        <a:t>Burning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9070">
                <a:tc>
                  <a:txBody>
                    <a:bodyPr/>
                    <a:lstStyle/>
                    <a:p>
                      <a:pPr algn="l" fontAlgn="b"/>
                      <a:r>
                        <a:rPr lang="en-US" sz="1600" b="1" i="0" u="none" strike="noStrike" baseline="0" dirty="0">
                          <a:latin typeface="Arial" panose="020B0604020202020204" pitchFamily="34" charset="0"/>
                        </a:rPr>
                        <a:t>Rodent Control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9070">
                <a:tc>
                  <a:txBody>
                    <a:bodyPr/>
                    <a:lstStyle/>
                    <a:p>
                      <a:pPr algn="l" fontAlgn="b"/>
                      <a:r>
                        <a:rPr lang="en-US" sz="1600" b="1" i="0" u="none" strike="noStrike" baseline="0" dirty="0">
                          <a:latin typeface="Arial" panose="020B0604020202020204" pitchFamily="34" charset="0"/>
                        </a:rPr>
                        <a:t>Patrolling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30,000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28,000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1" i="0" u="none" strike="noStrike" dirty="0">
                          <a:solidFill>
                            <a:srgbClr val="FF0000"/>
                          </a:solidFill>
                          <a:latin typeface="Arial"/>
                        </a:rPr>
                        <a:t>- 6.7%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9070">
                <a:tc>
                  <a:txBody>
                    <a:bodyPr/>
                    <a:lstStyle/>
                    <a:p>
                      <a:pPr algn="l" fontAlgn="b"/>
                      <a:r>
                        <a:rPr lang="en-US" sz="1600" b="1" i="0" u="none" strike="noStrike" baseline="0" dirty="0">
                          <a:latin typeface="Arial" panose="020B0604020202020204" pitchFamily="34" charset="0"/>
                        </a:rPr>
                        <a:t>Mowing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latin typeface="Arial"/>
                        </a:rPr>
                        <a:t>+</a:t>
                      </a:r>
                      <a:r>
                        <a:rPr lang="en-US" sz="1600" b="1" i="0" u="none" strike="noStrike" baseline="0" dirty="0">
                          <a:latin typeface="Arial"/>
                        </a:rPr>
                        <a:t> 10%</a:t>
                      </a:r>
                      <a:endParaRPr lang="en-US" sz="1600" b="1" i="0" u="none" strike="noStrike" dirty="0">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9070">
                <a:tc>
                  <a:txBody>
                    <a:bodyPr/>
                    <a:lstStyle/>
                    <a:p>
                      <a:pPr algn="l" fontAlgn="b"/>
                      <a:r>
                        <a:rPr lang="en-US" sz="1600" b="1" i="0" u="none" strike="noStrike" baseline="0" dirty="0">
                          <a:latin typeface="Arial" panose="020B0604020202020204" pitchFamily="34" charset="0"/>
                        </a:rPr>
                        <a:t>Inspection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9070">
                <a:tc>
                  <a:txBody>
                    <a:bodyPr/>
                    <a:lstStyle/>
                    <a:p>
                      <a:pPr algn="l" fontAlgn="b"/>
                      <a:r>
                        <a:rPr lang="en-US" sz="1600" b="1" i="0" u="none" strike="noStrike" baseline="0" dirty="0">
                          <a:latin typeface="Arial" panose="020B0604020202020204" pitchFamily="34" charset="0"/>
                        </a:rPr>
                        <a:t>Encroachment Removal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1" i="0" u="none" strike="noStrike" dirty="0">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9070">
                <a:tc>
                  <a:txBody>
                    <a:bodyPr/>
                    <a:lstStyle/>
                    <a:p>
                      <a:pPr algn="l" fontAlgn="b"/>
                      <a:r>
                        <a:rPr lang="en-US" sz="1600" b="1" i="0" u="none" strike="noStrike" baseline="0" dirty="0">
                          <a:latin typeface="Arial" panose="020B0604020202020204" pitchFamily="34" charset="0"/>
                        </a:rPr>
                        <a:t>Restoration/Repair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31,000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31,000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1" i="0" u="none" strike="noStrike" dirty="0">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9070">
                <a:tc>
                  <a:txBody>
                    <a:bodyPr/>
                    <a:lstStyle/>
                    <a:p>
                      <a:pPr algn="l" fontAlgn="b"/>
                      <a:r>
                        <a:rPr lang="en-US" sz="1600" b="1" i="0" u="none" strike="noStrike" baseline="0" dirty="0">
                          <a:latin typeface="Arial" panose="020B0604020202020204" pitchFamily="34" charset="0"/>
                        </a:rPr>
                        <a:t>Crown Roadways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9070">
                <a:tc>
                  <a:txBody>
                    <a:bodyPr/>
                    <a:lstStyle/>
                    <a:p>
                      <a:pPr algn="l" fontAlgn="b"/>
                      <a:r>
                        <a:rPr lang="en-US" sz="1600" b="1" i="0" u="none" strike="noStrike" baseline="0" dirty="0">
                          <a:latin typeface="Arial" panose="020B0604020202020204" pitchFamily="34" charset="0"/>
                        </a:rPr>
                        <a:t>Minor Structures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9,000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9,000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9070">
                <a:tc>
                  <a:txBody>
                    <a:bodyPr/>
                    <a:lstStyle/>
                    <a:p>
                      <a:pPr algn="l" fontAlgn="b"/>
                      <a:r>
                        <a:rPr lang="en-US" sz="1600" b="1" i="0" u="none" strike="noStrike" baseline="0">
                          <a:latin typeface="Arial" panose="020B0604020202020204" pitchFamily="34" charset="0"/>
                        </a:rPr>
                        <a:t>Dragging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79070">
                <a:tc>
                  <a:txBody>
                    <a:bodyPr/>
                    <a:lstStyle/>
                    <a:p>
                      <a:pPr algn="l" fontAlgn="b"/>
                      <a:r>
                        <a:rPr lang="en-US" sz="1600" b="1" i="0" u="none" strike="noStrike" baseline="0" dirty="0">
                          <a:latin typeface="Arial" panose="020B0604020202020204" pitchFamily="34" charset="0"/>
                        </a:rPr>
                        <a:t>MEO Equipment Costs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17,000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17,000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1" i="0" u="none" strike="noStrike" dirty="0">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79070">
                <a:tc>
                  <a:txBody>
                    <a:bodyPr/>
                    <a:lstStyle/>
                    <a:p>
                      <a:pPr algn="l" fontAlgn="b"/>
                      <a:r>
                        <a:rPr lang="en-US" sz="1600" b="1" i="0" u="none" strike="noStrike" baseline="0" dirty="0">
                          <a:latin typeface="Arial" panose="020B0604020202020204" pitchFamily="34" charset="0"/>
                        </a:rPr>
                        <a:t>Maintenance Yard Overhead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17,000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1" i="0" u="none" strike="noStrike" dirty="0">
                          <a:solidFill>
                            <a:srgbClr val="FF0000"/>
                          </a:solidFill>
                          <a:latin typeface="Arial"/>
                        </a:rPr>
                        <a:t>- 12%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279070">
                <a:tc>
                  <a:txBody>
                    <a:bodyPr/>
                    <a:lstStyle/>
                    <a:p>
                      <a:pPr algn="l" fontAlgn="b"/>
                      <a:r>
                        <a:rPr lang="en-US" sz="1600" b="1" i="0" u="none" strike="noStrike" baseline="0" dirty="0">
                          <a:latin typeface="Arial" panose="020B0604020202020204" pitchFamily="34" charset="0"/>
                        </a:rPr>
                        <a:t>Telemetry 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79070">
                <a:tc>
                  <a:txBody>
                    <a:bodyPr/>
                    <a:lstStyle/>
                    <a:p>
                      <a:pPr algn="l" fontAlgn="b"/>
                      <a:r>
                        <a:rPr lang="en-US" sz="1600" b="1" i="0" u="none" strike="noStrike" baseline="0" dirty="0">
                          <a:latin typeface="Arial" panose="020B0604020202020204" pitchFamily="34" charset="0"/>
                        </a:rPr>
                        <a:t>Engineering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60147">
                <a:tc>
                  <a:txBody>
                    <a:bodyPr/>
                    <a:lstStyle/>
                    <a:p>
                      <a:pPr algn="l" fontAlgn="b"/>
                      <a:r>
                        <a:rPr lang="en-US" sz="1600" b="1" i="0" u="none" strike="noStrike" baseline="0" dirty="0">
                          <a:latin typeface="Arial" panose="020B0604020202020204" pitchFamily="34" charset="0"/>
                        </a:rPr>
                        <a:t>Environmental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latin typeface="Arial"/>
                        </a:rPr>
                        <a:t>+</a:t>
                      </a:r>
                      <a:r>
                        <a:rPr lang="en-US" sz="1600" b="1" i="0" u="none" strike="noStrike" baseline="0" dirty="0">
                          <a:latin typeface="Arial"/>
                        </a:rPr>
                        <a:t> 30%</a:t>
                      </a:r>
                      <a:endParaRPr lang="en-US" sz="1600" b="1" i="0" u="none" strike="noStrike" dirty="0">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79070">
                <a:tc>
                  <a:txBody>
                    <a:bodyPr/>
                    <a:lstStyle/>
                    <a:p>
                      <a:pPr algn="l" fontAlgn="b"/>
                      <a:r>
                        <a:rPr lang="en-US" sz="1600" b="1" i="0" u="none" strike="noStrike" baseline="0" dirty="0">
                          <a:latin typeface="Arial" panose="020B0604020202020204" pitchFamily="34" charset="0"/>
                        </a:rPr>
                        <a:t>TOTAL  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600" b="1" i="0" u="none" strike="noStrike" dirty="0">
                          <a:latin typeface="Arial"/>
                        </a:rPr>
                        <a:t>$     317,000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600" b="1" i="0" u="none" strike="noStrike" dirty="0">
                          <a:solidFill>
                            <a:srgbClr val="000000"/>
                          </a:solidFill>
                          <a:effectLst/>
                          <a:latin typeface="Arial"/>
                        </a:rPr>
                        <a:t>$     317,000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dirty="0">
                          <a:latin typeface="Arial"/>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9"/>
                  </a:ext>
                </a:extLst>
              </a:tr>
            </a:tbl>
          </a:graphicData>
        </a:graphic>
      </p:graphicFrame>
      <p:sp>
        <p:nvSpPr>
          <p:cNvPr id="3" name="Rectangle 2"/>
          <p:cNvSpPr/>
          <p:nvPr/>
        </p:nvSpPr>
        <p:spPr>
          <a:xfrm>
            <a:off x="999929" y="5867400"/>
            <a:ext cx="1595245" cy="369332"/>
          </a:xfrm>
          <a:prstGeom prst="rect">
            <a:avLst/>
          </a:prstGeom>
        </p:spPr>
        <p:txBody>
          <a:bodyPr wrap="none">
            <a:spAutoFit/>
          </a:bodyPr>
          <a:lstStyle/>
          <a:p>
            <a:pPr>
              <a:defRPr sz="1800" b="1" i="0" u="none" strike="noStrike" kern="1200" baseline="0">
                <a:solidFill>
                  <a:prstClr val="black"/>
                </a:solidFill>
                <a:latin typeface="+mn-lt"/>
                <a:ea typeface="+mn-ea"/>
                <a:cs typeface="+mn-cs"/>
              </a:defRPr>
            </a:pPr>
            <a:r>
              <a:rPr lang="en-US" dirty="0"/>
              <a:t>17 Levee Miles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richmond\Desktop\FMP Budget Slides\MA3_CVFPB_MAP.jpg"/>
          <p:cNvPicPr>
            <a:picLocks noChangeAspect="1" noChangeArrowheads="1"/>
          </p:cNvPicPr>
          <p:nvPr/>
        </p:nvPicPr>
        <p:blipFill>
          <a:blip r:embed="rId3" cstate="print"/>
          <a:srcRect/>
          <a:stretch>
            <a:fillRect/>
          </a:stretch>
        </p:blipFill>
        <p:spPr bwMode="auto">
          <a:xfrm>
            <a:off x="4724400" y="609600"/>
            <a:ext cx="4114800" cy="5325035"/>
          </a:xfrm>
          <a:prstGeom prst="rect">
            <a:avLst/>
          </a:prstGeom>
          <a:noFill/>
          <a:ln w="12700">
            <a:solidFill>
              <a:schemeClr val="tx1"/>
            </a:solidFill>
          </a:ln>
        </p:spPr>
      </p:pic>
      <p:sp>
        <p:nvSpPr>
          <p:cNvPr id="3" name="Rectangle 2"/>
          <p:cNvSpPr/>
          <p:nvPr/>
        </p:nvSpPr>
        <p:spPr>
          <a:xfrm>
            <a:off x="0" y="838200"/>
            <a:ext cx="4495800" cy="304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flipV="1">
            <a:off x="4495800" y="838200"/>
            <a:ext cx="2590800" cy="2819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495800" y="3657600"/>
            <a:ext cx="2590800" cy="228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6800" y="4013200"/>
            <a:ext cx="3429000" cy="2062103"/>
          </a:xfrm>
          <a:prstGeom prst="rect">
            <a:avLst/>
          </a:prstGeom>
          <a:noFill/>
        </p:spPr>
        <p:txBody>
          <a:bodyPr wrap="square" rtlCol="0">
            <a:spAutoFit/>
          </a:bodyPr>
          <a:lstStyle/>
          <a:p>
            <a:pPr algn="ctr">
              <a:defRPr sz="1600" b="1" i="0" u="none" strike="noStrike" kern="1200" baseline="0">
                <a:solidFill>
                  <a:prstClr val="black"/>
                </a:solidFill>
                <a:latin typeface="+mn-lt"/>
                <a:ea typeface="+mn-ea"/>
                <a:cs typeface="+mn-cs"/>
              </a:defRPr>
            </a:pPr>
            <a:r>
              <a:rPr lang="en-US" sz="2800" dirty="0"/>
              <a:t>MA 3</a:t>
            </a:r>
          </a:p>
          <a:p>
            <a:pPr algn="ctr">
              <a:defRPr sz="1600" b="1" i="0" u="none" strike="noStrike" kern="1200" baseline="0">
                <a:solidFill>
                  <a:prstClr val="black"/>
                </a:solidFill>
                <a:latin typeface="+mn-lt"/>
                <a:ea typeface="+mn-ea"/>
                <a:cs typeface="+mn-cs"/>
              </a:defRPr>
            </a:pPr>
            <a:r>
              <a:rPr lang="en-US" sz="2000" dirty="0"/>
              <a:t>West Levee </a:t>
            </a:r>
          </a:p>
          <a:p>
            <a:pPr algn="ctr">
              <a:defRPr sz="1600" b="1" i="0" u="none" strike="noStrike" kern="1200" baseline="0">
                <a:solidFill>
                  <a:prstClr val="black"/>
                </a:solidFill>
                <a:latin typeface="+mn-lt"/>
                <a:ea typeface="+mn-ea"/>
                <a:cs typeface="+mn-cs"/>
              </a:defRPr>
            </a:pPr>
            <a:r>
              <a:rPr lang="en-US" sz="2000" dirty="0"/>
              <a:t>Feather River near </a:t>
            </a:r>
          </a:p>
          <a:p>
            <a:pPr algn="ctr">
              <a:defRPr sz="1600" b="1" i="0" u="none" strike="noStrike" kern="1200" baseline="0">
                <a:solidFill>
                  <a:prstClr val="black"/>
                </a:solidFill>
                <a:latin typeface="+mn-lt"/>
                <a:ea typeface="+mn-ea"/>
                <a:cs typeface="+mn-cs"/>
              </a:defRPr>
            </a:pPr>
            <a:r>
              <a:rPr lang="en-US" sz="2000" dirty="0"/>
              <a:t>Sutter Bypass </a:t>
            </a:r>
          </a:p>
          <a:p>
            <a:pPr algn="ctr">
              <a:defRPr sz="1800" b="1" i="0" u="none" strike="noStrike" kern="1200" baseline="0">
                <a:solidFill>
                  <a:prstClr val="black"/>
                </a:solidFill>
                <a:latin typeface="+mn-lt"/>
                <a:ea typeface="+mn-ea"/>
                <a:cs typeface="+mn-cs"/>
              </a:defRPr>
            </a:pPr>
            <a:r>
              <a:rPr lang="en-US" sz="2000" dirty="0"/>
              <a:t>FY18/19 - $84,000 (proposed)</a:t>
            </a:r>
          </a:p>
          <a:p>
            <a:pPr algn="ctr">
              <a:defRPr sz="1600" b="1" i="0" u="none" strike="noStrike" kern="1200" baseline="0">
                <a:solidFill>
                  <a:prstClr val="black"/>
                </a:solidFill>
                <a:latin typeface="+mn-lt"/>
                <a:ea typeface="+mn-ea"/>
                <a:cs typeface="+mn-cs"/>
              </a:defRPr>
            </a:pPr>
            <a:r>
              <a:rPr lang="en-US" sz="2000" dirty="0"/>
              <a:t>5 Levee Miles</a:t>
            </a:r>
          </a:p>
        </p:txBody>
      </p:sp>
      <p:graphicFrame>
        <p:nvGraphicFramePr>
          <p:cNvPr id="9" name="Chart 8"/>
          <p:cNvGraphicFramePr>
            <a:graphicFrameLocks/>
          </p:cNvGraphicFramePr>
          <p:nvPr>
            <p:extLst>
              <p:ext uri="{D42A27DB-BD31-4B8C-83A1-F6EECF244321}">
                <p14:modId xmlns:p14="http://schemas.microsoft.com/office/powerpoint/2010/main" val="699293123"/>
              </p:ext>
            </p:extLst>
          </p:nvPr>
        </p:nvGraphicFramePr>
        <p:xfrm>
          <a:off x="1" y="838201"/>
          <a:ext cx="4495799"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00000000-0008-0000-0000-000010000000}"/>
              </a:ext>
            </a:extLst>
          </p:cNvPr>
          <p:cNvGraphicFramePr>
            <a:graphicFrameLocks/>
          </p:cNvGraphicFramePr>
          <p:nvPr>
            <p:extLst>
              <p:ext uri="{D42A27DB-BD31-4B8C-83A1-F6EECF244321}">
                <p14:modId xmlns:p14="http://schemas.microsoft.com/office/powerpoint/2010/main" val="2675471670"/>
              </p:ext>
            </p:extLst>
          </p:nvPr>
        </p:nvGraphicFramePr>
        <p:xfrm>
          <a:off x="1" y="838201"/>
          <a:ext cx="4495800" cy="3048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5868699"/>
            <a:ext cx="1478225" cy="369332"/>
          </a:xfrm>
          <a:prstGeom prst="rect">
            <a:avLst/>
          </a:prstGeom>
        </p:spPr>
        <p:txBody>
          <a:bodyPr wrap="none">
            <a:spAutoFit/>
          </a:bodyPr>
          <a:lstStyle/>
          <a:p>
            <a:pPr>
              <a:defRPr sz="1800" b="1" i="0" u="none" strike="noStrike" kern="1200" baseline="0">
                <a:solidFill>
                  <a:prstClr val="black"/>
                </a:solidFill>
                <a:latin typeface="+mn-lt"/>
                <a:ea typeface="+mn-ea"/>
                <a:cs typeface="+mn-cs"/>
              </a:defRPr>
            </a:pPr>
            <a:r>
              <a:rPr lang="en-US" dirty="0"/>
              <a:t>5 Levee Miles</a:t>
            </a:r>
          </a:p>
        </p:txBody>
      </p:sp>
      <p:graphicFrame>
        <p:nvGraphicFramePr>
          <p:cNvPr id="5" name="Table 4"/>
          <p:cNvGraphicFramePr>
            <a:graphicFrameLocks noGrp="1"/>
          </p:cNvGraphicFramePr>
          <p:nvPr>
            <p:extLst>
              <p:ext uri="{D42A27DB-BD31-4B8C-83A1-F6EECF244321}">
                <p14:modId xmlns:p14="http://schemas.microsoft.com/office/powerpoint/2010/main" val="2575606772"/>
              </p:ext>
            </p:extLst>
          </p:nvPr>
        </p:nvGraphicFramePr>
        <p:xfrm>
          <a:off x="1066800" y="304800"/>
          <a:ext cx="7772400" cy="5545084"/>
        </p:xfrm>
        <a:graphic>
          <a:graphicData uri="http://schemas.openxmlformats.org/drawingml/2006/table">
            <a:tbl>
              <a:tblPr/>
              <a:tblGrid>
                <a:gridCol w="3019707">
                  <a:extLst>
                    <a:ext uri="{9D8B030D-6E8A-4147-A177-3AD203B41FA5}">
                      <a16:colId xmlns:a16="http://schemas.microsoft.com/office/drawing/2014/main" val="20000"/>
                    </a:ext>
                  </a:extLst>
                </a:gridCol>
                <a:gridCol w="1660887">
                  <a:extLst>
                    <a:ext uri="{9D8B030D-6E8A-4147-A177-3AD203B41FA5}">
                      <a16:colId xmlns:a16="http://schemas.microsoft.com/office/drawing/2014/main" val="20001"/>
                    </a:ext>
                  </a:extLst>
                </a:gridCol>
                <a:gridCol w="1584230">
                  <a:extLst>
                    <a:ext uri="{9D8B030D-6E8A-4147-A177-3AD203B41FA5}">
                      <a16:colId xmlns:a16="http://schemas.microsoft.com/office/drawing/2014/main" val="20002"/>
                    </a:ext>
                  </a:extLst>
                </a:gridCol>
                <a:gridCol w="1507576">
                  <a:extLst>
                    <a:ext uri="{9D8B030D-6E8A-4147-A177-3AD203B41FA5}">
                      <a16:colId xmlns:a16="http://schemas.microsoft.com/office/drawing/2014/main" val="20003"/>
                    </a:ext>
                  </a:extLst>
                </a:gridCol>
              </a:tblGrid>
              <a:tr h="263386">
                <a:tc rowSpan="3">
                  <a:txBody>
                    <a:bodyPr/>
                    <a:lstStyle/>
                    <a:p>
                      <a:pPr algn="ctr" fontAlgn="b"/>
                      <a:r>
                        <a:rPr lang="en-US" sz="1600" b="1" i="1" u="none" strike="noStrike" dirty="0">
                          <a:latin typeface="Arial" panose="020B0604020202020204" pitchFamily="34" charset="0"/>
                        </a:rPr>
                        <a:t>MA</a:t>
                      </a:r>
                      <a:r>
                        <a:rPr lang="en-US" sz="1600" b="1" i="1" u="none" strike="noStrike" baseline="0" dirty="0">
                          <a:latin typeface="Arial" panose="020B0604020202020204" pitchFamily="34" charset="0"/>
                        </a:rPr>
                        <a:t> 3 </a:t>
                      </a:r>
                    </a:p>
                    <a:p>
                      <a:pPr algn="ctr" fontAlgn="b"/>
                      <a:r>
                        <a:rPr lang="en-US" sz="1600" b="1" i="1" u="none" strike="noStrike" baseline="0" dirty="0">
                          <a:latin typeface="Arial" panose="020B0604020202020204" pitchFamily="34" charset="0"/>
                        </a:rPr>
                        <a:t>J</a:t>
                      </a:r>
                      <a:r>
                        <a:rPr lang="en-US" sz="1600" b="1" i="1" u="none" strike="noStrike" dirty="0">
                          <a:latin typeface="Arial" panose="020B0604020202020204" pitchFamily="34" charset="0"/>
                        </a:rPr>
                        <a:t>OB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1" u="none" strike="noStrike" dirty="0">
                          <a:latin typeface="Arial"/>
                        </a:rPr>
                        <a:t>2017-2018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dirty="0">
                          <a:latin typeface="Arial"/>
                        </a:rPr>
                        <a:t>2018-2019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val="10000"/>
                  </a:ext>
                </a:extLst>
              </a:tr>
              <a:tr h="263386">
                <a:tc vMerge="1">
                  <a:txBody>
                    <a:bodyPr/>
                    <a:lstStyle/>
                    <a:p>
                      <a:endParaRPr lang="en-US"/>
                    </a:p>
                  </a:txBody>
                  <a:tcPr/>
                </a:tc>
                <a:tc>
                  <a:txBody>
                    <a:bodyPr/>
                    <a:lstStyle/>
                    <a:p>
                      <a:pPr algn="ctr" fontAlgn="b"/>
                      <a:r>
                        <a:rPr lang="en-US" sz="1600" b="1" i="1" u="none" strike="noStrike" dirty="0">
                          <a:latin typeface="Arial"/>
                        </a:rPr>
                        <a:t>APPROVED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a:latin typeface="Arial"/>
                        </a:rPr>
                        <a:t>PROPOSED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a:latin typeface="Arial"/>
                        </a:rPr>
                        <a:t>% 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extLst>
                  <a:ext uri="{0D108BD9-81ED-4DB2-BD59-A6C34878D82A}">
                    <a16:rowId xmlns:a16="http://schemas.microsoft.com/office/drawing/2014/main" val="10001"/>
                  </a:ext>
                </a:extLst>
              </a:tr>
              <a:tr h="263386">
                <a:tc vMerge="1">
                  <a:txBody>
                    <a:bodyPr/>
                    <a:lstStyle/>
                    <a:p>
                      <a:endParaRPr lang="en-US"/>
                    </a:p>
                  </a:txBody>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2"/>
                  </a:ext>
                </a:extLst>
              </a:tr>
              <a:tr h="282545">
                <a:tc>
                  <a:txBody>
                    <a:bodyPr/>
                    <a:lstStyle/>
                    <a:p>
                      <a:pPr algn="l" fontAlgn="b"/>
                      <a:r>
                        <a:rPr lang="en-US" sz="1600" b="1" i="0" u="none" strike="noStrike" baseline="0" dirty="0">
                          <a:latin typeface="Arial" panose="020B0604020202020204" pitchFamily="34" charset="0"/>
                        </a:rPr>
                        <a:t>Vegetation Control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2545">
                <a:tc>
                  <a:txBody>
                    <a:bodyPr/>
                    <a:lstStyle/>
                    <a:p>
                      <a:pPr algn="l" fontAlgn="b"/>
                      <a:r>
                        <a:rPr lang="en-US" sz="1600" b="1" i="0" u="none" strike="noStrike" baseline="0" dirty="0">
                          <a:latin typeface="Arial" panose="020B0604020202020204" pitchFamily="34" charset="0"/>
                        </a:rPr>
                        <a:t>Burning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2545">
                <a:tc>
                  <a:txBody>
                    <a:bodyPr/>
                    <a:lstStyle/>
                    <a:p>
                      <a:pPr algn="l" fontAlgn="b"/>
                      <a:r>
                        <a:rPr lang="en-US" sz="1600" b="1" i="0" u="none" strike="noStrike" baseline="0" dirty="0">
                          <a:latin typeface="Arial" panose="020B0604020202020204" pitchFamily="34" charset="0"/>
                        </a:rPr>
                        <a:t>Rodent Control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6,500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7,000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chemeClr val="tx1"/>
                          </a:solidFill>
                          <a:effectLst/>
                          <a:latin typeface="Arial"/>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2545">
                <a:tc>
                  <a:txBody>
                    <a:bodyPr/>
                    <a:lstStyle/>
                    <a:p>
                      <a:pPr algn="l" fontAlgn="b"/>
                      <a:r>
                        <a:rPr lang="en-US" sz="1600" b="1" i="0" u="none" strike="noStrike" baseline="0" dirty="0">
                          <a:latin typeface="Arial" panose="020B0604020202020204" pitchFamily="34" charset="0"/>
                        </a:rPr>
                        <a:t>Patrolling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baseline="0" dirty="0">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82545">
                <a:tc>
                  <a:txBody>
                    <a:bodyPr/>
                    <a:lstStyle/>
                    <a:p>
                      <a:pPr algn="l" fontAlgn="b"/>
                      <a:r>
                        <a:rPr lang="en-US" sz="1600" b="1" i="0" u="none" strike="noStrike" baseline="0" dirty="0">
                          <a:latin typeface="Arial" panose="020B0604020202020204" pitchFamily="34" charset="0"/>
                        </a:rPr>
                        <a:t>Mowing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chemeClr val="tx1"/>
                          </a:solidFill>
                          <a:effectLst/>
                          <a:latin typeface="Arial"/>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2545">
                <a:tc>
                  <a:txBody>
                    <a:bodyPr/>
                    <a:lstStyle/>
                    <a:p>
                      <a:pPr algn="l" fontAlgn="b"/>
                      <a:r>
                        <a:rPr lang="en-US" sz="1600" b="1" i="0" u="none" strike="noStrike" baseline="0" dirty="0">
                          <a:latin typeface="Arial" panose="020B0604020202020204" pitchFamily="34" charset="0"/>
                        </a:rPr>
                        <a:t>Inspection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chemeClr val="tx1"/>
                          </a:solidFill>
                          <a:effectLst/>
                          <a:latin typeface="Arial"/>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2545">
                <a:tc>
                  <a:txBody>
                    <a:bodyPr/>
                    <a:lstStyle/>
                    <a:p>
                      <a:pPr algn="l" fontAlgn="b"/>
                      <a:r>
                        <a:rPr lang="en-US" sz="1600" b="1" i="0" u="none" strike="noStrike" baseline="0" dirty="0">
                          <a:latin typeface="Arial" panose="020B0604020202020204" pitchFamily="34" charset="0"/>
                        </a:rPr>
                        <a:t>Encroachment Removal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baseline="0" dirty="0">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82545">
                <a:tc>
                  <a:txBody>
                    <a:bodyPr/>
                    <a:lstStyle/>
                    <a:p>
                      <a:pPr algn="l" fontAlgn="b"/>
                      <a:r>
                        <a:rPr lang="en-US" sz="1600" b="1" i="0" u="none" strike="noStrike" baseline="0" dirty="0">
                          <a:latin typeface="Arial" panose="020B0604020202020204" pitchFamily="34" charset="0"/>
                        </a:rPr>
                        <a:t>Restoration/Repair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baseline="0" dirty="0">
                          <a:solidFill>
                            <a:srgbClr val="FF0000"/>
                          </a:solidFill>
                          <a:effectLst/>
                          <a:latin typeface="Arial"/>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82545">
                <a:tc>
                  <a:txBody>
                    <a:bodyPr/>
                    <a:lstStyle/>
                    <a:p>
                      <a:pPr algn="l" fontAlgn="b"/>
                      <a:r>
                        <a:rPr lang="en-US" sz="1600" b="1" i="0" u="none" strike="noStrike" baseline="0" dirty="0">
                          <a:latin typeface="Arial" panose="020B0604020202020204" pitchFamily="34" charset="0"/>
                        </a:rPr>
                        <a:t>Crown Roadways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2545">
                <a:tc>
                  <a:txBody>
                    <a:bodyPr/>
                    <a:lstStyle/>
                    <a:p>
                      <a:pPr algn="l" fontAlgn="b"/>
                      <a:r>
                        <a:rPr lang="en-US" sz="1600" b="1" i="0" u="none" strike="noStrike" baseline="0" dirty="0">
                          <a:latin typeface="Arial" panose="020B0604020202020204" pitchFamily="34" charset="0"/>
                        </a:rPr>
                        <a:t>Minor Structures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2545">
                <a:tc>
                  <a:txBody>
                    <a:bodyPr/>
                    <a:lstStyle/>
                    <a:p>
                      <a:pPr algn="l" fontAlgn="b"/>
                      <a:r>
                        <a:rPr lang="en-US" sz="1600" b="1" i="0" u="none" strike="noStrike" baseline="0">
                          <a:latin typeface="Arial" panose="020B0604020202020204" pitchFamily="34" charset="0"/>
                        </a:rPr>
                        <a:t>Dragging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chemeClr val="tx1"/>
                          </a:solidFill>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2545">
                <a:tc>
                  <a:txBody>
                    <a:bodyPr/>
                    <a:lstStyle/>
                    <a:p>
                      <a:pPr algn="l" fontAlgn="b"/>
                      <a:r>
                        <a:rPr lang="en-US" sz="1600" b="1" i="0" u="none" strike="noStrike" baseline="0" dirty="0">
                          <a:latin typeface="Arial" panose="020B0604020202020204" pitchFamily="34" charset="0"/>
                        </a:rPr>
                        <a:t>MEO Equipment Costs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baseline="0" dirty="0">
                          <a:solidFill>
                            <a:schemeClr val="tx1"/>
                          </a:solidFill>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82545">
                <a:tc>
                  <a:txBody>
                    <a:bodyPr/>
                    <a:lstStyle/>
                    <a:p>
                      <a:pPr algn="l" fontAlgn="b"/>
                      <a:r>
                        <a:rPr lang="en-US" sz="1600" b="1" i="0" u="none" strike="noStrike" baseline="0" dirty="0">
                          <a:latin typeface="Arial" panose="020B0604020202020204" pitchFamily="34" charset="0"/>
                        </a:rPr>
                        <a:t>Maintenance Yard Overhead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4,000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baseline="0" dirty="0">
                          <a:solidFill>
                            <a:srgbClr val="FF0000"/>
                          </a:solidFill>
                          <a:effectLst/>
                          <a:latin typeface="Arial"/>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282545">
                <a:tc>
                  <a:txBody>
                    <a:bodyPr/>
                    <a:lstStyle/>
                    <a:p>
                      <a:pPr algn="l" fontAlgn="b"/>
                      <a:r>
                        <a:rPr lang="en-US" sz="1600" b="1" i="0" u="none" strike="noStrike" baseline="0" dirty="0">
                          <a:latin typeface="Arial" panose="020B0604020202020204" pitchFamily="34" charset="0"/>
                        </a:rPr>
                        <a:t>Telemetry 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chemeClr val="tx1"/>
                          </a:solidFill>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07212">
                <a:tc>
                  <a:txBody>
                    <a:bodyPr/>
                    <a:lstStyle/>
                    <a:p>
                      <a:pPr algn="l" fontAlgn="b"/>
                      <a:r>
                        <a:rPr lang="en-US" sz="1600" b="1" i="0" u="none" strike="noStrike" baseline="0" dirty="0">
                          <a:latin typeface="Arial" panose="020B0604020202020204" pitchFamily="34" charset="0"/>
                        </a:rPr>
                        <a:t>Engineering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63386">
                <a:tc>
                  <a:txBody>
                    <a:bodyPr/>
                    <a:lstStyle/>
                    <a:p>
                      <a:pPr algn="l" fontAlgn="b"/>
                      <a:r>
                        <a:rPr lang="en-US" sz="1600" b="1" i="0" u="none" strike="noStrike" baseline="0" dirty="0">
                          <a:latin typeface="Arial" panose="020B0604020202020204" pitchFamily="34" charset="0"/>
                        </a:rPr>
                        <a:t>Environmental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82545">
                <a:tc>
                  <a:txBody>
                    <a:bodyPr/>
                    <a:lstStyle/>
                    <a:p>
                      <a:pPr algn="l" fontAlgn="b"/>
                      <a:r>
                        <a:rPr lang="en-US" sz="1600" b="1" i="0" u="none" strike="noStrike" baseline="0" dirty="0">
                          <a:latin typeface="Arial" panose="020B0604020202020204" pitchFamily="34" charset="0"/>
                        </a:rPr>
                        <a:t>TOTAL  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600" b="1" i="0" u="none" strike="noStrike" baseline="0" dirty="0">
                          <a:effectLst/>
                          <a:latin typeface="Arial"/>
                        </a:rPr>
                        <a:t>$       84,000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600" b="1" i="0" u="none" strike="noStrike" baseline="0" dirty="0">
                          <a:effectLst/>
                          <a:latin typeface="Arial"/>
                        </a:rPr>
                        <a:t>$       84,000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baseline="0" dirty="0">
                          <a:effectLst/>
                          <a:latin typeface="Arial"/>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ichmond\Desktop\FMP Budget Slides\MA4_CVFPB_MAP.jpg"/>
          <p:cNvPicPr>
            <a:picLocks noChangeAspect="1" noChangeArrowheads="1"/>
          </p:cNvPicPr>
          <p:nvPr/>
        </p:nvPicPr>
        <p:blipFill>
          <a:blip r:embed="rId3" cstate="print"/>
          <a:srcRect/>
          <a:stretch>
            <a:fillRect/>
          </a:stretch>
        </p:blipFill>
        <p:spPr bwMode="auto">
          <a:xfrm>
            <a:off x="4800600" y="618064"/>
            <a:ext cx="4114800" cy="5325036"/>
          </a:xfrm>
          <a:prstGeom prst="rect">
            <a:avLst/>
          </a:prstGeom>
          <a:noFill/>
          <a:ln w="12700">
            <a:solidFill>
              <a:schemeClr val="tx1"/>
            </a:solidFill>
          </a:ln>
        </p:spPr>
      </p:pic>
      <p:sp>
        <p:nvSpPr>
          <p:cNvPr id="3" name="Rectangle 2"/>
          <p:cNvSpPr/>
          <p:nvPr/>
        </p:nvSpPr>
        <p:spPr>
          <a:xfrm>
            <a:off x="0" y="838200"/>
            <a:ext cx="4495800" cy="304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flipV="1">
            <a:off x="4495800" y="838200"/>
            <a:ext cx="2895600" cy="3886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4495800" y="3886200"/>
            <a:ext cx="2895600" cy="838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4046025"/>
            <a:ext cx="3505200" cy="1754326"/>
          </a:xfrm>
          <a:prstGeom prst="rect">
            <a:avLst/>
          </a:prstGeom>
          <a:noFill/>
        </p:spPr>
        <p:txBody>
          <a:bodyPr wrap="square" rtlCol="0">
            <a:spAutoFit/>
          </a:bodyPr>
          <a:lstStyle/>
          <a:p>
            <a:pPr algn="ctr">
              <a:defRPr sz="1400" b="1" i="0" u="none" strike="noStrike" kern="1200" baseline="0">
                <a:solidFill>
                  <a:prstClr val="black"/>
                </a:solidFill>
                <a:latin typeface="+mn-lt"/>
                <a:ea typeface="+mn-ea"/>
                <a:cs typeface="+mn-cs"/>
              </a:defRPr>
            </a:pPr>
            <a:r>
              <a:rPr lang="en-US" sz="2800" dirty="0"/>
              <a:t>MA 4 </a:t>
            </a:r>
          </a:p>
          <a:p>
            <a:pPr algn="ctr">
              <a:defRPr sz="1400" b="1" i="0" u="none" strike="noStrike" kern="1200" baseline="0">
                <a:solidFill>
                  <a:prstClr val="black"/>
                </a:solidFill>
                <a:latin typeface="+mn-lt"/>
                <a:ea typeface="+mn-ea"/>
                <a:cs typeface="+mn-cs"/>
              </a:defRPr>
            </a:pPr>
            <a:r>
              <a:rPr lang="en-US" sz="2000" dirty="0"/>
              <a:t>Sacramento River Levee in </a:t>
            </a:r>
          </a:p>
          <a:p>
            <a:pPr algn="ctr">
              <a:defRPr sz="1400" b="1" i="0" u="none" strike="noStrike" kern="1200" baseline="0">
                <a:solidFill>
                  <a:prstClr val="black"/>
                </a:solidFill>
                <a:latin typeface="+mn-lt"/>
                <a:ea typeface="+mn-ea"/>
                <a:cs typeface="+mn-cs"/>
              </a:defRPr>
            </a:pPr>
            <a:r>
              <a:rPr lang="en-US" sz="2000" dirty="0"/>
              <a:t>West Sacramento </a:t>
            </a:r>
          </a:p>
          <a:p>
            <a:pPr algn="ctr">
              <a:defRPr sz="1800" b="1" i="0" u="none" strike="noStrike" kern="1200" baseline="0">
                <a:solidFill>
                  <a:prstClr val="black"/>
                </a:solidFill>
                <a:latin typeface="+mn-lt"/>
                <a:ea typeface="+mn-ea"/>
                <a:cs typeface="+mn-cs"/>
              </a:defRPr>
            </a:pPr>
            <a:r>
              <a:rPr lang="en-US" sz="2000" dirty="0"/>
              <a:t>FY18/19 - $132,240 (proposed)</a:t>
            </a:r>
          </a:p>
          <a:p>
            <a:pPr algn="ctr">
              <a:defRPr sz="1400" b="1" i="0" u="none" strike="noStrike" kern="1200" baseline="0">
                <a:solidFill>
                  <a:prstClr val="black"/>
                </a:solidFill>
                <a:latin typeface="+mn-lt"/>
                <a:ea typeface="+mn-ea"/>
                <a:cs typeface="+mn-cs"/>
              </a:defRPr>
            </a:pPr>
            <a:r>
              <a:rPr lang="en-US" sz="2000" dirty="0"/>
              <a:t>3.5 Levee Miles</a:t>
            </a:r>
          </a:p>
        </p:txBody>
      </p:sp>
      <p:graphicFrame>
        <p:nvGraphicFramePr>
          <p:cNvPr id="8" name="Chart 7">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20859436"/>
              </p:ext>
            </p:extLst>
          </p:nvPr>
        </p:nvGraphicFramePr>
        <p:xfrm>
          <a:off x="1" y="838201"/>
          <a:ext cx="4495799" cy="304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5791200"/>
            <a:ext cx="5706370" cy="923330"/>
          </a:xfrm>
          <a:prstGeom prst="rect">
            <a:avLst/>
          </a:prstGeom>
        </p:spPr>
        <p:txBody>
          <a:bodyPr wrap="none">
            <a:spAutoFit/>
          </a:bodyPr>
          <a:lstStyle/>
          <a:p>
            <a:pPr>
              <a:defRPr sz="1800" b="1" i="0" u="none" strike="noStrike" kern="1200" baseline="0">
                <a:solidFill>
                  <a:prstClr val="black"/>
                </a:solidFill>
                <a:latin typeface="+mn-lt"/>
                <a:ea typeface="+mn-ea"/>
                <a:cs typeface="+mn-cs"/>
              </a:defRPr>
            </a:pPr>
            <a:r>
              <a:rPr lang="en-US" dirty="0"/>
              <a:t>3.5 Levee Miles</a:t>
            </a:r>
          </a:p>
          <a:p>
            <a:pPr>
              <a:defRPr sz="1800" b="1" i="0" u="none" strike="noStrike" kern="1200" baseline="0">
                <a:solidFill>
                  <a:prstClr val="black"/>
                </a:solidFill>
                <a:latin typeface="+mn-lt"/>
                <a:ea typeface="+mn-ea"/>
                <a:cs typeface="+mn-cs"/>
              </a:defRPr>
            </a:pPr>
            <a:r>
              <a:rPr lang="en-US" dirty="0">
                <a:solidFill>
                  <a:srgbClr val="FF0000"/>
                </a:solidFill>
                <a:latin typeface="Arial"/>
              </a:rPr>
              <a:t>* </a:t>
            </a:r>
            <a:r>
              <a:rPr lang="en-US" sz="1600" dirty="0">
                <a:solidFill>
                  <a:srgbClr val="FF0000"/>
                </a:solidFill>
                <a:latin typeface="Arial"/>
              </a:rPr>
              <a:t>DWR Sacramento Maintenance Yard sits on MA-4 levee</a:t>
            </a:r>
          </a:p>
          <a:p>
            <a:pPr>
              <a:defRPr sz="1800" b="1" i="0" u="none" strike="noStrike" kern="1200" baseline="0">
                <a:solidFill>
                  <a:prstClr val="black"/>
                </a:solidFill>
                <a:latin typeface="+mn-lt"/>
                <a:ea typeface="+mn-ea"/>
                <a:cs typeface="+mn-cs"/>
              </a:defRP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05462859"/>
              </p:ext>
            </p:extLst>
          </p:nvPr>
        </p:nvGraphicFramePr>
        <p:xfrm>
          <a:off x="990599" y="228600"/>
          <a:ext cx="7892739" cy="5554718"/>
        </p:xfrm>
        <a:graphic>
          <a:graphicData uri="http://schemas.openxmlformats.org/drawingml/2006/table">
            <a:tbl>
              <a:tblPr/>
              <a:tblGrid>
                <a:gridCol w="3497378">
                  <a:extLst>
                    <a:ext uri="{9D8B030D-6E8A-4147-A177-3AD203B41FA5}">
                      <a16:colId xmlns:a16="http://schemas.microsoft.com/office/drawing/2014/main" val="20000"/>
                    </a:ext>
                  </a:extLst>
                </a:gridCol>
                <a:gridCol w="1536013">
                  <a:extLst>
                    <a:ext uri="{9D8B030D-6E8A-4147-A177-3AD203B41FA5}">
                      <a16:colId xmlns:a16="http://schemas.microsoft.com/office/drawing/2014/main" val="20001"/>
                    </a:ext>
                  </a:extLst>
                </a:gridCol>
                <a:gridCol w="1465119">
                  <a:extLst>
                    <a:ext uri="{9D8B030D-6E8A-4147-A177-3AD203B41FA5}">
                      <a16:colId xmlns:a16="http://schemas.microsoft.com/office/drawing/2014/main" val="20002"/>
                    </a:ext>
                  </a:extLst>
                </a:gridCol>
                <a:gridCol w="1394229">
                  <a:extLst>
                    <a:ext uri="{9D8B030D-6E8A-4147-A177-3AD203B41FA5}">
                      <a16:colId xmlns:a16="http://schemas.microsoft.com/office/drawing/2014/main" val="20003"/>
                    </a:ext>
                  </a:extLst>
                </a:gridCol>
              </a:tblGrid>
              <a:tr h="152400">
                <a:tc rowSpan="3">
                  <a:txBody>
                    <a:bodyPr/>
                    <a:lstStyle/>
                    <a:p>
                      <a:pPr algn="ctr" fontAlgn="b"/>
                      <a:r>
                        <a:rPr lang="en-US" sz="1600" b="1" i="1" u="none" strike="noStrike" dirty="0">
                          <a:latin typeface="Arial" panose="020B0604020202020204" pitchFamily="34" charset="0"/>
                        </a:rPr>
                        <a:t>MA</a:t>
                      </a:r>
                      <a:r>
                        <a:rPr lang="en-US" sz="1600" b="1" i="1" u="none" strike="noStrike" baseline="0" dirty="0">
                          <a:latin typeface="Arial" panose="020B0604020202020204" pitchFamily="34" charset="0"/>
                        </a:rPr>
                        <a:t> 4 </a:t>
                      </a:r>
                    </a:p>
                    <a:p>
                      <a:pPr algn="ctr" fontAlgn="b"/>
                      <a:r>
                        <a:rPr lang="en-US" sz="1600" b="1" i="1" u="none" strike="noStrike" baseline="0" dirty="0">
                          <a:latin typeface="Arial" panose="020B0604020202020204" pitchFamily="34" charset="0"/>
                        </a:rPr>
                        <a:t>J</a:t>
                      </a:r>
                      <a:r>
                        <a:rPr lang="en-US" sz="1600" b="1" i="1" u="none" strike="noStrike" dirty="0">
                          <a:latin typeface="Arial" panose="020B0604020202020204" pitchFamily="34" charset="0"/>
                        </a:rPr>
                        <a:t>OB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1" u="none" strike="noStrike" dirty="0">
                          <a:latin typeface="Arial"/>
                        </a:rPr>
                        <a:t>2017-2018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dirty="0">
                          <a:latin typeface="Arial"/>
                        </a:rPr>
                        <a:t>2018-2019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val="10000"/>
                  </a:ext>
                </a:extLst>
              </a:tr>
              <a:tr h="263386">
                <a:tc vMerge="1">
                  <a:txBody>
                    <a:bodyPr/>
                    <a:lstStyle/>
                    <a:p>
                      <a:endParaRPr lang="en-US"/>
                    </a:p>
                  </a:txBody>
                  <a:tcPr/>
                </a:tc>
                <a:tc>
                  <a:txBody>
                    <a:bodyPr/>
                    <a:lstStyle/>
                    <a:p>
                      <a:pPr algn="ctr" fontAlgn="b"/>
                      <a:r>
                        <a:rPr lang="en-US" sz="1600" b="1" i="1" u="none" strike="noStrike" dirty="0">
                          <a:latin typeface="Arial"/>
                        </a:rPr>
                        <a:t>APPROVED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a:latin typeface="Arial"/>
                        </a:rPr>
                        <a:t>PROPOSED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a:latin typeface="Arial"/>
                        </a:rPr>
                        <a:t>% 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extLst>
                  <a:ext uri="{0D108BD9-81ED-4DB2-BD59-A6C34878D82A}">
                    <a16:rowId xmlns:a16="http://schemas.microsoft.com/office/drawing/2014/main" val="10001"/>
                  </a:ext>
                </a:extLst>
              </a:tr>
              <a:tr h="263386">
                <a:tc vMerge="1">
                  <a:txBody>
                    <a:bodyPr/>
                    <a:lstStyle/>
                    <a:p>
                      <a:endParaRPr lang="en-US"/>
                    </a:p>
                  </a:txBody>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2"/>
                  </a:ext>
                </a:extLst>
              </a:tr>
              <a:tr h="282545">
                <a:tc>
                  <a:txBody>
                    <a:bodyPr/>
                    <a:lstStyle/>
                    <a:p>
                      <a:pPr algn="l" fontAlgn="b"/>
                      <a:r>
                        <a:rPr lang="en-US" sz="1600" b="1" i="0" u="none" strike="noStrike" baseline="0" dirty="0">
                          <a:latin typeface="Arial" panose="020B0604020202020204" pitchFamily="34" charset="0"/>
                        </a:rPr>
                        <a:t>Vegetation Control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38,000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2545">
                <a:tc>
                  <a:txBody>
                    <a:bodyPr/>
                    <a:lstStyle/>
                    <a:p>
                      <a:pPr algn="l" fontAlgn="b"/>
                      <a:r>
                        <a:rPr lang="en-US" sz="1600" b="1" i="0" u="none" strike="noStrike" baseline="0" dirty="0">
                          <a:latin typeface="Arial" panose="020B0604020202020204" pitchFamily="34" charset="0"/>
                        </a:rPr>
                        <a:t>Burning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2545">
                <a:tc>
                  <a:txBody>
                    <a:bodyPr/>
                    <a:lstStyle/>
                    <a:p>
                      <a:pPr algn="l" fontAlgn="b"/>
                      <a:r>
                        <a:rPr lang="en-US" sz="1600" b="1" i="0" u="none" strike="noStrike" baseline="0" dirty="0">
                          <a:latin typeface="Arial" panose="020B0604020202020204" pitchFamily="34" charset="0"/>
                        </a:rPr>
                        <a:t>Rodent Control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3,500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2545">
                <a:tc>
                  <a:txBody>
                    <a:bodyPr/>
                    <a:lstStyle/>
                    <a:p>
                      <a:pPr algn="l" fontAlgn="b"/>
                      <a:r>
                        <a:rPr lang="en-US" sz="1600" b="1" i="0" u="none" strike="noStrike" baseline="0" dirty="0">
                          <a:latin typeface="Arial" panose="020B0604020202020204" pitchFamily="34" charset="0"/>
                        </a:rPr>
                        <a:t>Patrolling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baseline="0" dirty="0">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kern="1200" baseline="0" dirty="0">
                          <a:solidFill>
                            <a:srgbClr val="FF0000"/>
                          </a:solidFill>
                          <a:effectLst/>
                          <a:latin typeface="Arial"/>
                          <a:ea typeface="+mn-ea"/>
                          <a:cs typeface="+mn-cs"/>
                        </a:rPr>
                        <a:t>Eliminated</a:t>
                      </a:r>
                      <a:r>
                        <a:rPr lang="en-US" sz="1600" b="0" i="0" u="none" strike="noStrike" kern="1200" baseline="0" dirty="0">
                          <a:solidFill>
                            <a:srgbClr val="FF0000"/>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82545">
                <a:tc>
                  <a:txBody>
                    <a:bodyPr/>
                    <a:lstStyle/>
                    <a:p>
                      <a:pPr algn="l" fontAlgn="b"/>
                      <a:r>
                        <a:rPr lang="en-US" sz="1600" b="1" i="0" u="none" strike="noStrike" baseline="0" dirty="0">
                          <a:latin typeface="Arial" panose="020B0604020202020204" pitchFamily="34" charset="0"/>
                        </a:rPr>
                        <a:t>Mowing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13,500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13,500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2545">
                <a:tc>
                  <a:txBody>
                    <a:bodyPr/>
                    <a:lstStyle/>
                    <a:p>
                      <a:pPr algn="l" fontAlgn="b"/>
                      <a:r>
                        <a:rPr lang="en-US" sz="1600" b="1" i="0" u="none" strike="noStrike" baseline="0" dirty="0">
                          <a:latin typeface="Arial" panose="020B0604020202020204" pitchFamily="34" charset="0"/>
                        </a:rPr>
                        <a:t>Inspection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4,000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4,000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2545">
                <a:tc>
                  <a:txBody>
                    <a:bodyPr/>
                    <a:lstStyle/>
                    <a:p>
                      <a:pPr algn="l" fontAlgn="b"/>
                      <a:r>
                        <a:rPr lang="en-US" sz="1600" b="1" i="0" u="none" strike="noStrike" baseline="0" dirty="0">
                          <a:latin typeface="Arial" panose="020B0604020202020204" pitchFamily="34" charset="0"/>
                        </a:rPr>
                        <a:t>Encroachment Removal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baseline="0" dirty="0">
                          <a:effectLst/>
                          <a:latin typeface="Arial"/>
                        </a:rPr>
                        <a:t>$     10,000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82545">
                <a:tc>
                  <a:txBody>
                    <a:bodyPr/>
                    <a:lstStyle/>
                    <a:p>
                      <a:pPr algn="l" fontAlgn="b"/>
                      <a:r>
                        <a:rPr lang="en-US" sz="1600" b="1" i="0" u="none" strike="noStrike" baseline="0" dirty="0">
                          <a:latin typeface="Arial" panose="020B0604020202020204" pitchFamily="34" charset="0"/>
                        </a:rPr>
                        <a:t>Restoration/Repair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baseline="0" dirty="0">
                          <a:effectLst/>
                          <a:latin typeface="Arial"/>
                        </a:rPr>
                        <a:t>$     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82545">
                <a:tc>
                  <a:txBody>
                    <a:bodyPr/>
                    <a:lstStyle/>
                    <a:p>
                      <a:pPr algn="l" fontAlgn="b"/>
                      <a:r>
                        <a:rPr lang="en-US" sz="1600" b="1" i="0" u="none" strike="noStrike" baseline="0" dirty="0">
                          <a:latin typeface="Arial" panose="020B0604020202020204" pitchFamily="34" charset="0"/>
                        </a:rPr>
                        <a:t>Crown Roadways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3,000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2545">
                <a:tc>
                  <a:txBody>
                    <a:bodyPr/>
                    <a:lstStyle/>
                    <a:p>
                      <a:pPr algn="l" fontAlgn="b"/>
                      <a:r>
                        <a:rPr lang="en-US" sz="1600" b="1" i="0" u="none" strike="noStrike" baseline="0" dirty="0">
                          <a:latin typeface="Arial" panose="020B0604020202020204" pitchFamily="34" charset="0"/>
                        </a:rPr>
                        <a:t>Minor Structures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5,800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5,800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2545">
                <a:tc>
                  <a:txBody>
                    <a:bodyPr/>
                    <a:lstStyle/>
                    <a:p>
                      <a:pPr algn="l" fontAlgn="b"/>
                      <a:r>
                        <a:rPr lang="en-US" sz="1600" b="1" i="0" u="none" strike="noStrike" baseline="0">
                          <a:latin typeface="Arial" panose="020B0604020202020204" pitchFamily="34" charset="0"/>
                        </a:rPr>
                        <a:t>Dragging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2545">
                <a:tc>
                  <a:txBody>
                    <a:bodyPr/>
                    <a:lstStyle/>
                    <a:p>
                      <a:pPr algn="l" fontAlgn="b"/>
                      <a:r>
                        <a:rPr lang="en-US" sz="1600" b="1" i="0" u="none" strike="noStrike" baseline="0" dirty="0">
                          <a:latin typeface="Arial" panose="020B0604020202020204" pitchFamily="34" charset="0"/>
                        </a:rPr>
                        <a:t>MEO Equipment Costs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17,000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baseline="0" dirty="0">
                          <a:effectLst/>
                          <a:latin typeface="Arial"/>
                        </a:rPr>
                        <a:t>$     17,000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82545">
                <a:tc>
                  <a:txBody>
                    <a:bodyPr/>
                    <a:lstStyle/>
                    <a:p>
                      <a:pPr algn="l" fontAlgn="b"/>
                      <a:r>
                        <a:rPr lang="en-US" sz="1600" b="1" i="0" u="none" strike="noStrike" baseline="0" dirty="0">
                          <a:latin typeface="Arial" panose="020B0604020202020204" pitchFamily="34" charset="0"/>
                        </a:rPr>
                        <a:t>Maintenance Yard Overhead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baseline="0" dirty="0">
                          <a:effectLst/>
                          <a:latin typeface="Arial"/>
                        </a:rPr>
                        <a:t>$       8,000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282545">
                <a:tc>
                  <a:txBody>
                    <a:bodyPr/>
                    <a:lstStyle/>
                    <a:p>
                      <a:pPr algn="l" fontAlgn="b"/>
                      <a:r>
                        <a:rPr lang="en-US" sz="1600" b="1" i="0" u="none" strike="noStrike" baseline="0" dirty="0">
                          <a:latin typeface="Arial" panose="020B0604020202020204" pitchFamily="34" charset="0"/>
                        </a:rPr>
                        <a:t>Telemetry 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82545">
                <a:tc>
                  <a:txBody>
                    <a:bodyPr/>
                    <a:lstStyle/>
                    <a:p>
                      <a:pPr algn="l" fontAlgn="b"/>
                      <a:r>
                        <a:rPr lang="en-US" sz="1600" b="1" i="0" u="none" strike="noStrike" baseline="0" dirty="0">
                          <a:latin typeface="Arial" panose="020B0604020202020204" pitchFamily="34" charset="0"/>
                        </a:rPr>
                        <a:t>Engineering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1,940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1,940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63386">
                <a:tc>
                  <a:txBody>
                    <a:bodyPr/>
                    <a:lstStyle/>
                    <a:p>
                      <a:pPr algn="l" fontAlgn="b"/>
                      <a:r>
                        <a:rPr lang="en-US" sz="1600" b="1" i="0" u="none" strike="noStrike" baseline="0" dirty="0">
                          <a:latin typeface="Arial" panose="020B0604020202020204" pitchFamily="34" charset="0"/>
                        </a:rPr>
                        <a:t>Environmental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7,500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7,500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82545">
                <a:tc>
                  <a:txBody>
                    <a:bodyPr/>
                    <a:lstStyle/>
                    <a:p>
                      <a:pPr algn="l" fontAlgn="b"/>
                      <a:r>
                        <a:rPr lang="en-US" sz="1600" b="1" i="0" u="none" strike="noStrike" baseline="0" dirty="0">
                          <a:latin typeface="Arial" panose="020B0604020202020204" pitchFamily="34" charset="0"/>
                        </a:rPr>
                        <a:t>TOTAL  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600" b="1" i="0" u="none" strike="noStrike" baseline="0" dirty="0">
                          <a:effectLst/>
                          <a:latin typeface="Arial"/>
                        </a:rPr>
                        <a:t>$     137,240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600" b="1" i="0" u="none" strike="noStrike" baseline="0" dirty="0">
                          <a:effectLst/>
                          <a:latin typeface="Arial"/>
                        </a:rPr>
                        <a:t>$   132,240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kern="1200" baseline="0" dirty="0">
                          <a:solidFill>
                            <a:srgbClr val="FF0000"/>
                          </a:solidFill>
                          <a:effectLst/>
                          <a:latin typeface="Arial"/>
                          <a:ea typeface="+mn-ea"/>
                          <a:cs typeface="+mn-cs"/>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ichmond\Desktop\FMP Budget Slides\MA5_CVFPB_MAP.jpg"/>
          <p:cNvPicPr>
            <a:picLocks noChangeAspect="1" noChangeArrowheads="1"/>
          </p:cNvPicPr>
          <p:nvPr/>
        </p:nvPicPr>
        <p:blipFill>
          <a:blip r:embed="rId3" cstate="print"/>
          <a:srcRect/>
          <a:stretch>
            <a:fillRect/>
          </a:stretch>
        </p:blipFill>
        <p:spPr bwMode="auto">
          <a:xfrm>
            <a:off x="4876800" y="618065"/>
            <a:ext cx="4114800" cy="5325035"/>
          </a:xfrm>
          <a:prstGeom prst="rect">
            <a:avLst/>
          </a:prstGeom>
          <a:noFill/>
          <a:ln w="12700">
            <a:solidFill>
              <a:schemeClr val="tx1"/>
            </a:solidFill>
          </a:ln>
        </p:spPr>
      </p:pic>
      <p:sp>
        <p:nvSpPr>
          <p:cNvPr id="3" name="Rectangle 2"/>
          <p:cNvSpPr/>
          <p:nvPr/>
        </p:nvSpPr>
        <p:spPr>
          <a:xfrm>
            <a:off x="0" y="838200"/>
            <a:ext cx="4495800" cy="304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flipV="1">
            <a:off x="4495800" y="838200"/>
            <a:ext cx="1981200" cy="533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495800" y="1371600"/>
            <a:ext cx="1981200" cy="2514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4038600"/>
            <a:ext cx="3505200" cy="2062103"/>
          </a:xfrm>
          <a:prstGeom prst="rect">
            <a:avLst/>
          </a:prstGeom>
          <a:noFill/>
        </p:spPr>
        <p:txBody>
          <a:bodyPr wrap="square" rtlCol="0">
            <a:spAutoFit/>
          </a:bodyPr>
          <a:lstStyle/>
          <a:p>
            <a:pPr algn="ctr">
              <a:defRPr sz="1400" b="1" i="0" u="none" strike="noStrike" kern="1200" baseline="0">
                <a:solidFill>
                  <a:prstClr val="black"/>
                </a:solidFill>
                <a:latin typeface="+mn-lt"/>
                <a:ea typeface="+mn-ea"/>
                <a:cs typeface="+mn-cs"/>
              </a:defRPr>
            </a:pPr>
            <a:r>
              <a:rPr lang="en-US" sz="2800" dirty="0"/>
              <a:t>MA 5 </a:t>
            </a:r>
          </a:p>
          <a:p>
            <a:pPr algn="ctr">
              <a:defRPr sz="1400" b="1" i="0" u="none" strike="noStrike" kern="1200" baseline="0">
                <a:solidFill>
                  <a:prstClr val="black"/>
                </a:solidFill>
                <a:latin typeface="+mn-lt"/>
                <a:ea typeface="+mn-ea"/>
                <a:cs typeface="+mn-cs"/>
              </a:defRPr>
            </a:pPr>
            <a:r>
              <a:rPr lang="en-US" sz="2000" dirty="0"/>
              <a:t>Butte Creek Levees and </a:t>
            </a:r>
          </a:p>
          <a:p>
            <a:pPr algn="ctr">
              <a:defRPr sz="1400" b="1" i="0" u="none" strike="noStrike" kern="1200" baseline="0">
                <a:solidFill>
                  <a:prstClr val="black"/>
                </a:solidFill>
                <a:latin typeface="+mn-lt"/>
                <a:ea typeface="+mn-ea"/>
                <a:cs typeface="+mn-cs"/>
              </a:defRPr>
            </a:pPr>
            <a:r>
              <a:rPr lang="en-US" sz="2000" dirty="0"/>
              <a:t>Little Chico </a:t>
            </a:r>
          </a:p>
          <a:p>
            <a:pPr algn="ctr">
              <a:defRPr sz="1400" b="1" i="0" u="none" strike="noStrike" kern="1200" baseline="0">
                <a:solidFill>
                  <a:prstClr val="black"/>
                </a:solidFill>
                <a:latin typeface="+mn-lt"/>
                <a:ea typeface="+mn-ea"/>
                <a:cs typeface="+mn-cs"/>
              </a:defRPr>
            </a:pPr>
            <a:r>
              <a:rPr lang="en-US" sz="2000" dirty="0"/>
              <a:t>Creek Channel </a:t>
            </a:r>
          </a:p>
          <a:p>
            <a:pPr algn="ctr">
              <a:defRPr sz="1800" b="1" i="0" u="none" strike="noStrike" kern="1200" baseline="0">
                <a:solidFill>
                  <a:prstClr val="black"/>
                </a:solidFill>
                <a:latin typeface="+mn-lt"/>
                <a:ea typeface="+mn-ea"/>
                <a:cs typeface="+mn-cs"/>
              </a:defRPr>
            </a:pPr>
            <a:r>
              <a:rPr lang="en-US" sz="2000" dirty="0"/>
              <a:t>FY18/19 - $447,357 (proposed)</a:t>
            </a:r>
          </a:p>
          <a:p>
            <a:pPr algn="ctr">
              <a:defRPr sz="1400" b="1" i="0" u="none" strike="noStrike" kern="1200" baseline="0">
                <a:solidFill>
                  <a:prstClr val="black"/>
                </a:solidFill>
                <a:latin typeface="+mn-lt"/>
                <a:ea typeface="+mn-ea"/>
                <a:cs typeface="+mn-cs"/>
              </a:defRPr>
            </a:pPr>
            <a:r>
              <a:rPr lang="en-US" sz="2000" dirty="0"/>
              <a:t>33 Levee Miles</a:t>
            </a:r>
          </a:p>
        </p:txBody>
      </p:sp>
      <p:graphicFrame>
        <p:nvGraphicFramePr>
          <p:cNvPr id="8" name="Chart 7"/>
          <p:cNvGraphicFramePr>
            <a:graphicFrameLocks/>
          </p:cNvGraphicFramePr>
          <p:nvPr>
            <p:extLst>
              <p:ext uri="{D42A27DB-BD31-4B8C-83A1-F6EECF244321}">
                <p14:modId xmlns:p14="http://schemas.microsoft.com/office/powerpoint/2010/main" val="3161157580"/>
              </p:ext>
            </p:extLst>
          </p:nvPr>
        </p:nvGraphicFramePr>
        <p:xfrm>
          <a:off x="1" y="838201"/>
          <a:ext cx="4495800" cy="30479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1502565507"/>
              </p:ext>
            </p:extLst>
          </p:nvPr>
        </p:nvGraphicFramePr>
        <p:xfrm>
          <a:off x="1" y="838201"/>
          <a:ext cx="4648200" cy="30479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00000000-0008-0000-0000-000023000000}"/>
              </a:ext>
            </a:extLst>
          </p:cNvPr>
          <p:cNvGraphicFramePr>
            <a:graphicFrameLocks/>
          </p:cNvGraphicFramePr>
          <p:nvPr>
            <p:extLst>
              <p:ext uri="{D42A27DB-BD31-4B8C-83A1-F6EECF244321}">
                <p14:modId xmlns:p14="http://schemas.microsoft.com/office/powerpoint/2010/main" val="3598303275"/>
              </p:ext>
            </p:extLst>
          </p:nvPr>
        </p:nvGraphicFramePr>
        <p:xfrm>
          <a:off x="0" y="838200"/>
          <a:ext cx="4495799" cy="30480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2780497862"/>
              </p:ext>
            </p:extLst>
          </p:nvPr>
        </p:nvGraphicFramePr>
        <p:xfrm>
          <a:off x="990600" y="210972"/>
          <a:ext cx="7924800" cy="5825705"/>
        </p:xfrm>
        <a:graphic>
          <a:graphicData uri="http://schemas.openxmlformats.org/drawingml/2006/table">
            <a:tbl>
              <a:tblPr/>
              <a:tblGrid>
                <a:gridCol w="3217371">
                  <a:extLst>
                    <a:ext uri="{9D8B030D-6E8A-4147-A177-3AD203B41FA5}">
                      <a16:colId xmlns:a16="http://schemas.microsoft.com/office/drawing/2014/main" val="20000"/>
                    </a:ext>
                  </a:extLst>
                </a:gridCol>
                <a:gridCol w="1645069">
                  <a:extLst>
                    <a:ext uri="{9D8B030D-6E8A-4147-A177-3AD203B41FA5}">
                      <a16:colId xmlns:a16="http://schemas.microsoft.com/office/drawing/2014/main" val="20001"/>
                    </a:ext>
                  </a:extLst>
                </a:gridCol>
                <a:gridCol w="1569142">
                  <a:extLst>
                    <a:ext uri="{9D8B030D-6E8A-4147-A177-3AD203B41FA5}">
                      <a16:colId xmlns:a16="http://schemas.microsoft.com/office/drawing/2014/main" val="20002"/>
                    </a:ext>
                  </a:extLst>
                </a:gridCol>
                <a:gridCol w="1493218">
                  <a:extLst>
                    <a:ext uri="{9D8B030D-6E8A-4147-A177-3AD203B41FA5}">
                      <a16:colId xmlns:a16="http://schemas.microsoft.com/office/drawing/2014/main" val="20003"/>
                    </a:ext>
                  </a:extLst>
                </a:gridCol>
              </a:tblGrid>
              <a:tr h="167640">
                <a:tc rowSpan="3">
                  <a:txBody>
                    <a:bodyPr/>
                    <a:lstStyle/>
                    <a:p>
                      <a:pPr algn="ctr" fontAlgn="b"/>
                      <a:r>
                        <a:rPr lang="en-US" sz="1600" b="1" i="1" u="none" strike="noStrike" dirty="0">
                          <a:latin typeface="Arial" panose="020B0604020202020204" pitchFamily="34" charset="0"/>
                        </a:rPr>
                        <a:t>MA</a:t>
                      </a:r>
                      <a:r>
                        <a:rPr lang="en-US" sz="1600" b="1" i="1" u="none" strike="noStrike" baseline="0" dirty="0">
                          <a:latin typeface="Arial" panose="020B0604020202020204" pitchFamily="34" charset="0"/>
                        </a:rPr>
                        <a:t> 5 </a:t>
                      </a:r>
                    </a:p>
                    <a:p>
                      <a:pPr algn="ctr" fontAlgn="b"/>
                      <a:r>
                        <a:rPr lang="en-US" sz="1600" b="1" i="1" u="none" strike="noStrike" baseline="0" dirty="0">
                          <a:latin typeface="Arial" panose="020B0604020202020204" pitchFamily="34" charset="0"/>
                        </a:rPr>
                        <a:t>J</a:t>
                      </a:r>
                      <a:r>
                        <a:rPr lang="en-US" sz="1600" b="1" i="1" u="none" strike="noStrike" dirty="0">
                          <a:latin typeface="Arial" panose="020B0604020202020204" pitchFamily="34" charset="0"/>
                        </a:rPr>
                        <a:t>OB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1" u="none" strike="noStrike" dirty="0">
                          <a:latin typeface="Arial"/>
                        </a:rPr>
                        <a:t>2017-2018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dirty="0">
                          <a:latin typeface="Arial"/>
                        </a:rPr>
                        <a:t>2018-2019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val="10000"/>
                  </a:ext>
                </a:extLst>
              </a:tr>
              <a:tr h="227816">
                <a:tc vMerge="1">
                  <a:txBody>
                    <a:bodyPr/>
                    <a:lstStyle/>
                    <a:p>
                      <a:endParaRPr lang="en-US"/>
                    </a:p>
                  </a:txBody>
                  <a:tcPr/>
                </a:tc>
                <a:tc>
                  <a:txBody>
                    <a:bodyPr/>
                    <a:lstStyle/>
                    <a:p>
                      <a:pPr algn="ctr" fontAlgn="b"/>
                      <a:r>
                        <a:rPr lang="en-US" sz="1600" b="1" i="1" u="none" strike="noStrike" dirty="0">
                          <a:latin typeface="Arial"/>
                        </a:rPr>
                        <a:t>APPROVED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dirty="0">
                          <a:latin typeface="Arial"/>
                        </a:rPr>
                        <a:t>PROPOSED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a:latin typeface="Arial"/>
                        </a:rPr>
                        <a:t>% 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extLst>
                  <a:ext uri="{0D108BD9-81ED-4DB2-BD59-A6C34878D82A}">
                    <a16:rowId xmlns:a16="http://schemas.microsoft.com/office/drawing/2014/main" val="10001"/>
                  </a:ext>
                </a:extLst>
              </a:tr>
              <a:tr h="270725">
                <a:tc vMerge="1">
                  <a:txBody>
                    <a:bodyPr/>
                    <a:lstStyle/>
                    <a:p>
                      <a:endParaRPr lang="en-US"/>
                    </a:p>
                  </a:txBody>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2"/>
                  </a:ext>
                </a:extLst>
              </a:tr>
              <a:tr h="244389">
                <a:tc>
                  <a:txBody>
                    <a:bodyPr/>
                    <a:lstStyle/>
                    <a:p>
                      <a:pPr algn="l" fontAlgn="b"/>
                      <a:r>
                        <a:rPr lang="en-US" sz="1400" b="1" i="0" u="none" strike="noStrike" baseline="0" dirty="0">
                          <a:latin typeface="Arial" panose="020B0604020202020204" pitchFamily="34" charset="0"/>
                        </a:rPr>
                        <a:t>Vegetation Control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59,500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59,500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4389">
                <a:tc>
                  <a:txBody>
                    <a:bodyPr/>
                    <a:lstStyle/>
                    <a:p>
                      <a:pPr algn="l" fontAlgn="b"/>
                      <a:r>
                        <a:rPr lang="en-US" sz="1400" b="1" i="0" u="none" strike="noStrike" baseline="0" dirty="0">
                          <a:latin typeface="Arial" panose="020B0604020202020204" pitchFamily="34" charset="0"/>
                        </a:rPr>
                        <a:t>Burning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30,000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30,000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600" b="0"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4389">
                <a:tc>
                  <a:txBody>
                    <a:bodyPr/>
                    <a:lstStyle/>
                    <a:p>
                      <a:pPr algn="l" fontAlgn="b"/>
                      <a:r>
                        <a:rPr lang="en-US" sz="1400" b="1" i="0" u="none" strike="noStrike" baseline="0" dirty="0">
                          <a:latin typeface="Arial" panose="020B0604020202020204" pitchFamily="34" charset="0"/>
                        </a:rPr>
                        <a:t>Rodent Control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30,000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30,000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600" b="0"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4389">
                <a:tc>
                  <a:txBody>
                    <a:bodyPr/>
                    <a:lstStyle/>
                    <a:p>
                      <a:pPr algn="l" fontAlgn="b"/>
                      <a:r>
                        <a:rPr lang="en-US" sz="1400" b="1" i="0" u="none" strike="noStrike" baseline="0" dirty="0">
                          <a:latin typeface="Arial" panose="020B0604020202020204" pitchFamily="34" charset="0"/>
                        </a:rPr>
                        <a:t>Patrolling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effectLst/>
                          <a:latin typeface="Arial"/>
                        </a:rPr>
                        <a:t>$        4,000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effectLst/>
                          <a:latin typeface="Arial"/>
                        </a:rPr>
                        <a:t>$        4,000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600" b="0"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44389">
                <a:tc>
                  <a:txBody>
                    <a:bodyPr/>
                    <a:lstStyle/>
                    <a:p>
                      <a:pPr algn="l" fontAlgn="b"/>
                      <a:r>
                        <a:rPr lang="en-US" sz="1400" b="1" i="0" u="none" strike="noStrike" baseline="0" dirty="0">
                          <a:latin typeface="Arial" panose="020B0604020202020204" pitchFamily="34" charset="0"/>
                        </a:rPr>
                        <a:t>Mowing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15,000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15,000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600" b="0"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4389">
                <a:tc>
                  <a:txBody>
                    <a:bodyPr/>
                    <a:lstStyle/>
                    <a:p>
                      <a:pPr algn="l" fontAlgn="b"/>
                      <a:r>
                        <a:rPr lang="en-US" sz="1400" b="1" i="0" u="none" strike="noStrike" baseline="0" dirty="0">
                          <a:latin typeface="Arial" panose="020B0604020202020204" pitchFamily="34" charset="0"/>
                        </a:rPr>
                        <a:t>Inspection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15,000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15,000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600" b="0"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4389">
                <a:tc>
                  <a:txBody>
                    <a:bodyPr/>
                    <a:lstStyle/>
                    <a:p>
                      <a:pPr algn="l" fontAlgn="b"/>
                      <a:r>
                        <a:rPr lang="en-US" sz="1400" b="1" i="0" u="none" strike="noStrike" baseline="0" dirty="0">
                          <a:latin typeface="Arial" panose="020B0604020202020204" pitchFamily="34" charset="0"/>
                        </a:rPr>
                        <a:t>Encroachment Removal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effectLst/>
                          <a:latin typeface="Arial"/>
                        </a:rPr>
                        <a:t>$      80,000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effectLst/>
                          <a:latin typeface="Arial"/>
                        </a:rPr>
                        <a:t>$      80,000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600" b="0"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44389">
                <a:tc>
                  <a:txBody>
                    <a:bodyPr/>
                    <a:lstStyle/>
                    <a:p>
                      <a:pPr algn="l" fontAlgn="b"/>
                      <a:r>
                        <a:rPr lang="en-US" sz="1400" b="1" i="0" u="none" strike="noStrike" baseline="0" dirty="0">
                          <a:latin typeface="Arial" panose="020B0604020202020204" pitchFamily="34" charset="0"/>
                        </a:rPr>
                        <a:t>Restoration/Repair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effectLst/>
                          <a:latin typeface="Arial"/>
                        </a:rPr>
                        <a:t>$      30,000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effectLst/>
                          <a:latin typeface="Arial"/>
                        </a:rPr>
                        <a:t>$      30,000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600" b="0"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44389">
                <a:tc>
                  <a:txBody>
                    <a:bodyPr/>
                    <a:lstStyle/>
                    <a:p>
                      <a:pPr algn="l" fontAlgn="b"/>
                      <a:r>
                        <a:rPr lang="en-US" sz="1400" b="1" i="0" u="none" strike="noStrike" baseline="0" dirty="0">
                          <a:latin typeface="Arial" panose="020B0604020202020204" pitchFamily="34" charset="0"/>
                        </a:rPr>
                        <a:t>Crown Roadways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30,000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30,000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600" b="0"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4389">
                <a:tc>
                  <a:txBody>
                    <a:bodyPr/>
                    <a:lstStyle/>
                    <a:p>
                      <a:pPr algn="l" fontAlgn="b"/>
                      <a:r>
                        <a:rPr lang="en-US" sz="1400" b="1" i="0" u="none" strike="noStrike" baseline="0" dirty="0">
                          <a:latin typeface="Arial" panose="020B0604020202020204" pitchFamily="34" charset="0"/>
                        </a:rPr>
                        <a:t>Minor Structures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600" b="0"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4389">
                <a:tc>
                  <a:txBody>
                    <a:bodyPr/>
                    <a:lstStyle/>
                    <a:p>
                      <a:pPr algn="l" fontAlgn="b"/>
                      <a:r>
                        <a:rPr lang="en-US" sz="1400" b="1" i="0" u="none" strike="noStrike" baseline="0">
                          <a:latin typeface="Arial" panose="020B0604020202020204" pitchFamily="34" charset="0"/>
                        </a:rPr>
                        <a:t>Dragging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14,000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14,000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600" b="0"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4389">
                <a:tc>
                  <a:txBody>
                    <a:bodyPr/>
                    <a:lstStyle/>
                    <a:p>
                      <a:pPr algn="l" fontAlgn="b"/>
                      <a:r>
                        <a:rPr lang="en-US" sz="1400" b="1" i="0" u="none" strike="noStrike" baseline="0" dirty="0">
                          <a:latin typeface="Arial" panose="020B0604020202020204" pitchFamily="34" charset="0"/>
                        </a:rPr>
                        <a:t>Little Chico Diversion Structure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effectLst/>
                          <a:latin typeface="Arial"/>
                        </a:rPr>
                        <a:t>$      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effectLst/>
                          <a:latin typeface="Arial"/>
                        </a:rPr>
                        <a:t>$      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600" b="0"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44389">
                <a:tc>
                  <a:txBody>
                    <a:bodyPr/>
                    <a:lstStyle/>
                    <a:p>
                      <a:pPr algn="l" fontAlgn="b"/>
                      <a:r>
                        <a:rPr lang="en-US" sz="1400" b="1" i="0" u="none" strike="noStrike" baseline="0" dirty="0">
                          <a:latin typeface="Arial" panose="020B0604020202020204" pitchFamily="34" charset="0"/>
                        </a:rPr>
                        <a:t>Sediment Removal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effectLst/>
                          <a:latin typeface="Arial"/>
                        </a:rPr>
                        <a:t>$         </a:t>
                      </a:r>
                      <a:r>
                        <a:rPr lang="en-US" sz="1600" b="0" i="0" u="none" strike="noStrike" baseline="0" dirty="0">
                          <a:effectLst/>
                          <a:latin typeface="Arial"/>
                        </a:rPr>
                        <a:t>      </a:t>
                      </a:r>
                      <a:r>
                        <a:rPr lang="en-US" sz="1600" b="0" i="0" u="none" strike="noStrike" dirty="0">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effectLst/>
                          <a:latin typeface="Arial"/>
                        </a:rPr>
                        <a:t>$         </a:t>
                      </a:r>
                      <a:r>
                        <a:rPr lang="en-US" sz="1600" b="0" i="0" u="none" strike="noStrike" baseline="0" dirty="0">
                          <a:effectLst/>
                          <a:latin typeface="Arial"/>
                        </a:rPr>
                        <a:t>      </a:t>
                      </a:r>
                      <a:r>
                        <a:rPr lang="en-US" sz="1600" b="0" i="0" u="none" strike="noStrike" dirty="0">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600" b="0"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244389">
                <a:tc>
                  <a:txBody>
                    <a:bodyPr/>
                    <a:lstStyle/>
                    <a:p>
                      <a:pPr algn="l" fontAlgn="b"/>
                      <a:r>
                        <a:rPr lang="en-US" sz="1400" b="1" i="0" u="none" strike="noStrike" baseline="0" dirty="0">
                          <a:latin typeface="Arial" panose="020B0604020202020204" pitchFamily="34" charset="0"/>
                        </a:rPr>
                        <a:t>Vegetation Control Channel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effectLst/>
                          <a:latin typeface="Arial"/>
                        </a:rPr>
                        <a:t>$      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effectLst/>
                          <a:latin typeface="Arial"/>
                        </a:rPr>
                        <a:t>$      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600" b="0"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6"/>
                  </a:ext>
                </a:extLst>
              </a:tr>
              <a:tr h="244389">
                <a:tc>
                  <a:txBody>
                    <a:bodyPr/>
                    <a:lstStyle/>
                    <a:p>
                      <a:pPr algn="l" fontAlgn="b"/>
                      <a:r>
                        <a:rPr lang="en-US" sz="1400" b="1" i="0" u="none" strike="noStrike" baseline="0" dirty="0">
                          <a:latin typeface="Arial" panose="020B0604020202020204" pitchFamily="34" charset="0"/>
                        </a:rPr>
                        <a:t>MEO Equipment Costs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effectLst/>
                          <a:latin typeface="Arial"/>
                        </a:rPr>
                        <a:t>$      35,000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effectLst/>
                          <a:latin typeface="Arial"/>
                        </a:rPr>
                        <a:t>$      35,000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600" b="0"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r h="244389">
                <a:tc>
                  <a:txBody>
                    <a:bodyPr/>
                    <a:lstStyle/>
                    <a:p>
                      <a:pPr algn="l" fontAlgn="b"/>
                      <a:r>
                        <a:rPr lang="en-US" sz="1400" b="1" i="0" u="none" strike="noStrike" baseline="0" dirty="0">
                          <a:latin typeface="Arial" panose="020B0604020202020204" pitchFamily="34" charset="0"/>
                        </a:rPr>
                        <a:t>Maintenance Yard Overhead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effectLst/>
                          <a:latin typeface="Arial"/>
                        </a:rPr>
                        <a:t>$      17,000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effectLst/>
                          <a:latin typeface="Arial"/>
                        </a:rPr>
                        <a:t>$      17,000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600" b="0"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8"/>
                  </a:ext>
                </a:extLst>
              </a:tr>
              <a:tr h="244389">
                <a:tc>
                  <a:txBody>
                    <a:bodyPr/>
                    <a:lstStyle/>
                    <a:p>
                      <a:pPr algn="l" fontAlgn="b"/>
                      <a:r>
                        <a:rPr lang="en-US" sz="1400" b="1" i="0" u="none" strike="noStrike" baseline="0" dirty="0">
                          <a:latin typeface="Arial" panose="020B0604020202020204" pitchFamily="34" charset="0"/>
                        </a:rPr>
                        <a:t>Telemetry 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7,857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7,857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600" b="0"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44389">
                <a:tc>
                  <a:txBody>
                    <a:bodyPr/>
                    <a:lstStyle/>
                    <a:p>
                      <a:pPr algn="l" fontAlgn="b"/>
                      <a:r>
                        <a:rPr lang="en-US" sz="1400" b="1" i="0" u="none" strike="noStrike" baseline="0" dirty="0">
                          <a:latin typeface="Arial" panose="020B0604020202020204" pitchFamily="34" charset="0"/>
                        </a:rPr>
                        <a:t>Engineering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10,000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10,000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600" b="0"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27816">
                <a:tc>
                  <a:txBody>
                    <a:bodyPr/>
                    <a:lstStyle/>
                    <a:p>
                      <a:pPr algn="l" fontAlgn="b"/>
                      <a:r>
                        <a:rPr lang="en-US" sz="1400" b="1" i="0" u="none" strike="noStrike" baseline="0" dirty="0">
                          <a:latin typeface="Arial" panose="020B0604020202020204" pitchFamily="34" charset="0"/>
                        </a:rPr>
                        <a:t>Environmental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10,000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effectLst/>
                          <a:latin typeface="Arial"/>
                        </a:rPr>
                        <a:t>$      10,000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600" b="0"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77165">
                <a:tc>
                  <a:txBody>
                    <a:bodyPr/>
                    <a:lstStyle/>
                    <a:p>
                      <a:pPr algn="l" fontAlgn="b"/>
                      <a:r>
                        <a:rPr lang="en-US" sz="1400" b="1" i="0" u="none" strike="noStrike" baseline="0" dirty="0">
                          <a:latin typeface="Arial" panose="020B0604020202020204" pitchFamily="34" charset="0"/>
                        </a:rPr>
                        <a:t>TOTAL  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600" b="1" i="0" u="none" strike="noStrike" baseline="0" dirty="0">
                          <a:effectLst/>
                          <a:latin typeface="Arial"/>
                        </a:rPr>
                        <a:t>$    447,357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600" b="1" i="0" u="none" strike="noStrike" baseline="0" dirty="0">
                          <a:effectLst/>
                          <a:latin typeface="Arial"/>
                        </a:rPr>
                        <a:t>$    447,357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marL="0" algn="ctr" defTabSz="914400" rtl="0" eaLnBrk="1" fontAlgn="b" latinLnBrk="0" hangingPunct="1"/>
                      <a:r>
                        <a:rPr lang="en-US" sz="1600" b="1" i="0" u="none" strike="noStrike" kern="120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22"/>
                  </a:ext>
                </a:extLst>
              </a:tr>
            </a:tbl>
          </a:graphicData>
        </a:graphic>
      </p:graphicFrame>
      <p:sp>
        <p:nvSpPr>
          <p:cNvPr id="3" name="Rectangle 2"/>
          <p:cNvSpPr/>
          <p:nvPr/>
        </p:nvSpPr>
        <p:spPr>
          <a:xfrm>
            <a:off x="990599" y="6065351"/>
            <a:ext cx="1595245" cy="369332"/>
          </a:xfrm>
          <a:prstGeom prst="rect">
            <a:avLst/>
          </a:prstGeom>
        </p:spPr>
        <p:txBody>
          <a:bodyPr wrap="none">
            <a:spAutoFit/>
          </a:bodyPr>
          <a:lstStyle/>
          <a:p>
            <a:pPr>
              <a:defRPr sz="1800" b="1" i="0" u="none" strike="noStrike" kern="1200" baseline="0">
                <a:solidFill>
                  <a:prstClr val="black"/>
                </a:solidFill>
                <a:latin typeface="+mn-lt"/>
                <a:ea typeface="+mn-ea"/>
                <a:cs typeface="+mn-cs"/>
              </a:defRPr>
            </a:pPr>
            <a:r>
              <a:rPr lang="en-US" dirty="0"/>
              <a:t>33 Levee Miles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ichmond\Desktop\FMP Budget Slides\MA7_CVFPB_MAP.jpg"/>
          <p:cNvPicPr>
            <a:picLocks noChangeAspect="1" noChangeArrowheads="1"/>
          </p:cNvPicPr>
          <p:nvPr/>
        </p:nvPicPr>
        <p:blipFill>
          <a:blip r:embed="rId3" cstate="print"/>
          <a:srcRect/>
          <a:stretch>
            <a:fillRect/>
          </a:stretch>
        </p:blipFill>
        <p:spPr bwMode="auto">
          <a:xfrm>
            <a:off x="4724400" y="1143000"/>
            <a:ext cx="4114800" cy="4861211"/>
          </a:xfrm>
          <a:prstGeom prst="rect">
            <a:avLst/>
          </a:prstGeom>
          <a:noFill/>
          <a:ln w="12700">
            <a:solidFill>
              <a:schemeClr val="tx1"/>
            </a:solidFill>
          </a:ln>
        </p:spPr>
      </p:pic>
      <p:sp>
        <p:nvSpPr>
          <p:cNvPr id="3" name="Rectangle 2"/>
          <p:cNvSpPr/>
          <p:nvPr/>
        </p:nvSpPr>
        <p:spPr>
          <a:xfrm>
            <a:off x="0" y="838200"/>
            <a:ext cx="4495800" cy="304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flipV="1">
            <a:off x="4495800" y="838200"/>
            <a:ext cx="2438400" cy="1676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495800" y="2514600"/>
            <a:ext cx="2438400" cy="1371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4038600"/>
            <a:ext cx="3505200" cy="1754326"/>
          </a:xfrm>
          <a:prstGeom prst="rect">
            <a:avLst/>
          </a:prstGeom>
          <a:noFill/>
        </p:spPr>
        <p:txBody>
          <a:bodyPr wrap="square" rtlCol="0">
            <a:spAutoFit/>
          </a:bodyPr>
          <a:lstStyle/>
          <a:p>
            <a:pPr algn="ctr">
              <a:defRPr sz="1400" b="1" i="0" u="none" strike="noStrike" kern="1200" baseline="0">
                <a:solidFill>
                  <a:prstClr val="black"/>
                </a:solidFill>
                <a:latin typeface="+mn-lt"/>
                <a:ea typeface="+mn-ea"/>
                <a:cs typeface="+mn-cs"/>
              </a:defRPr>
            </a:pPr>
            <a:r>
              <a:rPr lang="en-US" sz="2800" dirty="0"/>
              <a:t>MA 7 </a:t>
            </a:r>
          </a:p>
          <a:p>
            <a:pPr algn="ctr">
              <a:defRPr sz="1400" b="1" i="0" u="none" strike="noStrike" kern="1200" baseline="0">
                <a:solidFill>
                  <a:prstClr val="black"/>
                </a:solidFill>
                <a:latin typeface="+mn-lt"/>
                <a:ea typeface="+mn-ea"/>
                <a:cs typeface="+mn-cs"/>
              </a:defRPr>
            </a:pPr>
            <a:r>
              <a:rPr lang="en-US" sz="2000" dirty="0"/>
              <a:t>West Levee </a:t>
            </a:r>
          </a:p>
          <a:p>
            <a:pPr algn="ctr">
              <a:defRPr sz="1400" b="1" i="0" u="none" strike="noStrike" kern="1200" baseline="0">
                <a:solidFill>
                  <a:prstClr val="black"/>
                </a:solidFill>
                <a:latin typeface="+mn-lt"/>
                <a:ea typeface="+mn-ea"/>
                <a:cs typeface="+mn-cs"/>
              </a:defRPr>
            </a:pPr>
            <a:r>
              <a:rPr lang="en-US" sz="2000" dirty="0"/>
              <a:t>Feather River below Oroville </a:t>
            </a:r>
          </a:p>
          <a:p>
            <a:pPr algn="ctr">
              <a:defRPr sz="1800" b="1" i="0" u="none" strike="noStrike" kern="1200" baseline="0">
                <a:solidFill>
                  <a:prstClr val="black"/>
                </a:solidFill>
                <a:latin typeface="+mn-lt"/>
                <a:ea typeface="+mn-ea"/>
                <a:cs typeface="+mn-cs"/>
              </a:defRPr>
            </a:pPr>
            <a:r>
              <a:rPr lang="en-US" sz="2000" dirty="0"/>
              <a:t>FY18/19 - $128,000 (proposed)</a:t>
            </a:r>
          </a:p>
          <a:p>
            <a:pPr algn="ctr">
              <a:defRPr sz="1400" b="1" i="0" u="none" strike="noStrike" kern="1200" baseline="0">
                <a:solidFill>
                  <a:prstClr val="black"/>
                </a:solidFill>
                <a:latin typeface="+mn-lt"/>
                <a:ea typeface="+mn-ea"/>
                <a:cs typeface="+mn-cs"/>
              </a:defRPr>
            </a:pPr>
            <a:r>
              <a:rPr lang="en-US" sz="2000" dirty="0"/>
              <a:t>12 Levee Miles</a:t>
            </a:r>
          </a:p>
        </p:txBody>
      </p:sp>
      <p:graphicFrame>
        <p:nvGraphicFramePr>
          <p:cNvPr id="8" name="Chart 7"/>
          <p:cNvGraphicFramePr>
            <a:graphicFrameLocks/>
          </p:cNvGraphicFramePr>
          <p:nvPr>
            <p:extLst>
              <p:ext uri="{D42A27DB-BD31-4B8C-83A1-F6EECF244321}">
                <p14:modId xmlns:p14="http://schemas.microsoft.com/office/powerpoint/2010/main" val="2465433520"/>
              </p:ext>
            </p:extLst>
          </p:nvPr>
        </p:nvGraphicFramePr>
        <p:xfrm>
          <a:off x="1" y="838200"/>
          <a:ext cx="4495800"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00000000-0008-0000-0000-000013000000}"/>
              </a:ext>
            </a:extLst>
          </p:cNvPr>
          <p:cNvGraphicFramePr>
            <a:graphicFrameLocks/>
          </p:cNvGraphicFramePr>
          <p:nvPr>
            <p:extLst>
              <p:ext uri="{D42A27DB-BD31-4B8C-83A1-F6EECF244321}">
                <p14:modId xmlns:p14="http://schemas.microsoft.com/office/powerpoint/2010/main" val="797466394"/>
              </p:ext>
            </p:extLst>
          </p:nvPr>
        </p:nvGraphicFramePr>
        <p:xfrm>
          <a:off x="39154" y="884477"/>
          <a:ext cx="4456645" cy="300172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5715000"/>
            <a:ext cx="1595245" cy="369332"/>
          </a:xfrm>
          <a:prstGeom prst="rect">
            <a:avLst/>
          </a:prstGeom>
        </p:spPr>
        <p:txBody>
          <a:bodyPr wrap="none">
            <a:spAutoFit/>
          </a:bodyPr>
          <a:lstStyle/>
          <a:p>
            <a:pPr>
              <a:defRPr sz="1800" b="1" i="0" u="none" strike="noStrike" kern="1200" baseline="0">
                <a:solidFill>
                  <a:prstClr val="black"/>
                </a:solidFill>
                <a:latin typeface="+mn-lt"/>
                <a:ea typeface="+mn-ea"/>
                <a:cs typeface="+mn-cs"/>
              </a:defRPr>
            </a:pPr>
            <a:r>
              <a:rPr lang="en-US" dirty="0"/>
              <a:t>12 Levee Miles</a:t>
            </a:r>
          </a:p>
        </p:txBody>
      </p:sp>
      <p:graphicFrame>
        <p:nvGraphicFramePr>
          <p:cNvPr id="5" name="Table 4"/>
          <p:cNvGraphicFramePr>
            <a:graphicFrameLocks noGrp="1"/>
          </p:cNvGraphicFramePr>
          <p:nvPr>
            <p:extLst>
              <p:ext uri="{D42A27DB-BD31-4B8C-83A1-F6EECF244321}">
                <p14:modId xmlns:p14="http://schemas.microsoft.com/office/powerpoint/2010/main" val="1687626483"/>
              </p:ext>
            </p:extLst>
          </p:nvPr>
        </p:nvGraphicFramePr>
        <p:xfrm>
          <a:off x="990600" y="304800"/>
          <a:ext cx="7955279" cy="5410212"/>
        </p:xfrm>
        <a:graphic>
          <a:graphicData uri="http://schemas.openxmlformats.org/drawingml/2006/table">
            <a:tbl>
              <a:tblPr/>
              <a:tblGrid>
                <a:gridCol w="3202586">
                  <a:extLst>
                    <a:ext uri="{9D8B030D-6E8A-4147-A177-3AD203B41FA5}">
                      <a16:colId xmlns:a16="http://schemas.microsoft.com/office/drawing/2014/main" val="20000"/>
                    </a:ext>
                  </a:extLst>
                </a:gridCol>
                <a:gridCol w="1660887">
                  <a:extLst>
                    <a:ext uri="{9D8B030D-6E8A-4147-A177-3AD203B41FA5}">
                      <a16:colId xmlns:a16="http://schemas.microsoft.com/office/drawing/2014/main" val="20001"/>
                    </a:ext>
                  </a:extLst>
                </a:gridCol>
                <a:gridCol w="1584230">
                  <a:extLst>
                    <a:ext uri="{9D8B030D-6E8A-4147-A177-3AD203B41FA5}">
                      <a16:colId xmlns:a16="http://schemas.microsoft.com/office/drawing/2014/main" val="20002"/>
                    </a:ext>
                  </a:extLst>
                </a:gridCol>
                <a:gridCol w="1507576">
                  <a:extLst>
                    <a:ext uri="{9D8B030D-6E8A-4147-A177-3AD203B41FA5}">
                      <a16:colId xmlns:a16="http://schemas.microsoft.com/office/drawing/2014/main" val="20003"/>
                    </a:ext>
                  </a:extLst>
                </a:gridCol>
              </a:tblGrid>
              <a:tr h="269283">
                <a:tc rowSpan="3">
                  <a:txBody>
                    <a:bodyPr/>
                    <a:lstStyle/>
                    <a:p>
                      <a:pPr algn="ctr" fontAlgn="b"/>
                      <a:r>
                        <a:rPr lang="en-US" sz="1600" b="1" i="1" u="none" strike="noStrike" dirty="0">
                          <a:latin typeface="Arial" panose="020B0604020202020204" pitchFamily="34" charset="0"/>
                        </a:rPr>
                        <a:t>MA</a:t>
                      </a:r>
                      <a:r>
                        <a:rPr lang="en-US" sz="1600" b="1" i="1" u="none" strike="noStrike" baseline="0" dirty="0">
                          <a:latin typeface="Arial" panose="020B0604020202020204" pitchFamily="34" charset="0"/>
                        </a:rPr>
                        <a:t> 7</a:t>
                      </a:r>
                    </a:p>
                    <a:p>
                      <a:pPr algn="ctr" fontAlgn="b"/>
                      <a:r>
                        <a:rPr lang="en-US" sz="1600" b="1" i="1" u="none" strike="noStrike" baseline="0" dirty="0">
                          <a:latin typeface="Arial" panose="020B0604020202020204" pitchFamily="34" charset="0"/>
                        </a:rPr>
                        <a:t>J</a:t>
                      </a:r>
                      <a:r>
                        <a:rPr lang="en-US" sz="1600" b="1" i="1" u="none" strike="noStrike" dirty="0">
                          <a:latin typeface="Arial" panose="020B0604020202020204" pitchFamily="34" charset="0"/>
                        </a:rPr>
                        <a:t>OB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1" u="none" strike="noStrike" dirty="0">
                          <a:latin typeface="Arial"/>
                        </a:rPr>
                        <a:t>2017-2018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dirty="0">
                          <a:latin typeface="Arial"/>
                        </a:rPr>
                        <a:t>2018-2019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val="10000"/>
                  </a:ext>
                </a:extLst>
              </a:tr>
              <a:tr h="269283">
                <a:tc vMerge="1">
                  <a:txBody>
                    <a:bodyPr/>
                    <a:lstStyle/>
                    <a:p>
                      <a:endParaRPr lang="en-US"/>
                    </a:p>
                  </a:txBody>
                  <a:tcPr/>
                </a:tc>
                <a:tc>
                  <a:txBody>
                    <a:bodyPr/>
                    <a:lstStyle/>
                    <a:p>
                      <a:pPr algn="ctr" fontAlgn="b"/>
                      <a:r>
                        <a:rPr lang="en-US" sz="1600" b="1" i="1" u="none" strike="noStrike" dirty="0">
                          <a:latin typeface="Arial"/>
                        </a:rPr>
                        <a:t>APPROVED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dirty="0">
                          <a:latin typeface="Arial"/>
                        </a:rPr>
                        <a:t>PROPOSED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dirty="0">
                          <a:latin typeface="Arial"/>
                        </a:rPr>
                        <a:t>% 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extLst>
                  <a:ext uri="{0D108BD9-81ED-4DB2-BD59-A6C34878D82A}">
                    <a16:rowId xmlns:a16="http://schemas.microsoft.com/office/drawing/2014/main" val="10001"/>
                  </a:ext>
                </a:extLst>
              </a:tr>
              <a:tr h="269283">
                <a:tc vMerge="1">
                  <a:txBody>
                    <a:bodyPr/>
                    <a:lstStyle/>
                    <a:p>
                      <a:endParaRPr lang="en-US"/>
                    </a:p>
                  </a:txBody>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2"/>
                  </a:ext>
                </a:extLst>
              </a:tr>
              <a:tr h="288872">
                <a:tc>
                  <a:txBody>
                    <a:bodyPr/>
                    <a:lstStyle/>
                    <a:p>
                      <a:pPr algn="l" fontAlgn="b"/>
                      <a:r>
                        <a:rPr lang="en-US" sz="1600" b="1" i="0" u="none" strike="noStrike" baseline="0" dirty="0">
                          <a:latin typeface="Arial" panose="020B0604020202020204" pitchFamily="34" charset="0"/>
                        </a:rPr>
                        <a:t>Vegetation Control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22,000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23,000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8872">
                <a:tc>
                  <a:txBody>
                    <a:bodyPr/>
                    <a:lstStyle/>
                    <a:p>
                      <a:pPr algn="l" fontAlgn="b"/>
                      <a:r>
                        <a:rPr lang="en-US" sz="1600" b="1" i="0" u="none" strike="noStrike" baseline="0" dirty="0">
                          <a:latin typeface="Arial" panose="020B0604020202020204" pitchFamily="34" charset="0"/>
                        </a:rPr>
                        <a:t>Burning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872">
                <a:tc>
                  <a:txBody>
                    <a:bodyPr/>
                    <a:lstStyle/>
                    <a:p>
                      <a:pPr algn="l" fontAlgn="b"/>
                      <a:r>
                        <a:rPr lang="en-US" sz="1600" b="1" i="0" u="none" strike="noStrike" baseline="0" dirty="0">
                          <a:latin typeface="Arial" panose="020B0604020202020204" pitchFamily="34" charset="0"/>
                        </a:rPr>
                        <a:t>Rodent Control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25,000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23,000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FF0000"/>
                          </a:solidFill>
                          <a:effectLst/>
                          <a:latin typeface="Arial"/>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8872">
                <a:tc>
                  <a:txBody>
                    <a:bodyPr/>
                    <a:lstStyle/>
                    <a:p>
                      <a:pPr algn="l" fontAlgn="b"/>
                      <a:r>
                        <a:rPr lang="en-US" sz="1600" b="1" i="0" u="none" strike="noStrike" baseline="0" dirty="0">
                          <a:latin typeface="Arial" panose="020B0604020202020204" pitchFamily="34" charset="0"/>
                        </a:rPr>
                        <a:t>Patrolling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baseline="0" dirty="0">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88872">
                <a:tc>
                  <a:txBody>
                    <a:bodyPr/>
                    <a:lstStyle/>
                    <a:p>
                      <a:pPr algn="l" fontAlgn="b"/>
                      <a:r>
                        <a:rPr lang="en-US" sz="1600" b="1" i="0" u="none" strike="noStrike" baseline="0" dirty="0">
                          <a:latin typeface="Arial" panose="020B0604020202020204" pitchFamily="34" charset="0"/>
                        </a:rPr>
                        <a:t>Mowing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23,000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8872">
                <a:tc>
                  <a:txBody>
                    <a:bodyPr/>
                    <a:lstStyle/>
                    <a:p>
                      <a:pPr algn="l" fontAlgn="b"/>
                      <a:r>
                        <a:rPr lang="en-US" sz="1600" b="1" i="0" u="none" strike="noStrike" baseline="0" dirty="0">
                          <a:latin typeface="Arial" panose="020B0604020202020204" pitchFamily="34" charset="0"/>
                        </a:rPr>
                        <a:t>Inspection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6,000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FF0000"/>
                          </a:solidFill>
                          <a:effectLst/>
                          <a:latin typeface="Arial"/>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8872">
                <a:tc>
                  <a:txBody>
                    <a:bodyPr/>
                    <a:lstStyle/>
                    <a:p>
                      <a:pPr algn="l" fontAlgn="b"/>
                      <a:r>
                        <a:rPr lang="en-US" sz="1600" b="1" i="0" u="none" strike="noStrike" baseline="0" dirty="0">
                          <a:latin typeface="Arial" panose="020B0604020202020204" pitchFamily="34" charset="0"/>
                        </a:rPr>
                        <a:t>Encroachment Removal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baseline="0" dirty="0">
                          <a:solidFill>
                            <a:srgbClr val="FF0000"/>
                          </a:solidFill>
                          <a:effectLst/>
                          <a:latin typeface="Arial"/>
                        </a:rPr>
                        <a:t>- 8%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88872">
                <a:tc>
                  <a:txBody>
                    <a:bodyPr/>
                    <a:lstStyle/>
                    <a:p>
                      <a:pPr algn="l" fontAlgn="b"/>
                      <a:r>
                        <a:rPr lang="en-US" sz="1600" b="1" i="0" u="none" strike="noStrike" baseline="0" dirty="0">
                          <a:latin typeface="Arial" panose="020B0604020202020204" pitchFamily="34" charset="0"/>
                        </a:rPr>
                        <a:t>Restoration/Repair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baseline="0" dirty="0">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88872">
                <a:tc>
                  <a:txBody>
                    <a:bodyPr/>
                    <a:lstStyle/>
                    <a:p>
                      <a:pPr algn="l" fontAlgn="b"/>
                      <a:r>
                        <a:rPr lang="en-US" sz="1600" b="1" i="0" u="none" strike="noStrike" baseline="0" dirty="0">
                          <a:latin typeface="Arial" panose="020B0604020202020204" pitchFamily="34" charset="0"/>
                        </a:rPr>
                        <a:t>Crown Roadways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7,000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7,000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8872">
                <a:tc>
                  <a:txBody>
                    <a:bodyPr/>
                    <a:lstStyle/>
                    <a:p>
                      <a:pPr algn="l" fontAlgn="b"/>
                      <a:r>
                        <a:rPr lang="en-US" sz="1600" b="1" i="0" u="none" strike="noStrike" baseline="0" dirty="0">
                          <a:latin typeface="Arial" panose="020B0604020202020204" pitchFamily="34" charset="0"/>
                        </a:rPr>
                        <a:t>Minor Structures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7,000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FF0000"/>
                          </a:solidFill>
                          <a:effectLst/>
                          <a:latin typeface="Arial"/>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8872">
                <a:tc>
                  <a:txBody>
                    <a:bodyPr/>
                    <a:lstStyle/>
                    <a:p>
                      <a:pPr algn="l" fontAlgn="b"/>
                      <a:r>
                        <a:rPr lang="en-US" sz="1600" b="1" i="0" u="none" strike="noStrike" baseline="0">
                          <a:latin typeface="Arial" panose="020B0604020202020204" pitchFamily="34" charset="0"/>
                        </a:rPr>
                        <a:t>Dragging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2,500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2,500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8872">
                <a:tc>
                  <a:txBody>
                    <a:bodyPr/>
                    <a:lstStyle/>
                    <a:p>
                      <a:pPr algn="l" fontAlgn="b"/>
                      <a:r>
                        <a:rPr lang="en-US" sz="1600" b="1" i="0" u="none" strike="noStrike" baseline="0" dirty="0">
                          <a:latin typeface="Arial" panose="020B0604020202020204" pitchFamily="34" charset="0"/>
                        </a:rPr>
                        <a:t>MEO Equipment Costs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8,500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8,500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baseline="0" dirty="0">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88872">
                <a:tc>
                  <a:txBody>
                    <a:bodyPr/>
                    <a:lstStyle/>
                    <a:p>
                      <a:pPr algn="l" fontAlgn="b"/>
                      <a:r>
                        <a:rPr lang="en-US" sz="1600" b="1" i="0" u="none" strike="noStrike" baseline="0" dirty="0">
                          <a:latin typeface="Arial" panose="020B0604020202020204" pitchFamily="34" charset="0"/>
                        </a:rPr>
                        <a:t>Maintenance Yard Overhead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4,000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baseline="0" dirty="0">
                          <a:solidFill>
                            <a:srgbClr val="FF0000"/>
                          </a:solidFill>
                          <a:effectLst/>
                          <a:latin typeface="Arial"/>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288872">
                <a:tc>
                  <a:txBody>
                    <a:bodyPr/>
                    <a:lstStyle/>
                    <a:p>
                      <a:pPr algn="l" fontAlgn="b"/>
                      <a:r>
                        <a:rPr lang="en-US" sz="1600" b="1" i="0" u="none" strike="noStrike" baseline="0" dirty="0">
                          <a:latin typeface="Arial" panose="020B0604020202020204" pitchFamily="34" charset="0"/>
                        </a:rPr>
                        <a:t>Engineering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9283">
                <a:tc>
                  <a:txBody>
                    <a:bodyPr/>
                    <a:lstStyle/>
                    <a:p>
                      <a:pPr algn="l" fontAlgn="b"/>
                      <a:r>
                        <a:rPr lang="en-US" sz="1600" b="1" i="0" u="none" strike="noStrike" baseline="0" dirty="0">
                          <a:latin typeface="Arial" panose="020B0604020202020204" pitchFamily="34" charset="0"/>
                        </a:rPr>
                        <a:t>Environmental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6,000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88872">
                <a:tc>
                  <a:txBody>
                    <a:bodyPr/>
                    <a:lstStyle/>
                    <a:p>
                      <a:pPr algn="l" fontAlgn="b"/>
                      <a:r>
                        <a:rPr lang="en-US" sz="1600" b="1" i="0" u="none" strike="noStrike" baseline="0" dirty="0">
                          <a:latin typeface="Arial" panose="020B0604020202020204" pitchFamily="34" charset="0"/>
                        </a:rPr>
                        <a:t>TOTAL  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600" b="1" i="0" u="none" strike="noStrike" baseline="0" dirty="0">
                          <a:effectLst/>
                          <a:latin typeface="Arial"/>
                        </a:rPr>
                        <a:t>$     128,000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600" b="1" i="0" u="none" strike="noStrike" baseline="0" dirty="0">
                          <a:effectLst/>
                          <a:latin typeface="Arial"/>
                        </a:rPr>
                        <a:t>$     128,000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baseline="0" dirty="0">
                          <a:effectLst/>
                          <a:latin typeface="+mn-lt"/>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ichmond\Desktop\FMP Budget Slides\MA9_CVFPB_MAP.jpg"/>
          <p:cNvPicPr>
            <a:picLocks noChangeAspect="1" noChangeArrowheads="1"/>
          </p:cNvPicPr>
          <p:nvPr/>
        </p:nvPicPr>
        <p:blipFill>
          <a:blip r:embed="rId3" cstate="print"/>
          <a:srcRect/>
          <a:stretch>
            <a:fillRect/>
          </a:stretch>
        </p:blipFill>
        <p:spPr bwMode="auto">
          <a:xfrm>
            <a:off x="4724400" y="608540"/>
            <a:ext cx="4114800" cy="5325035"/>
          </a:xfrm>
          <a:prstGeom prst="rect">
            <a:avLst/>
          </a:prstGeom>
          <a:noFill/>
          <a:ln w="12700">
            <a:solidFill>
              <a:schemeClr val="tx1"/>
            </a:solidFill>
          </a:ln>
        </p:spPr>
      </p:pic>
      <p:sp>
        <p:nvSpPr>
          <p:cNvPr id="3" name="Rectangle 2"/>
          <p:cNvSpPr/>
          <p:nvPr/>
        </p:nvSpPr>
        <p:spPr>
          <a:xfrm>
            <a:off x="0" y="838200"/>
            <a:ext cx="4495800" cy="304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flipV="1">
            <a:off x="4495800" y="838200"/>
            <a:ext cx="2819400" cy="4419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4495800" y="3886200"/>
            <a:ext cx="2819400" cy="1371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4038600"/>
            <a:ext cx="3505200" cy="2369880"/>
          </a:xfrm>
          <a:prstGeom prst="rect">
            <a:avLst/>
          </a:prstGeom>
          <a:noFill/>
        </p:spPr>
        <p:txBody>
          <a:bodyPr wrap="square" rtlCol="0">
            <a:spAutoFit/>
          </a:bodyPr>
          <a:lstStyle/>
          <a:p>
            <a:pPr algn="ctr">
              <a:defRPr sz="1400" b="1" i="0" u="none" strike="noStrike" kern="1200" baseline="0">
                <a:solidFill>
                  <a:prstClr val="black"/>
                </a:solidFill>
                <a:latin typeface="+mn-lt"/>
                <a:ea typeface="+mn-ea"/>
                <a:cs typeface="+mn-cs"/>
              </a:defRPr>
            </a:pPr>
            <a:r>
              <a:rPr lang="en-US" sz="2800" dirty="0"/>
              <a:t>MA 9 </a:t>
            </a:r>
          </a:p>
          <a:p>
            <a:pPr algn="ctr">
              <a:defRPr sz="1400" b="1" i="0" u="none" strike="noStrike" kern="1200" baseline="0">
                <a:solidFill>
                  <a:prstClr val="black"/>
                </a:solidFill>
                <a:latin typeface="+mn-lt"/>
                <a:ea typeface="+mn-ea"/>
                <a:cs typeface="+mn-cs"/>
              </a:defRPr>
            </a:pPr>
            <a:r>
              <a:rPr lang="en-US" sz="2000" dirty="0"/>
              <a:t>East Levee of </a:t>
            </a:r>
          </a:p>
          <a:p>
            <a:pPr algn="ctr">
              <a:defRPr sz="1400" b="1" i="0" u="none" strike="noStrike" kern="1200" baseline="0">
                <a:solidFill>
                  <a:prstClr val="black"/>
                </a:solidFill>
                <a:latin typeface="+mn-lt"/>
                <a:ea typeface="+mn-ea"/>
                <a:cs typeface="+mn-cs"/>
              </a:defRPr>
            </a:pPr>
            <a:r>
              <a:rPr lang="en-US" sz="2000" dirty="0"/>
              <a:t>Sacramento River </a:t>
            </a:r>
          </a:p>
          <a:p>
            <a:pPr algn="ctr">
              <a:defRPr sz="1400" b="1" i="0" u="none" strike="noStrike" kern="1200" baseline="0">
                <a:solidFill>
                  <a:prstClr val="black"/>
                </a:solidFill>
                <a:latin typeface="+mn-lt"/>
                <a:ea typeface="+mn-ea"/>
                <a:cs typeface="+mn-cs"/>
              </a:defRPr>
            </a:pPr>
            <a:r>
              <a:rPr lang="en-US" sz="2000" dirty="0"/>
              <a:t>in Sacramento </a:t>
            </a:r>
          </a:p>
          <a:p>
            <a:pPr algn="ctr">
              <a:defRPr sz="1800" b="1" i="0" u="none" strike="noStrike" kern="1200" baseline="0">
                <a:solidFill>
                  <a:prstClr val="black"/>
                </a:solidFill>
                <a:latin typeface="+mn-lt"/>
                <a:ea typeface="+mn-ea"/>
                <a:cs typeface="+mn-cs"/>
              </a:defRPr>
            </a:pPr>
            <a:r>
              <a:rPr lang="en-US" sz="2000" dirty="0"/>
              <a:t>FY18/19 - $1,650,600 (proposed)</a:t>
            </a:r>
          </a:p>
          <a:p>
            <a:pPr algn="ctr">
              <a:defRPr sz="1400" b="1" i="0" u="none" strike="noStrike" kern="1200" baseline="0">
                <a:solidFill>
                  <a:prstClr val="black"/>
                </a:solidFill>
                <a:latin typeface="+mn-lt"/>
                <a:ea typeface="+mn-ea"/>
                <a:cs typeface="+mn-cs"/>
              </a:defRPr>
            </a:pPr>
            <a:r>
              <a:rPr lang="en-US" sz="2000" dirty="0"/>
              <a:t>~20 Levee Miles</a:t>
            </a:r>
          </a:p>
        </p:txBody>
      </p:sp>
      <p:graphicFrame>
        <p:nvGraphicFramePr>
          <p:cNvPr id="8" name="Chart 7">
            <a:extLst>
              <a:ext uri="{FF2B5EF4-FFF2-40B4-BE49-F238E27FC236}">
                <a16:creationId xmlns:a16="http://schemas.microsoft.com/office/drawing/2014/main" id="{00000000-0008-0000-0000-000024000000}"/>
              </a:ext>
            </a:extLst>
          </p:cNvPr>
          <p:cNvGraphicFramePr>
            <a:graphicFrameLocks/>
          </p:cNvGraphicFramePr>
          <p:nvPr>
            <p:extLst>
              <p:ext uri="{D42A27DB-BD31-4B8C-83A1-F6EECF244321}">
                <p14:modId xmlns:p14="http://schemas.microsoft.com/office/powerpoint/2010/main" val="3314371399"/>
              </p:ext>
            </p:extLst>
          </p:nvPr>
        </p:nvGraphicFramePr>
        <p:xfrm>
          <a:off x="70784" y="838200"/>
          <a:ext cx="4425016" cy="304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4796" y="139216"/>
            <a:ext cx="3124200" cy="1524000"/>
          </a:xfrm>
        </p:spPr>
        <p:txBody>
          <a:bodyPr>
            <a:normAutofit fontScale="90000"/>
          </a:bodyPr>
          <a:lstStyle/>
          <a:p>
            <a:r>
              <a:rPr lang="en-US" sz="2800" dirty="0"/>
              <a:t>DWR </a:t>
            </a:r>
            <a:br>
              <a:rPr lang="en-US" sz="2800" dirty="0"/>
            </a:br>
            <a:r>
              <a:rPr lang="en-US" sz="2800" dirty="0"/>
              <a:t>Sacramento Yard </a:t>
            </a:r>
            <a:br>
              <a:rPr lang="en-US" sz="2800" dirty="0"/>
            </a:br>
            <a:r>
              <a:rPr lang="en-US" sz="2800" dirty="0"/>
              <a:t>Areas of Responsibility</a:t>
            </a:r>
          </a:p>
        </p:txBody>
      </p:sp>
      <p:sp>
        <p:nvSpPr>
          <p:cNvPr id="5" name="TextBox 4"/>
          <p:cNvSpPr txBox="1"/>
          <p:nvPr/>
        </p:nvSpPr>
        <p:spPr>
          <a:xfrm>
            <a:off x="208638" y="3374193"/>
            <a:ext cx="3080358" cy="276999"/>
          </a:xfrm>
          <a:prstGeom prst="rect">
            <a:avLst/>
          </a:prstGeom>
          <a:noFill/>
        </p:spPr>
        <p:txBody>
          <a:bodyPr wrap="square" rtlCol="0">
            <a:spAutoFit/>
          </a:bodyPr>
          <a:lstStyle/>
          <a:p>
            <a:pPr algn="ctr"/>
            <a:r>
              <a:rPr lang="en-US" sz="1200" dirty="0"/>
              <a:t>(NOT TO SCALE)</a:t>
            </a:r>
          </a:p>
        </p:txBody>
      </p:sp>
      <p:pic>
        <p:nvPicPr>
          <p:cNvPr id="6" name="Picture 5" descr="SacYardMaintArea8.5x11.jpg"/>
          <p:cNvPicPr>
            <a:picLocks noChangeAspect="1"/>
          </p:cNvPicPr>
          <p:nvPr/>
        </p:nvPicPr>
        <p:blipFill rotWithShape="1">
          <a:blip r:embed="rId3" cstate="print"/>
          <a:srcRect l="6197" t="4889" r="6627" b="14177"/>
          <a:stretch/>
        </p:blipFill>
        <p:spPr>
          <a:xfrm>
            <a:off x="3352800" y="1"/>
            <a:ext cx="5708237" cy="6858000"/>
          </a:xfrm>
          <a:prstGeom prst="rect">
            <a:avLst/>
          </a:prstGeom>
        </p:spPr>
      </p:pic>
      <p:sp>
        <p:nvSpPr>
          <p:cNvPr id="2" name="Rectangle 1"/>
          <p:cNvSpPr/>
          <p:nvPr/>
        </p:nvSpPr>
        <p:spPr>
          <a:xfrm>
            <a:off x="8101007" y="4805363"/>
            <a:ext cx="609600" cy="121919"/>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877178" y="4656774"/>
            <a:ext cx="152400" cy="6096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34334" y="4591051"/>
            <a:ext cx="152400" cy="6096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96222" y="4614867"/>
            <a:ext cx="152400" cy="6096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01000" y="4695822"/>
            <a:ext cx="152400" cy="6096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48622" y="4795829"/>
            <a:ext cx="152400" cy="6096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SacYardMaintArea8.5x11.jpg"/>
          <p:cNvPicPr>
            <a:picLocks noChangeAspect="1"/>
          </p:cNvPicPr>
          <p:nvPr/>
        </p:nvPicPr>
        <p:blipFill rotWithShape="1">
          <a:blip r:embed="rId3" cstate="print"/>
          <a:srcRect l="59460" t="85908" r="5992" b="5268"/>
          <a:stretch/>
        </p:blipFill>
        <p:spPr>
          <a:xfrm>
            <a:off x="653442" y="2626480"/>
            <a:ext cx="2262187" cy="747713"/>
          </a:xfrm>
          <a:prstGeom prst="rect">
            <a:avLst/>
          </a:prstGeom>
        </p:spPr>
      </p:pic>
      <p:grpSp>
        <p:nvGrpSpPr>
          <p:cNvPr id="17" name="Group 16"/>
          <p:cNvGrpSpPr/>
          <p:nvPr/>
        </p:nvGrpSpPr>
        <p:grpSpPr>
          <a:xfrm>
            <a:off x="424842" y="3769480"/>
            <a:ext cx="2647951" cy="857131"/>
            <a:chOff x="461962" y="4105274"/>
            <a:chExt cx="2647951" cy="857131"/>
          </a:xfrm>
        </p:grpSpPr>
        <p:pic>
          <p:nvPicPr>
            <p:cNvPr id="16" name="Picture 2" descr="C:\Users\richmond\Desktop\SutterYardMaintArea8.5x11.jpg"/>
            <p:cNvPicPr>
              <a:picLocks noChangeAspect="1" noChangeArrowheads="1"/>
            </p:cNvPicPr>
            <p:nvPr/>
          </p:nvPicPr>
          <p:blipFill rotWithShape="1">
            <a:blip r:embed="rId4" cstate="print"/>
            <a:srcRect l="21566" t="83986" r="39219" b="6205"/>
            <a:stretch/>
          </p:blipFill>
          <p:spPr bwMode="auto">
            <a:xfrm>
              <a:off x="461963" y="4105275"/>
              <a:ext cx="2647950" cy="857130"/>
            </a:xfrm>
            <a:prstGeom prst="rect">
              <a:avLst/>
            </a:prstGeom>
            <a:noFill/>
          </p:spPr>
        </p:pic>
        <p:sp>
          <p:nvSpPr>
            <p:cNvPr id="3" name="Rectangle 2"/>
            <p:cNvSpPr/>
            <p:nvPr/>
          </p:nvSpPr>
          <p:spPr>
            <a:xfrm>
              <a:off x="461962" y="4105274"/>
              <a:ext cx="2647951" cy="85713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5791200"/>
            <a:ext cx="1710661" cy="369332"/>
          </a:xfrm>
          <a:prstGeom prst="rect">
            <a:avLst/>
          </a:prstGeom>
        </p:spPr>
        <p:txBody>
          <a:bodyPr wrap="none">
            <a:spAutoFit/>
          </a:bodyPr>
          <a:lstStyle/>
          <a:p>
            <a:pPr>
              <a:defRPr sz="1800" b="1" i="0" u="none" strike="noStrike" kern="1200" baseline="0">
                <a:solidFill>
                  <a:prstClr val="black"/>
                </a:solidFill>
                <a:latin typeface="+mn-lt"/>
                <a:ea typeface="+mn-ea"/>
                <a:cs typeface="+mn-cs"/>
              </a:defRPr>
            </a:pPr>
            <a:r>
              <a:rPr lang="en-US" dirty="0"/>
              <a:t>~20 Levee Miles</a:t>
            </a:r>
          </a:p>
        </p:txBody>
      </p:sp>
      <p:graphicFrame>
        <p:nvGraphicFramePr>
          <p:cNvPr id="4" name="Table 3"/>
          <p:cNvGraphicFramePr>
            <a:graphicFrameLocks noGrp="1"/>
          </p:cNvGraphicFramePr>
          <p:nvPr>
            <p:extLst>
              <p:ext uri="{D42A27DB-BD31-4B8C-83A1-F6EECF244321}">
                <p14:modId xmlns:p14="http://schemas.microsoft.com/office/powerpoint/2010/main" val="4088254693"/>
              </p:ext>
            </p:extLst>
          </p:nvPr>
        </p:nvGraphicFramePr>
        <p:xfrm>
          <a:off x="990600" y="228600"/>
          <a:ext cx="8001000" cy="5574264"/>
        </p:xfrm>
        <a:graphic>
          <a:graphicData uri="http://schemas.openxmlformats.org/drawingml/2006/table">
            <a:tbl>
              <a:tblPr/>
              <a:tblGrid>
                <a:gridCol w="3248307">
                  <a:extLst>
                    <a:ext uri="{9D8B030D-6E8A-4147-A177-3AD203B41FA5}">
                      <a16:colId xmlns:a16="http://schemas.microsoft.com/office/drawing/2014/main" val="20000"/>
                    </a:ext>
                  </a:extLst>
                </a:gridCol>
                <a:gridCol w="1660887">
                  <a:extLst>
                    <a:ext uri="{9D8B030D-6E8A-4147-A177-3AD203B41FA5}">
                      <a16:colId xmlns:a16="http://schemas.microsoft.com/office/drawing/2014/main" val="20001"/>
                    </a:ext>
                  </a:extLst>
                </a:gridCol>
                <a:gridCol w="1584230">
                  <a:extLst>
                    <a:ext uri="{9D8B030D-6E8A-4147-A177-3AD203B41FA5}">
                      <a16:colId xmlns:a16="http://schemas.microsoft.com/office/drawing/2014/main" val="20002"/>
                    </a:ext>
                  </a:extLst>
                </a:gridCol>
                <a:gridCol w="1507576">
                  <a:extLst>
                    <a:ext uri="{9D8B030D-6E8A-4147-A177-3AD203B41FA5}">
                      <a16:colId xmlns:a16="http://schemas.microsoft.com/office/drawing/2014/main" val="20003"/>
                    </a:ext>
                  </a:extLst>
                </a:gridCol>
              </a:tblGrid>
              <a:tr h="263386">
                <a:tc rowSpan="3">
                  <a:txBody>
                    <a:bodyPr/>
                    <a:lstStyle/>
                    <a:p>
                      <a:pPr algn="ctr" fontAlgn="b"/>
                      <a:r>
                        <a:rPr lang="en-US" sz="1600" b="1" i="1" u="none" strike="noStrike" dirty="0">
                          <a:latin typeface="Arial" panose="020B0604020202020204" pitchFamily="34" charset="0"/>
                        </a:rPr>
                        <a:t>MA</a:t>
                      </a:r>
                      <a:r>
                        <a:rPr lang="en-US" sz="1600" b="1" i="1" u="none" strike="noStrike" baseline="0" dirty="0">
                          <a:latin typeface="Arial" panose="020B0604020202020204" pitchFamily="34" charset="0"/>
                        </a:rPr>
                        <a:t> 9 </a:t>
                      </a:r>
                    </a:p>
                    <a:p>
                      <a:pPr algn="ctr" fontAlgn="b"/>
                      <a:r>
                        <a:rPr lang="en-US" sz="1600" b="1" i="1" u="none" strike="noStrike" baseline="0" dirty="0">
                          <a:latin typeface="Arial" panose="020B0604020202020204" pitchFamily="34" charset="0"/>
                        </a:rPr>
                        <a:t>J</a:t>
                      </a:r>
                      <a:r>
                        <a:rPr lang="en-US" sz="1600" b="1" i="1" u="none" strike="noStrike" dirty="0">
                          <a:latin typeface="Arial" panose="020B0604020202020204" pitchFamily="34" charset="0"/>
                        </a:rPr>
                        <a:t>OB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1" u="none" strike="noStrike" dirty="0">
                          <a:latin typeface="Arial"/>
                        </a:rPr>
                        <a:t>2017-2018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dirty="0">
                          <a:latin typeface="Arial"/>
                        </a:rPr>
                        <a:t>2018-2019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val="10000"/>
                  </a:ext>
                </a:extLst>
              </a:tr>
              <a:tr h="263386">
                <a:tc vMerge="1">
                  <a:txBody>
                    <a:bodyPr/>
                    <a:lstStyle/>
                    <a:p>
                      <a:endParaRPr lang="en-US"/>
                    </a:p>
                  </a:txBody>
                  <a:tcPr/>
                </a:tc>
                <a:tc>
                  <a:txBody>
                    <a:bodyPr/>
                    <a:lstStyle/>
                    <a:p>
                      <a:pPr algn="ctr" fontAlgn="b"/>
                      <a:r>
                        <a:rPr lang="en-US" sz="1600" b="1" i="1" u="none" strike="noStrike" dirty="0">
                          <a:latin typeface="Arial"/>
                        </a:rPr>
                        <a:t>APPROVED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dirty="0">
                          <a:latin typeface="Arial"/>
                        </a:rPr>
                        <a:t>PROPOSED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dirty="0">
                          <a:latin typeface="Arial"/>
                        </a:rPr>
                        <a:t>% 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extLst>
                  <a:ext uri="{0D108BD9-81ED-4DB2-BD59-A6C34878D82A}">
                    <a16:rowId xmlns:a16="http://schemas.microsoft.com/office/drawing/2014/main" val="10001"/>
                  </a:ext>
                </a:extLst>
              </a:tr>
              <a:tr h="263386">
                <a:tc vMerge="1">
                  <a:txBody>
                    <a:bodyPr/>
                    <a:lstStyle/>
                    <a:p>
                      <a:endParaRPr lang="en-US"/>
                    </a:p>
                  </a:txBody>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2"/>
                  </a:ext>
                </a:extLst>
              </a:tr>
              <a:tr h="282545">
                <a:tc>
                  <a:txBody>
                    <a:bodyPr/>
                    <a:lstStyle/>
                    <a:p>
                      <a:pPr algn="l" fontAlgn="b"/>
                      <a:r>
                        <a:rPr lang="en-US" sz="1600" b="1" i="0" u="none" strike="noStrike" baseline="0" dirty="0">
                          <a:latin typeface="Arial" panose="020B0604020202020204" pitchFamily="34" charset="0"/>
                        </a:rPr>
                        <a:t>Vegetation Control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kern="1200" baseline="0" dirty="0">
                          <a:solidFill>
                            <a:schemeClr val="tx1"/>
                          </a:solidFill>
                          <a:effectLst/>
                          <a:latin typeface="Arial"/>
                          <a:ea typeface="+mn-ea"/>
                          <a:cs typeface="+mn-cs"/>
                        </a:rPr>
                        <a:t>$    250,000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kern="1200" baseline="0" dirty="0">
                          <a:solidFill>
                            <a:schemeClr val="tx1"/>
                          </a:solidFill>
                          <a:effectLst/>
                          <a:latin typeface="Arial"/>
                          <a:ea typeface="+mn-ea"/>
                          <a:cs typeface="+mn-cs"/>
                        </a:rPr>
                        <a:t> $    250,000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a:solidFill>
                            <a:schemeClr val="tx1"/>
                          </a:solidFill>
                          <a:effectLst/>
                          <a:latin typeface="Arial"/>
                          <a:ea typeface="+mn-ea"/>
                          <a:cs typeface="+mn-cs"/>
                        </a:rPr>
                        <a:t>-</a:t>
                      </a:r>
                      <a:endParaRPr lang="en-US" sz="1600" b="0" i="0" u="none" strike="noStrike" kern="1200" baseline="0" dirty="0">
                        <a:solidFill>
                          <a:schemeClr val="tx1"/>
                        </a:solidFill>
                        <a:effectLst/>
                        <a:latin typeface="Arial"/>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2545">
                <a:tc>
                  <a:txBody>
                    <a:bodyPr/>
                    <a:lstStyle/>
                    <a:p>
                      <a:pPr algn="l" fontAlgn="b"/>
                      <a:r>
                        <a:rPr lang="en-US" sz="1600" b="1" i="0" u="none" strike="noStrike" baseline="0" dirty="0">
                          <a:latin typeface="Arial" panose="020B0604020202020204" pitchFamily="34" charset="0"/>
                        </a:rPr>
                        <a:t>Burning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a:solidFill>
                            <a:schemeClr val="tx1"/>
                          </a:solidFill>
                          <a:effectLst/>
                          <a:latin typeface="Arial"/>
                          <a:ea typeface="+mn-ea"/>
                          <a:cs typeface="+mn-cs"/>
                        </a:rPr>
                        <a:t>-</a:t>
                      </a:r>
                      <a:endParaRPr lang="en-US" sz="1600" b="0" i="0" u="none" strike="noStrike" kern="1200" baseline="0" dirty="0">
                        <a:solidFill>
                          <a:schemeClr val="tx1"/>
                        </a:solidFill>
                        <a:effectLst/>
                        <a:latin typeface="Arial"/>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2545">
                <a:tc>
                  <a:txBody>
                    <a:bodyPr/>
                    <a:lstStyle/>
                    <a:p>
                      <a:pPr algn="l" fontAlgn="b"/>
                      <a:r>
                        <a:rPr lang="en-US" sz="1600" b="1" i="0" u="none" strike="noStrike" baseline="0" dirty="0">
                          <a:latin typeface="Arial" panose="020B0604020202020204" pitchFamily="34" charset="0"/>
                        </a:rPr>
                        <a:t>Rodent Control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85,000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      85,000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a:solidFill>
                            <a:schemeClr val="tx1"/>
                          </a:solidFill>
                          <a:effectLst/>
                          <a:latin typeface="Arial"/>
                          <a:ea typeface="+mn-ea"/>
                          <a:cs typeface="+mn-cs"/>
                        </a:rPr>
                        <a:t>-</a:t>
                      </a:r>
                      <a:endParaRPr lang="en-US" sz="1600" b="0" i="0" u="none" strike="noStrike" kern="1200" baseline="0" dirty="0">
                        <a:solidFill>
                          <a:schemeClr val="tx1"/>
                        </a:solidFill>
                        <a:effectLst/>
                        <a:latin typeface="Arial"/>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2545">
                <a:tc>
                  <a:txBody>
                    <a:bodyPr/>
                    <a:lstStyle/>
                    <a:p>
                      <a:pPr algn="l" fontAlgn="b"/>
                      <a:r>
                        <a:rPr lang="en-US" sz="1600" b="1" i="0" u="none" strike="noStrike" baseline="0" dirty="0">
                          <a:latin typeface="Arial" panose="020B0604020202020204" pitchFamily="34" charset="0"/>
                        </a:rPr>
                        <a:t>Patrolling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baseline="0" dirty="0">
                          <a:effectLst/>
                          <a:latin typeface="Arial"/>
                        </a:rPr>
                        <a:t>$      45,000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baseline="0" dirty="0">
                          <a:effectLst/>
                          <a:latin typeface="Arial"/>
                        </a:rPr>
                        <a:t> $      45,000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a:solidFill>
                            <a:schemeClr val="tx1"/>
                          </a:solidFill>
                          <a:effectLst/>
                          <a:latin typeface="Arial"/>
                          <a:ea typeface="+mn-ea"/>
                          <a:cs typeface="+mn-cs"/>
                        </a:rPr>
                        <a:t>-</a:t>
                      </a:r>
                      <a:endParaRPr lang="en-US" sz="1600" b="0" i="0" u="none" strike="noStrike" kern="1200" baseline="0" dirty="0">
                        <a:solidFill>
                          <a:schemeClr val="tx1"/>
                        </a:solidFill>
                        <a:effectLst/>
                        <a:latin typeface="Arial"/>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82545">
                <a:tc>
                  <a:txBody>
                    <a:bodyPr/>
                    <a:lstStyle/>
                    <a:p>
                      <a:pPr algn="l" fontAlgn="b"/>
                      <a:r>
                        <a:rPr lang="en-US" sz="1600" b="1" i="0" u="none" strike="noStrike" baseline="0" dirty="0">
                          <a:latin typeface="Arial" panose="020B0604020202020204" pitchFamily="34" charset="0"/>
                        </a:rPr>
                        <a:t>Mowing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120,000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    120,000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a:solidFill>
                            <a:schemeClr val="tx1"/>
                          </a:solidFill>
                          <a:effectLst/>
                          <a:latin typeface="Arial"/>
                          <a:ea typeface="+mn-ea"/>
                          <a:cs typeface="+mn-cs"/>
                        </a:rPr>
                        <a:t>-</a:t>
                      </a:r>
                      <a:endParaRPr lang="en-US" sz="1600" b="0" i="0" u="none" strike="noStrike" kern="1200" baseline="0" dirty="0">
                        <a:solidFill>
                          <a:schemeClr val="tx1"/>
                        </a:solidFill>
                        <a:effectLst/>
                        <a:latin typeface="Arial"/>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2545">
                <a:tc>
                  <a:txBody>
                    <a:bodyPr/>
                    <a:lstStyle/>
                    <a:p>
                      <a:pPr algn="l" fontAlgn="b"/>
                      <a:r>
                        <a:rPr lang="en-US" sz="1600" b="1" i="0" u="none" strike="noStrike" baseline="0" dirty="0">
                          <a:latin typeface="Arial" panose="020B0604020202020204" pitchFamily="34" charset="0"/>
                        </a:rPr>
                        <a:t>Inspection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10,000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      10,000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a:solidFill>
                            <a:schemeClr val="tx1"/>
                          </a:solidFill>
                          <a:effectLst/>
                          <a:latin typeface="Arial"/>
                          <a:ea typeface="+mn-ea"/>
                          <a:cs typeface="+mn-cs"/>
                        </a:rPr>
                        <a:t>-</a:t>
                      </a:r>
                      <a:endParaRPr lang="en-US" sz="1600" b="0" i="0" u="none" strike="noStrike" kern="1200" baseline="0" dirty="0">
                        <a:solidFill>
                          <a:schemeClr val="tx1"/>
                        </a:solidFill>
                        <a:effectLst/>
                        <a:latin typeface="Arial"/>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2545">
                <a:tc>
                  <a:txBody>
                    <a:bodyPr/>
                    <a:lstStyle/>
                    <a:p>
                      <a:pPr algn="l" fontAlgn="b"/>
                      <a:r>
                        <a:rPr lang="en-US" sz="1600" b="1" i="0" u="none" strike="noStrike" baseline="0" dirty="0">
                          <a:latin typeface="Arial" panose="020B0604020202020204" pitchFamily="34" charset="0"/>
                        </a:rPr>
                        <a:t>Encroachment Removal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baseline="0" dirty="0">
                          <a:effectLst/>
                          <a:latin typeface="Arial"/>
                        </a:rPr>
                        <a:t>$    240,000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baseline="0" dirty="0">
                          <a:effectLst/>
                          <a:latin typeface="Arial"/>
                        </a:rPr>
                        <a:t> $    240,000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a:solidFill>
                            <a:schemeClr val="tx1"/>
                          </a:solidFill>
                          <a:effectLst/>
                          <a:latin typeface="Arial"/>
                          <a:ea typeface="+mn-ea"/>
                          <a:cs typeface="+mn-cs"/>
                        </a:rPr>
                        <a:t>-</a:t>
                      </a:r>
                      <a:endParaRPr lang="en-US" sz="1600" b="0" i="0" u="none" strike="noStrike" kern="1200" baseline="0" dirty="0">
                        <a:solidFill>
                          <a:schemeClr val="tx1"/>
                        </a:solidFill>
                        <a:effectLst/>
                        <a:latin typeface="Arial"/>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82545">
                <a:tc>
                  <a:txBody>
                    <a:bodyPr/>
                    <a:lstStyle/>
                    <a:p>
                      <a:pPr algn="l" fontAlgn="b"/>
                      <a:r>
                        <a:rPr lang="en-US" sz="1600" b="1" i="0" u="none" strike="noStrike" baseline="0" dirty="0">
                          <a:latin typeface="Arial" panose="020B0604020202020204" pitchFamily="34" charset="0"/>
                        </a:rPr>
                        <a:t>Restoration/Repair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baseline="0" dirty="0">
                          <a:effectLst/>
                          <a:latin typeface="Arial"/>
                        </a:rPr>
                        <a:t>$    540,000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baseline="0" dirty="0">
                          <a:effectLst/>
                          <a:latin typeface="Arial"/>
                        </a:rPr>
                        <a:t> $    540,000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a:solidFill>
                            <a:schemeClr val="tx1"/>
                          </a:solidFill>
                          <a:effectLst/>
                          <a:latin typeface="Arial"/>
                          <a:ea typeface="+mn-ea"/>
                          <a:cs typeface="+mn-cs"/>
                        </a:rPr>
                        <a:t>-</a:t>
                      </a:r>
                      <a:endParaRPr lang="en-US" sz="1600" b="0" i="0" u="none" strike="noStrike" kern="1200" baseline="0" dirty="0">
                        <a:solidFill>
                          <a:schemeClr val="tx1"/>
                        </a:solidFill>
                        <a:effectLst/>
                        <a:latin typeface="Arial"/>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82545">
                <a:tc>
                  <a:txBody>
                    <a:bodyPr/>
                    <a:lstStyle/>
                    <a:p>
                      <a:pPr algn="l" fontAlgn="b"/>
                      <a:r>
                        <a:rPr lang="en-US" sz="1600" b="1" i="0" u="none" strike="noStrike" baseline="0" dirty="0">
                          <a:latin typeface="Arial" panose="020B0604020202020204" pitchFamily="34" charset="0"/>
                        </a:rPr>
                        <a:t>Crown Roadways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40,000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      40,000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a:solidFill>
                            <a:schemeClr val="tx1"/>
                          </a:solidFill>
                          <a:effectLst/>
                          <a:latin typeface="Arial"/>
                          <a:ea typeface="+mn-ea"/>
                          <a:cs typeface="+mn-cs"/>
                        </a:rPr>
                        <a:t>-</a:t>
                      </a:r>
                      <a:endParaRPr lang="en-US" sz="1600" b="0" i="0" u="none" strike="noStrike" kern="1200" baseline="0" dirty="0">
                        <a:solidFill>
                          <a:schemeClr val="tx1"/>
                        </a:solidFill>
                        <a:effectLst/>
                        <a:latin typeface="Arial"/>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2545">
                <a:tc>
                  <a:txBody>
                    <a:bodyPr/>
                    <a:lstStyle/>
                    <a:p>
                      <a:pPr algn="l" fontAlgn="b"/>
                      <a:r>
                        <a:rPr lang="en-US" sz="1600" b="1" i="0" u="none" strike="noStrike" baseline="0" dirty="0">
                          <a:latin typeface="Arial" panose="020B0604020202020204" pitchFamily="34" charset="0"/>
                        </a:rPr>
                        <a:t>Minor Structures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40,000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      40,000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a:solidFill>
                            <a:schemeClr val="tx1"/>
                          </a:solidFill>
                          <a:effectLst/>
                          <a:latin typeface="Arial"/>
                          <a:ea typeface="+mn-ea"/>
                          <a:cs typeface="+mn-cs"/>
                        </a:rPr>
                        <a:t>-</a:t>
                      </a:r>
                      <a:endParaRPr lang="en-US" sz="1600" b="0" i="0" u="none" strike="noStrike" kern="1200" baseline="0" dirty="0">
                        <a:solidFill>
                          <a:schemeClr val="tx1"/>
                        </a:solidFill>
                        <a:effectLst/>
                        <a:latin typeface="Arial"/>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2545">
                <a:tc>
                  <a:txBody>
                    <a:bodyPr/>
                    <a:lstStyle/>
                    <a:p>
                      <a:pPr algn="l" fontAlgn="b"/>
                      <a:r>
                        <a:rPr lang="en-US" sz="1600" b="1" i="0" u="none" strike="noStrike" baseline="0">
                          <a:latin typeface="Arial" panose="020B0604020202020204" pitchFamily="34" charset="0"/>
                        </a:rPr>
                        <a:t>Dragging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a:solidFill>
                            <a:schemeClr val="tx1"/>
                          </a:solidFill>
                          <a:effectLst/>
                          <a:latin typeface="Arial"/>
                          <a:ea typeface="+mn-ea"/>
                          <a:cs typeface="+mn-cs"/>
                        </a:rPr>
                        <a:t>-</a:t>
                      </a:r>
                      <a:endParaRPr lang="en-US" sz="1600" b="0" i="0" u="none" strike="noStrike" kern="1200" baseline="0" dirty="0">
                        <a:solidFill>
                          <a:schemeClr val="tx1"/>
                        </a:solidFill>
                        <a:effectLst/>
                        <a:latin typeface="Arial"/>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2545">
                <a:tc>
                  <a:txBody>
                    <a:bodyPr/>
                    <a:lstStyle/>
                    <a:p>
                      <a:pPr algn="l" fontAlgn="b"/>
                      <a:r>
                        <a:rPr lang="en-US" sz="1600" b="1" i="0" u="none" strike="noStrike" baseline="0" dirty="0">
                          <a:latin typeface="Arial" panose="020B0604020202020204" pitchFamily="34" charset="0"/>
                        </a:rPr>
                        <a:t>MEO Equipment Costs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baseline="0" dirty="0">
                          <a:effectLst/>
                          <a:latin typeface="Arial"/>
                        </a:rPr>
                        <a:t>$    135,000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baseline="0" dirty="0">
                          <a:effectLst/>
                          <a:latin typeface="Arial"/>
                        </a:rPr>
                        <a:t> $    135,000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a:solidFill>
                            <a:schemeClr val="tx1"/>
                          </a:solidFill>
                          <a:effectLst/>
                          <a:latin typeface="Arial"/>
                          <a:ea typeface="+mn-ea"/>
                          <a:cs typeface="+mn-cs"/>
                        </a:rPr>
                        <a:t>-</a:t>
                      </a:r>
                      <a:endParaRPr lang="en-US" sz="1600" b="0" i="0" u="none" strike="noStrike" kern="1200" baseline="0" dirty="0">
                        <a:solidFill>
                          <a:schemeClr val="tx1"/>
                        </a:solidFill>
                        <a:effectLst/>
                        <a:latin typeface="Arial"/>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82545">
                <a:tc>
                  <a:txBody>
                    <a:bodyPr/>
                    <a:lstStyle/>
                    <a:p>
                      <a:pPr algn="l" fontAlgn="b"/>
                      <a:r>
                        <a:rPr lang="en-US" sz="1600" b="1" i="0" u="none" strike="noStrike" baseline="0" dirty="0">
                          <a:latin typeface="Arial" panose="020B0604020202020204" pitchFamily="34" charset="0"/>
                        </a:rPr>
                        <a:t>Maintenance Yard Overhead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baseline="0" dirty="0">
                          <a:effectLst/>
                          <a:latin typeface="Arial"/>
                        </a:rPr>
                        <a:t>$      75,000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baseline="0" dirty="0">
                          <a:effectLst/>
                          <a:latin typeface="Arial"/>
                        </a:rPr>
                        <a:t> $      75,000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a:solidFill>
                            <a:schemeClr val="tx1"/>
                          </a:solidFill>
                          <a:effectLst/>
                          <a:latin typeface="Arial"/>
                          <a:ea typeface="+mn-ea"/>
                          <a:cs typeface="+mn-cs"/>
                        </a:rPr>
                        <a:t>-</a:t>
                      </a:r>
                      <a:endParaRPr lang="en-US" sz="1600" b="0" i="0" u="none" strike="noStrike" kern="1200" baseline="0" dirty="0">
                        <a:solidFill>
                          <a:schemeClr val="tx1"/>
                        </a:solidFill>
                        <a:effectLst/>
                        <a:latin typeface="Arial"/>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282545">
                <a:tc>
                  <a:txBody>
                    <a:bodyPr/>
                    <a:lstStyle/>
                    <a:p>
                      <a:pPr algn="l" fontAlgn="b"/>
                      <a:r>
                        <a:rPr lang="en-US" sz="1600" b="1" i="0" u="none" strike="noStrike" baseline="0" dirty="0">
                          <a:latin typeface="Arial" panose="020B0604020202020204" pitchFamily="34" charset="0"/>
                        </a:rPr>
                        <a:t>Telemetry 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a:solidFill>
                            <a:schemeClr val="tx1"/>
                          </a:solidFill>
                          <a:effectLst/>
                          <a:latin typeface="Arial"/>
                          <a:ea typeface="+mn-ea"/>
                          <a:cs typeface="+mn-cs"/>
                        </a:rPr>
                        <a:t>-</a:t>
                      </a:r>
                      <a:endParaRPr lang="en-US" sz="1600" b="0" i="0" u="none" strike="noStrike" kern="1200" baseline="0" dirty="0">
                        <a:solidFill>
                          <a:schemeClr val="tx1"/>
                        </a:solidFill>
                        <a:effectLst/>
                        <a:latin typeface="Arial"/>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82545">
                <a:tc>
                  <a:txBody>
                    <a:bodyPr/>
                    <a:lstStyle/>
                    <a:p>
                      <a:pPr algn="l" fontAlgn="b"/>
                      <a:r>
                        <a:rPr lang="en-US" sz="1600" b="1" i="0" u="none" strike="noStrike" baseline="0" dirty="0">
                          <a:latin typeface="Arial" panose="020B0604020202020204" pitchFamily="34" charset="0"/>
                        </a:rPr>
                        <a:t>Engineering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60,000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      60,000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63386">
                <a:tc>
                  <a:txBody>
                    <a:bodyPr/>
                    <a:lstStyle/>
                    <a:p>
                      <a:pPr algn="l" fontAlgn="b"/>
                      <a:r>
                        <a:rPr lang="en-US" sz="1600" b="1" i="0" u="none" strike="noStrike" baseline="0" dirty="0">
                          <a:latin typeface="Arial" panose="020B0604020202020204" pitchFamily="34" charset="0"/>
                        </a:rPr>
                        <a:t>Environmental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10,600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baseline="0" dirty="0">
                          <a:effectLst/>
                          <a:latin typeface="Arial"/>
                        </a:rPr>
                        <a:t> $      10,600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82545">
                <a:tc>
                  <a:txBody>
                    <a:bodyPr/>
                    <a:lstStyle/>
                    <a:p>
                      <a:pPr algn="l" fontAlgn="b"/>
                      <a:r>
                        <a:rPr lang="en-US" sz="1600" b="1" i="0" u="none" strike="noStrike" baseline="0" dirty="0">
                          <a:latin typeface="Arial" panose="020B0604020202020204" pitchFamily="34" charset="0"/>
                        </a:rPr>
                        <a:t>TOTAL  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600" b="1" i="0" u="none" strike="noStrike" baseline="0" dirty="0">
                          <a:effectLst/>
                          <a:latin typeface="Arial"/>
                        </a:rPr>
                        <a:t>$ 1,650,600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600" b="1" i="0" u="none" strike="noStrike" baseline="0" dirty="0">
                          <a:effectLst/>
                          <a:latin typeface="Arial"/>
                        </a:rPr>
                        <a:t> $ 1,650,600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richmond\Desktop\FMP Budget Slides\MA12_CVFPB_MAP.jpg"/>
          <p:cNvPicPr>
            <a:picLocks noChangeAspect="1" noChangeArrowheads="1"/>
          </p:cNvPicPr>
          <p:nvPr/>
        </p:nvPicPr>
        <p:blipFill>
          <a:blip r:embed="rId3" cstate="print"/>
          <a:srcRect/>
          <a:stretch>
            <a:fillRect/>
          </a:stretch>
        </p:blipFill>
        <p:spPr bwMode="auto">
          <a:xfrm>
            <a:off x="4876800" y="609070"/>
            <a:ext cx="4114800" cy="5325035"/>
          </a:xfrm>
          <a:prstGeom prst="rect">
            <a:avLst/>
          </a:prstGeom>
          <a:noFill/>
          <a:ln w="12700">
            <a:solidFill>
              <a:schemeClr val="tx1"/>
            </a:solidFill>
          </a:ln>
        </p:spPr>
      </p:pic>
      <p:sp>
        <p:nvSpPr>
          <p:cNvPr id="3" name="Rectangle 2"/>
          <p:cNvSpPr/>
          <p:nvPr/>
        </p:nvSpPr>
        <p:spPr>
          <a:xfrm>
            <a:off x="0" y="838200"/>
            <a:ext cx="4495800" cy="304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flipV="1">
            <a:off x="4495800" y="838200"/>
            <a:ext cx="1600200" cy="2209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495800" y="3048000"/>
            <a:ext cx="1600200" cy="838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4038600"/>
            <a:ext cx="3505200" cy="1446550"/>
          </a:xfrm>
          <a:prstGeom prst="rect">
            <a:avLst/>
          </a:prstGeom>
          <a:noFill/>
        </p:spPr>
        <p:txBody>
          <a:bodyPr wrap="square" rtlCol="0">
            <a:spAutoFit/>
          </a:bodyPr>
          <a:lstStyle/>
          <a:p>
            <a:pPr algn="ctr">
              <a:defRPr sz="1400" b="1" i="0" u="none" strike="noStrike" kern="1200" baseline="0">
                <a:solidFill>
                  <a:prstClr val="black"/>
                </a:solidFill>
                <a:latin typeface="+mn-lt"/>
                <a:ea typeface="+mn-ea"/>
                <a:cs typeface="+mn-cs"/>
              </a:defRPr>
            </a:pPr>
            <a:r>
              <a:rPr lang="en-US" sz="2800" dirty="0"/>
              <a:t>MA 12 </a:t>
            </a:r>
          </a:p>
          <a:p>
            <a:pPr algn="ctr">
              <a:defRPr sz="1400" b="1" i="0" u="none" strike="noStrike" kern="1200" baseline="0">
                <a:solidFill>
                  <a:prstClr val="black"/>
                </a:solidFill>
                <a:latin typeface="+mn-lt"/>
                <a:ea typeface="+mn-ea"/>
                <a:cs typeface="+mn-cs"/>
              </a:defRPr>
            </a:pPr>
            <a:r>
              <a:rPr lang="en-US" sz="2000" dirty="0"/>
              <a:t>Colusa Drain Levee </a:t>
            </a:r>
          </a:p>
          <a:p>
            <a:pPr algn="ctr">
              <a:defRPr sz="1800" b="1" i="0" u="none" strike="noStrike" kern="1200" baseline="0">
                <a:solidFill>
                  <a:prstClr val="black"/>
                </a:solidFill>
                <a:latin typeface="+mn-lt"/>
                <a:ea typeface="+mn-ea"/>
                <a:cs typeface="+mn-cs"/>
              </a:defRPr>
            </a:pPr>
            <a:r>
              <a:rPr lang="en-US" sz="2000" dirty="0"/>
              <a:t>FY18/19 - $125,000 (proposed)</a:t>
            </a:r>
          </a:p>
          <a:p>
            <a:pPr algn="ctr">
              <a:defRPr sz="1400" b="1" i="0" u="none" strike="noStrike" kern="1200" baseline="0">
                <a:solidFill>
                  <a:prstClr val="black"/>
                </a:solidFill>
                <a:latin typeface="+mn-lt"/>
                <a:ea typeface="+mn-ea"/>
                <a:cs typeface="+mn-cs"/>
              </a:defRPr>
            </a:pPr>
            <a:r>
              <a:rPr lang="en-US" sz="2000" dirty="0"/>
              <a:t>11 Levee Miles</a:t>
            </a:r>
          </a:p>
        </p:txBody>
      </p:sp>
      <p:graphicFrame>
        <p:nvGraphicFramePr>
          <p:cNvPr id="8" name="Chart 7"/>
          <p:cNvGraphicFramePr>
            <a:graphicFrameLocks/>
          </p:cNvGraphicFramePr>
          <p:nvPr>
            <p:extLst>
              <p:ext uri="{D42A27DB-BD31-4B8C-83A1-F6EECF244321}">
                <p14:modId xmlns:p14="http://schemas.microsoft.com/office/powerpoint/2010/main" val="1891241129"/>
              </p:ext>
            </p:extLst>
          </p:nvPr>
        </p:nvGraphicFramePr>
        <p:xfrm>
          <a:off x="1" y="838201"/>
          <a:ext cx="4495800" cy="30479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00000000-0008-0000-0000-000015000000}"/>
              </a:ext>
            </a:extLst>
          </p:cNvPr>
          <p:cNvGraphicFramePr>
            <a:graphicFrameLocks/>
          </p:cNvGraphicFramePr>
          <p:nvPr>
            <p:extLst>
              <p:ext uri="{D42A27DB-BD31-4B8C-83A1-F6EECF244321}">
                <p14:modId xmlns:p14="http://schemas.microsoft.com/office/powerpoint/2010/main" val="3636023139"/>
              </p:ext>
            </p:extLst>
          </p:nvPr>
        </p:nvGraphicFramePr>
        <p:xfrm>
          <a:off x="-1" y="838199"/>
          <a:ext cx="4495800" cy="304800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9929" y="5867400"/>
            <a:ext cx="1595245" cy="369332"/>
          </a:xfrm>
          <a:prstGeom prst="rect">
            <a:avLst/>
          </a:prstGeom>
        </p:spPr>
        <p:txBody>
          <a:bodyPr wrap="none">
            <a:spAutoFit/>
          </a:bodyPr>
          <a:lstStyle/>
          <a:p>
            <a:pPr>
              <a:defRPr sz="1800" b="1" i="0" u="none" strike="noStrike" kern="1200" baseline="0">
                <a:solidFill>
                  <a:prstClr val="black"/>
                </a:solidFill>
                <a:latin typeface="+mn-lt"/>
                <a:ea typeface="+mn-ea"/>
                <a:cs typeface="+mn-cs"/>
              </a:defRPr>
            </a:pPr>
            <a:r>
              <a:rPr lang="en-US" dirty="0"/>
              <a:t>11 Levee Miles</a:t>
            </a:r>
          </a:p>
        </p:txBody>
      </p:sp>
      <p:graphicFrame>
        <p:nvGraphicFramePr>
          <p:cNvPr id="4" name="Table 3"/>
          <p:cNvGraphicFramePr>
            <a:graphicFrameLocks noGrp="1"/>
          </p:cNvGraphicFramePr>
          <p:nvPr>
            <p:extLst>
              <p:ext uri="{D42A27DB-BD31-4B8C-83A1-F6EECF244321}">
                <p14:modId xmlns:p14="http://schemas.microsoft.com/office/powerpoint/2010/main" val="2564711"/>
              </p:ext>
            </p:extLst>
          </p:nvPr>
        </p:nvGraphicFramePr>
        <p:xfrm>
          <a:off x="990599" y="304800"/>
          <a:ext cx="8001001" cy="5574264"/>
        </p:xfrm>
        <a:graphic>
          <a:graphicData uri="http://schemas.openxmlformats.org/drawingml/2006/table">
            <a:tbl>
              <a:tblPr/>
              <a:tblGrid>
                <a:gridCol w="3545350">
                  <a:extLst>
                    <a:ext uri="{9D8B030D-6E8A-4147-A177-3AD203B41FA5}">
                      <a16:colId xmlns:a16="http://schemas.microsoft.com/office/drawing/2014/main" val="20000"/>
                    </a:ext>
                  </a:extLst>
                </a:gridCol>
                <a:gridCol w="1557082">
                  <a:extLst>
                    <a:ext uri="{9D8B030D-6E8A-4147-A177-3AD203B41FA5}">
                      <a16:colId xmlns:a16="http://schemas.microsoft.com/office/drawing/2014/main" val="20001"/>
                    </a:ext>
                  </a:extLst>
                </a:gridCol>
                <a:gridCol w="1485216">
                  <a:extLst>
                    <a:ext uri="{9D8B030D-6E8A-4147-A177-3AD203B41FA5}">
                      <a16:colId xmlns:a16="http://schemas.microsoft.com/office/drawing/2014/main" val="20002"/>
                    </a:ext>
                  </a:extLst>
                </a:gridCol>
                <a:gridCol w="1413353">
                  <a:extLst>
                    <a:ext uri="{9D8B030D-6E8A-4147-A177-3AD203B41FA5}">
                      <a16:colId xmlns:a16="http://schemas.microsoft.com/office/drawing/2014/main" val="20003"/>
                    </a:ext>
                  </a:extLst>
                </a:gridCol>
              </a:tblGrid>
              <a:tr h="263386">
                <a:tc rowSpan="3">
                  <a:txBody>
                    <a:bodyPr/>
                    <a:lstStyle/>
                    <a:p>
                      <a:pPr algn="ctr" fontAlgn="b"/>
                      <a:r>
                        <a:rPr lang="en-US" sz="1600" b="1" i="1" u="none" strike="noStrike" dirty="0">
                          <a:latin typeface="Arial" panose="020B0604020202020204" pitchFamily="34" charset="0"/>
                        </a:rPr>
                        <a:t>MA</a:t>
                      </a:r>
                      <a:r>
                        <a:rPr lang="en-US" sz="1600" b="1" i="1" u="none" strike="noStrike" baseline="0" dirty="0">
                          <a:latin typeface="Arial" panose="020B0604020202020204" pitchFamily="34" charset="0"/>
                        </a:rPr>
                        <a:t> 12 </a:t>
                      </a:r>
                    </a:p>
                    <a:p>
                      <a:pPr algn="ctr" fontAlgn="b"/>
                      <a:r>
                        <a:rPr lang="en-US" sz="1600" b="1" i="1" u="none" strike="noStrike" baseline="0" dirty="0">
                          <a:latin typeface="Arial" panose="020B0604020202020204" pitchFamily="34" charset="0"/>
                        </a:rPr>
                        <a:t>J</a:t>
                      </a:r>
                      <a:r>
                        <a:rPr lang="en-US" sz="1600" b="1" i="1" u="none" strike="noStrike" dirty="0">
                          <a:latin typeface="Arial" panose="020B0604020202020204" pitchFamily="34" charset="0"/>
                        </a:rPr>
                        <a:t>OB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1" u="none" strike="noStrike" dirty="0">
                          <a:latin typeface="Arial"/>
                        </a:rPr>
                        <a:t>2017-2018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dirty="0">
                          <a:latin typeface="Arial"/>
                        </a:rPr>
                        <a:t>2018-2019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val="10000"/>
                  </a:ext>
                </a:extLst>
              </a:tr>
              <a:tr h="263386">
                <a:tc vMerge="1">
                  <a:txBody>
                    <a:bodyPr/>
                    <a:lstStyle/>
                    <a:p>
                      <a:endParaRPr lang="en-US"/>
                    </a:p>
                  </a:txBody>
                  <a:tcPr/>
                </a:tc>
                <a:tc>
                  <a:txBody>
                    <a:bodyPr/>
                    <a:lstStyle/>
                    <a:p>
                      <a:pPr algn="ctr" fontAlgn="b"/>
                      <a:r>
                        <a:rPr lang="en-US" sz="1600" b="1" i="1" u="none" strike="noStrike" dirty="0">
                          <a:latin typeface="Arial"/>
                        </a:rPr>
                        <a:t>APPROVED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dirty="0">
                          <a:latin typeface="Arial"/>
                        </a:rPr>
                        <a:t>PROPOSED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dirty="0">
                          <a:latin typeface="Arial"/>
                        </a:rPr>
                        <a:t>% 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extLst>
                  <a:ext uri="{0D108BD9-81ED-4DB2-BD59-A6C34878D82A}">
                    <a16:rowId xmlns:a16="http://schemas.microsoft.com/office/drawing/2014/main" val="10001"/>
                  </a:ext>
                </a:extLst>
              </a:tr>
              <a:tr h="263386">
                <a:tc vMerge="1">
                  <a:txBody>
                    <a:bodyPr/>
                    <a:lstStyle/>
                    <a:p>
                      <a:endParaRPr lang="en-US"/>
                    </a:p>
                  </a:txBody>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 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2"/>
                  </a:ext>
                </a:extLst>
              </a:tr>
              <a:tr h="282545">
                <a:tc>
                  <a:txBody>
                    <a:bodyPr/>
                    <a:lstStyle/>
                    <a:p>
                      <a:pPr algn="l" fontAlgn="b"/>
                      <a:r>
                        <a:rPr lang="en-US" sz="1600" b="1" i="0" u="none" strike="noStrike" baseline="0" dirty="0">
                          <a:latin typeface="Arial" panose="020B0604020202020204" pitchFamily="34" charset="0"/>
                        </a:rPr>
                        <a:t>Vegetation Control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2545">
                <a:tc>
                  <a:txBody>
                    <a:bodyPr/>
                    <a:lstStyle/>
                    <a:p>
                      <a:pPr algn="l" fontAlgn="b"/>
                      <a:r>
                        <a:rPr lang="en-US" sz="1600" b="1" i="0" u="none" strike="noStrike" baseline="0" dirty="0">
                          <a:latin typeface="Arial" panose="020B0604020202020204" pitchFamily="34" charset="0"/>
                        </a:rPr>
                        <a:t>Burning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13,000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13,000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2545">
                <a:tc>
                  <a:txBody>
                    <a:bodyPr/>
                    <a:lstStyle/>
                    <a:p>
                      <a:pPr algn="l" fontAlgn="b"/>
                      <a:r>
                        <a:rPr lang="en-US" sz="1600" b="1" i="0" u="none" strike="noStrike" baseline="0" dirty="0">
                          <a:latin typeface="Arial" panose="020B0604020202020204" pitchFamily="34" charset="0"/>
                        </a:rPr>
                        <a:t>Rodent Control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2545">
                <a:tc>
                  <a:txBody>
                    <a:bodyPr/>
                    <a:lstStyle/>
                    <a:p>
                      <a:pPr algn="l" fontAlgn="b"/>
                      <a:r>
                        <a:rPr lang="en-US" sz="1600" b="1" i="0" u="none" strike="noStrike" baseline="0" dirty="0">
                          <a:latin typeface="Arial" panose="020B0604020202020204" pitchFamily="34" charset="0"/>
                        </a:rPr>
                        <a:t>Patrolling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82545">
                <a:tc>
                  <a:txBody>
                    <a:bodyPr/>
                    <a:lstStyle/>
                    <a:p>
                      <a:pPr algn="l" fontAlgn="b"/>
                      <a:r>
                        <a:rPr lang="en-US" sz="1600" b="1" i="0" u="none" strike="noStrike" baseline="0" dirty="0">
                          <a:latin typeface="Arial" panose="020B0604020202020204" pitchFamily="34" charset="0"/>
                        </a:rPr>
                        <a:t>Mowing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2545">
                <a:tc>
                  <a:txBody>
                    <a:bodyPr/>
                    <a:lstStyle/>
                    <a:p>
                      <a:pPr algn="l" fontAlgn="b"/>
                      <a:r>
                        <a:rPr lang="en-US" sz="1600" b="1" i="0" u="none" strike="noStrike" baseline="0" dirty="0">
                          <a:latin typeface="Arial" panose="020B0604020202020204" pitchFamily="34" charset="0"/>
                        </a:rPr>
                        <a:t>Inspection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2545">
                <a:tc>
                  <a:txBody>
                    <a:bodyPr/>
                    <a:lstStyle/>
                    <a:p>
                      <a:pPr algn="l" fontAlgn="b"/>
                      <a:r>
                        <a:rPr lang="en-US" sz="1600" b="1" i="0" u="none" strike="noStrike" baseline="0" dirty="0">
                          <a:latin typeface="Arial" panose="020B0604020202020204" pitchFamily="34" charset="0"/>
                        </a:rPr>
                        <a:t>Encroachment Removal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82545">
                <a:tc>
                  <a:txBody>
                    <a:bodyPr/>
                    <a:lstStyle/>
                    <a:p>
                      <a:pPr algn="l" fontAlgn="b"/>
                      <a:r>
                        <a:rPr lang="en-US" sz="1600" b="1" i="0" u="none" strike="noStrike" baseline="0" dirty="0">
                          <a:latin typeface="Arial" panose="020B0604020202020204" pitchFamily="34" charset="0"/>
                        </a:rPr>
                        <a:t>Restoration/Repair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82545">
                <a:tc>
                  <a:txBody>
                    <a:bodyPr/>
                    <a:lstStyle/>
                    <a:p>
                      <a:pPr algn="l" fontAlgn="b"/>
                      <a:r>
                        <a:rPr lang="en-US" sz="1600" b="1" i="0" u="none" strike="noStrike" baseline="0" dirty="0">
                          <a:latin typeface="Arial" panose="020B0604020202020204" pitchFamily="34" charset="0"/>
                        </a:rPr>
                        <a:t>Crown Roadways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2545">
                <a:tc>
                  <a:txBody>
                    <a:bodyPr/>
                    <a:lstStyle/>
                    <a:p>
                      <a:pPr algn="l" fontAlgn="b"/>
                      <a:r>
                        <a:rPr lang="en-US" sz="1600" b="1" i="0" u="none" strike="noStrike" baseline="0" dirty="0">
                          <a:latin typeface="Arial" panose="020B0604020202020204" pitchFamily="34" charset="0"/>
                        </a:rPr>
                        <a:t>Minor Structures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2545">
                <a:tc>
                  <a:txBody>
                    <a:bodyPr/>
                    <a:lstStyle/>
                    <a:p>
                      <a:pPr algn="l" fontAlgn="b"/>
                      <a:r>
                        <a:rPr lang="en-US" sz="1600" b="1" i="0" u="none" strike="noStrike" baseline="0">
                          <a:latin typeface="Arial" panose="020B0604020202020204" pitchFamily="34" charset="0"/>
                        </a:rPr>
                        <a:t>Dragging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2545">
                <a:tc>
                  <a:txBody>
                    <a:bodyPr/>
                    <a:lstStyle/>
                    <a:p>
                      <a:pPr algn="l" fontAlgn="b"/>
                      <a:r>
                        <a:rPr lang="en-US" sz="1600" b="1" i="0" u="none" strike="noStrike" baseline="0" dirty="0">
                          <a:latin typeface="Arial" panose="020B0604020202020204" pitchFamily="34" charset="0"/>
                        </a:rPr>
                        <a:t>MEO Equipment Costs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7,000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7,000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82545">
                <a:tc>
                  <a:txBody>
                    <a:bodyPr/>
                    <a:lstStyle/>
                    <a:p>
                      <a:pPr algn="l" fontAlgn="b"/>
                      <a:r>
                        <a:rPr lang="en-US" sz="1600" b="1" i="0" u="none" strike="noStrike" baseline="0" dirty="0">
                          <a:latin typeface="Arial" panose="020B0604020202020204" pitchFamily="34" charset="0"/>
                        </a:rPr>
                        <a:t>Maintenance Yard Overhead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1" i="0" u="none" strike="noStrike" kern="1200" baseline="0" dirty="0">
                          <a:solidFill>
                            <a:srgbClr val="FF0000"/>
                          </a:solidFill>
                          <a:effectLst/>
                          <a:latin typeface="Arial"/>
                          <a:ea typeface="+mn-ea"/>
                          <a:cs typeface="+mn-cs"/>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282545">
                <a:tc>
                  <a:txBody>
                    <a:bodyPr/>
                    <a:lstStyle/>
                    <a:p>
                      <a:pPr algn="l" fontAlgn="b"/>
                      <a:r>
                        <a:rPr lang="en-US" sz="1600" b="1" i="0" u="none" strike="noStrike" baseline="0" dirty="0">
                          <a:latin typeface="Arial" panose="020B0604020202020204" pitchFamily="34" charset="0"/>
                        </a:rPr>
                        <a:t>Telemetry 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82545">
                <a:tc>
                  <a:txBody>
                    <a:bodyPr/>
                    <a:lstStyle/>
                    <a:p>
                      <a:pPr algn="l" fontAlgn="b"/>
                      <a:r>
                        <a:rPr lang="en-US" sz="1600" b="1" i="0" u="none" strike="noStrike" baseline="0" dirty="0">
                          <a:latin typeface="Arial" panose="020B0604020202020204" pitchFamily="34" charset="0"/>
                        </a:rPr>
                        <a:t>Engineering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63386">
                <a:tc>
                  <a:txBody>
                    <a:bodyPr/>
                    <a:lstStyle/>
                    <a:p>
                      <a:pPr algn="l" fontAlgn="b"/>
                      <a:r>
                        <a:rPr lang="en-US" sz="1600" b="1" i="0" u="none" strike="noStrike" baseline="0" dirty="0">
                          <a:latin typeface="Arial" panose="020B0604020202020204" pitchFamily="34" charset="0"/>
                        </a:rPr>
                        <a:t>Environmental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6,000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82545">
                <a:tc>
                  <a:txBody>
                    <a:bodyPr/>
                    <a:lstStyle/>
                    <a:p>
                      <a:pPr algn="l" fontAlgn="b"/>
                      <a:r>
                        <a:rPr lang="en-US" sz="1600" b="1" i="0" u="none" strike="noStrike" baseline="0" dirty="0">
                          <a:latin typeface="Arial" panose="020B0604020202020204" pitchFamily="34" charset="0"/>
                        </a:rPr>
                        <a:t>TOTAL  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600" b="1" i="0" u="none" strike="noStrike" baseline="0" dirty="0">
                          <a:effectLst/>
                          <a:latin typeface="Arial"/>
                        </a:rPr>
                        <a:t>$        123,000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600" b="1" i="0" u="none" strike="noStrike" baseline="0" dirty="0">
                          <a:effectLst/>
                          <a:latin typeface="Arial"/>
                        </a:rPr>
                        <a:t>$       125,000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kern="1200" baseline="0" dirty="0">
                          <a:solidFill>
                            <a:schemeClr val="tx1"/>
                          </a:solidFill>
                          <a:effectLst/>
                          <a:latin typeface="Arial"/>
                          <a:ea typeface="+mn-ea"/>
                          <a:cs typeface="+mn-cs"/>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ichmond\Desktop\FMP Budget Slides\MA13_CVFPB_MAP.jpg"/>
          <p:cNvPicPr>
            <a:picLocks noChangeAspect="1" noChangeArrowheads="1"/>
          </p:cNvPicPr>
          <p:nvPr/>
        </p:nvPicPr>
        <p:blipFill>
          <a:blip r:embed="rId3" cstate="print"/>
          <a:srcRect/>
          <a:stretch>
            <a:fillRect/>
          </a:stretch>
        </p:blipFill>
        <p:spPr bwMode="auto">
          <a:xfrm>
            <a:off x="4848225" y="609070"/>
            <a:ext cx="4114800" cy="5325035"/>
          </a:xfrm>
          <a:prstGeom prst="rect">
            <a:avLst/>
          </a:prstGeom>
          <a:noFill/>
          <a:ln w="12700">
            <a:solidFill>
              <a:schemeClr val="tx1"/>
            </a:solidFill>
          </a:ln>
        </p:spPr>
      </p:pic>
      <p:sp>
        <p:nvSpPr>
          <p:cNvPr id="3" name="Rectangle 2"/>
          <p:cNvSpPr/>
          <p:nvPr/>
        </p:nvSpPr>
        <p:spPr>
          <a:xfrm>
            <a:off x="0" y="838200"/>
            <a:ext cx="4495800" cy="304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H="1" flipV="1">
            <a:off x="4495800" y="838200"/>
            <a:ext cx="1981200" cy="1295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495800" y="2133600"/>
            <a:ext cx="1981200" cy="1752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4038600"/>
            <a:ext cx="3505200" cy="1446550"/>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sz="2800" dirty="0"/>
              <a:t>MA 13 </a:t>
            </a:r>
          </a:p>
          <a:p>
            <a:pPr algn="ctr">
              <a:defRPr sz="1800" b="1" i="0" u="none" strike="noStrike" kern="1200" baseline="0">
                <a:solidFill>
                  <a:prstClr val="black"/>
                </a:solidFill>
                <a:latin typeface="+mn-lt"/>
                <a:ea typeface="+mn-ea"/>
                <a:cs typeface="+mn-cs"/>
              </a:defRPr>
            </a:pPr>
            <a:r>
              <a:rPr lang="en-US" sz="2000" dirty="0"/>
              <a:t>Cherokee Canal Levees </a:t>
            </a:r>
          </a:p>
          <a:p>
            <a:pPr algn="ctr">
              <a:defRPr sz="1800" b="1" i="0" u="none" strike="noStrike" kern="1200" baseline="0">
                <a:solidFill>
                  <a:prstClr val="black"/>
                </a:solidFill>
                <a:latin typeface="+mn-lt"/>
                <a:ea typeface="+mn-ea"/>
                <a:cs typeface="+mn-cs"/>
              </a:defRPr>
            </a:pPr>
            <a:r>
              <a:rPr lang="en-US" sz="2000" dirty="0"/>
              <a:t>FY18/19 - $261,500 (proposed)</a:t>
            </a:r>
          </a:p>
          <a:p>
            <a:pPr algn="ctr">
              <a:defRPr sz="1800" b="1" i="0" u="none" strike="noStrike" kern="1200" baseline="0">
                <a:solidFill>
                  <a:prstClr val="black"/>
                </a:solidFill>
                <a:latin typeface="+mn-lt"/>
                <a:ea typeface="+mn-ea"/>
                <a:cs typeface="+mn-cs"/>
              </a:defRPr>
            </a:pPr>
            <a:r>
              <a:rPr lang="en-US" sz="2000" dirty="0"/>
              <a:t>41 Levee Miles</a:t>
            </a:r>
          </a:p>
        </p:txBody>
      </p:sp>
      <p:graphicFrame>
        <p:nvGraphicFramePr>
          <p:cNvPr id="9" name="Chart 8">
            <a:extLst>
              <a:ext uri="{FF2B5EF4-FFF2-40B4-BE49-F238E27FC236}">
                <a16:creationId xmlns:a16="http://schemas.microsoft.com/office/drawing/2014/main" id="{00000000-0008-0000-0000-000016000000}"/>
              </a:ext>
            </a:extLst>
          </p:cNvPr>
          <p:cNvGraphicFramePr>
            <a:graphicFrameLocks/>
          </p:cNvGraphicFramePr>
          <p:nvPr>
            <p:extLst>
              <p:ext uri="{D42A27DB-BD31-4B8C-83A1-F6EECF244321}">
                <p14:modId xmlns:p14="http://schemas.microsoft.com/office/powerpoint/2010/main" val="857882961"/>
              </p:ext>
            </p:extLst>
          </p:nvPr>
        </p:nvGraphicFramePr>
        <p:xfrm>
          <a:off x="1" y="838201"/>
          <a:ext cx="4495800" cy="304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5867400"/>
            <a:ext cx="1595245" cy="369332"/>
          </a:xfrm>
          <a:prstGeom prst="rect">
            <a:avLst/>
          </a:prstGeom>
        </p:spPr>
        <p:txBody>
          <a:bodyPr wrap="none">
            <a:spAutoFit/>
          </a:bodyPr>
          <a:lstStyle/>
          <a:p>
            <a:pPr>
              <a:defRPr sz="1800" b="1" i="0" u="none" strike="noStrike" kern="1200" baseline="0">
                <a:solidFill>
                  <a:prstClr val="black"/>
                </a:solidFill>
                <a:latin typeface="+mn-lt"/>
                <a:ea typeface="+mn-ea"/>
                <a:cs typeface="+mn-cs"/>
              </a:defRPr>
            </a:pPr>
            <a:r>
              <a:rPr lang="en-US" dirty="0"/>
              <a:t>41 Levee Miles</a:t>
            </a:r>
          </a:p>
        </p:txBody>
      </p:sp>
      <p:graphicFrame>
        <p:nvGraphicFramePr>
          <p:cNvPr id="4" name="Table 3"/>
          <p:cNvGraphicFramePr>
            <a:graphicFrameLocks noGrp="1"/>
          </p:cNvGraphicFramePr>
          <p:nvPr>
            <p:extLst>
              <p:ext uri="{D42A27DB-BD31-4B8C-83A1-F6EECF244321}">
                <p14:modId xmlns:p14="http://schemas.microsoft.com/office/powerpoint/2010/main" val="820927491"/>
              </p:ext>
            </p:extLst>
          </p:nvPr>
        </p:nvGraphicFramePr>
        <p:xfrm>
          <a:off x="990600" y="304800"/>
          <a:ext cx="7924799" cy="5574264"/>
        </p:xfrm>
        <a:graphic>
          <a:graphicData uri="http://schemas.openxmlformats.org/drawingml/2006/table">
            <a:tbl>
              <a:tblPr/>
              <a:tblGrid>
                <a:gridCol w="3172106">
                  <a:extLst>
                    <a:ext uri="{9D8B030D-6E8A-4147-A177-3AD203B41FA5}">
                      <a16:colId xmlns:a16="http://schemas.microsoft.com/office/drawing/2014/main" val="20000"/>
                    </a:ext>
                  </a:extLst>
                </a:gridCol>
                <a:gridCol w="1660887">
                  <a:extLst>
                    <a:ext uri="{9D8B030D-6E8A-4147-A177-3AD203B41FA5}">
                      <a16:colId xmlns:a16="http://schemas.microsoft.com/office/drawing/2014/main" val="20001"/>
                    </a:ext>
                  </a:extLst>
                </a:gridCol>
                <a:gridCol w="1584230">
                  <a:extLst>
                    <a:ext uri="{9D8B030D-6E8A-4147-A177-3AD203B41FA5}">
                      <a16:colId xmlns:a16="http://schemas.microsoft.com/office/drawing/2014/main" val="20002"/>
                    </a:ext>
                  </a:extLst>
                </a:gridCol>
                <a:gridCol w="1507576">
                  <a:extLst>
                    <a:ext uri="{9D8B030D-6E8A-4147-A177-3AD203B41FA5}">
                      <a16:colId xmlns:a16="http://schemas.microsoft.com/office/drawing/2014/main" val="20003"/>
                    </a:ext>
                  </a:extLst>
                </a:gridCol>
              </a:tblGrid>
              <a:tr h="263386">
                <a:tc rowSpan="3">
                  <a:txBody>
                    <a:bodyPr/>
                    <a:lstStyle/>
                    <a:p>
                      <a:pPr algn="ctr" fontAlgn="b"/>
                      <a:r>
                        <a:rPr lang="en-US" sz="1600" b="1" i="1" u="none" strike="noStrike" dirty="0">
                          <a:latin typeface="Arial" panose="020B0604020202020204" pitchFamily="34" charset="0"/>
                        </a:rPr>
                        <a:t>MA</a:t>
                      </a:r>
                      <a:r>
                        <a:rPr lang="en-US" sz="1600" b="1" i="1" u="none" strike="noStrike" baseline="0" dirty="0">
                          <a:latin typeface="Arial" panose="020B0604020202020204" pitchFamily="34" charset="0"/>
                        </a:rPr>
                        <a:t> 13 </a:t>
                      </a:r>
                    </a:p>
                    <a:p>
                      <a:pPr algn="ctr" fontAlgn="b"/>
                      <a:r>
                        <a:rPr lang="en-US" sz="1600" b="1" i="1" u="none" strike="noStrike" baseline="0" dirty="0">
                          <a:latin typeface="Arial" panose="020B0604020202020204" pitchFamily="34" charset="0"/>
                        </a:rPr>
                        <a:t>J</a:t>
                      </a:r>
                      <a:r>
                        <a:rPr lang="en-US" sz="1600" b="1" i="1" u="none" strike="noStrike" dirty="0">
                          <a:latin typeface="Arial" panose="020B0604020202020204" pitchFamily="34" charset="0"/>
                        </a:rPr>
                        <a:t>OB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1" u="none" strike="noStrike" dirty="0">
                          <a:latin typeface="Arial"/>
                        </a:rPr>
                        <a:t>2017-2018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dirty="0">
                          <a:latin typeface="Arial"/>
                        </a:rPr>
                        <a:t>2018-2019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val="10000"/>
                  </a:ext>
                </a:extLst>
              </a:tr>
              <a:tr h="263386">
                <a:tc vMerge="1">
                  <a:txBody>
                    <a:bodyPr/>
                    <a:lstStyle/>
                    <a:p>
                      <a:endParaRPr lang="en-US"/>
                    </a:p>
                  </a:txBody>
                  <a:tcPr/>
                </a:tc>
                <a:tc>
                  <a:txBody>
                    <a:bodyPr/>
                    <a:lstStyle/>
                    <a:p>
                      <a:pPr algn="ctr" fontAlgn="b"/>
                      <a:r>
                        <a:rPr lang="en-US" sz="1600" b="1" i="1" u="none" strike="noStrike" dirty="0">
                          <a:latin typeface="Arial"/>
                        </a:rPr>
                        <a:t>APPROVED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dirty="0">
                          <a:latin typeface="Arial"/>
                        </a:rPr>
                        <a:t>PROPOSED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a:latin typeface="Arial"/>
                        </a:rPr>
                        <a:t>% 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extLst>
                  <a:ext uri="{0D108BD9-81ED-4DB2-BD59-A6C34878D82A}">
                    <a16:rowId xmlns:a16="http://schemas.microsoft.com/office/drawing/2014/main" val="10001"/>
                  </a:ext>
                </a:extLst>
              </a:tr>
              <a:tr h="263386">
                <a:tc vMerge="1">
                  <a:txBody>
                    <a:bodyPr/>
                    <a:lstStyle/>
                    <a:p>
                      <a:endParaRPr lang="en-US"/>
                    </a:p>
                  </a:txBody>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2"/>
                  </a:ext>
                </a:extLst>
              </a:tr>
              <a:tr h="282545">
                <a:tc>
                  <a:txBody>
                    <a:bodyPr/>
                    <a:lstStyle/>
                    <a:p>
                      <a:pPr algn="l" fontAlgn="b"/>
                      <a:r>
                        <a:rPr lang="en-US" sz="1600" b="1" i="0" u="none" strike="noStrike" baseline="0" dirty="0">
                          <a:latin typeface="Arial" panose="020B0604020202020204" pitchFamily="34" charset="0"/>
                        </a:rPr>
                        <a:t>Vegetation Control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40,000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40,000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2545">
                <a:tc>
                  <a:txBody>
                    <a:bodyPr/>
                    <a:lstStyle/>
                    <a:p>
                      <a:pPr algn="l" fontAlgn="b"/>
                      <a:r>
                        <a:rPr lang="en-US" sz="1600" b="1" i="0" u="none" strike="noStrike" baseline="0" dirty="0">
                          <a:latin typeface="Arial" panose="020B0604020202020204" pitchFamily="34" charset="0"/>
                        </a:rPr>
                        <a:t>Burning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23,000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23,000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2545">
                <a:tc>
                  <a:txBody>
                    <a:bodyPr/>
                    <a:lstStyle/>
                    <a:p>
                      <a:pPr algn="l" fontAlgn="b"/>
                      <a:r>
                        <a:rPr lang="en-US" sz="1600" b="1" i="0" u="none" strike="noStrike" baseline="0" dirty="0">
                          <a:latin typeface="Arial" panose="020B0604020202020204" pitchFamily="34" charset="0"/>
                        </a:rPr>
                        <a:t>Rodent Control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15,000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15,000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2545">
                <a:tc>
                  <a:txBody>
                    <a:bodyPr/>
                    <a:lstStyle/>
                    <a:p>
                      <a:pPr algn="l" fontAlgn="b"/>
                      <a:r>
                        <a:rPr lang="en-US" sz="1600" b="1" i="0" u="none" strike="noStrike" baseline="0" dirty="0">
                          <a:latin typeface="Arial" panose="020B0604020202020204" pitchFamily="34" charset="0"/>
                        </a:rPr>
                        <a:t>Patrolling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1" i="0" u="none" strike="noStrike" kern="1200" baseline="0" dirty="0">
                          <a:solidFill>
                            <a:srgbClr val="FF0000"/>
                          </a:solidFill>
                          <a:effectLst/>
                          <a:latin typeface="Arial"/>
                          <a:ea typeface="+mn-ea"/>
                          <a:cs typeface="+mn-cs"/>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82545">
                <a:tc>
                  <a:txBody>
                    <a:bodyPr/>
                    <a:lstStyle/>
                    <a:p>
                      <a:pPr algn="l" fontAlgn="b"/>
                      <a:r>
                        <a:rPr lang="en-US" sz="1600" b="1" i="0" u="none" strike="noStrike" baseline="0" dirty="0">
                          <a:latin typeface="Arial" panose="020B0604020202020204" pitchFamily="34" charset="0"/>
                        </a:rPr>
                        <a:t>Mowing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25,500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2545">
                <a:tc>
                  <a:txBody>
                    <a:bodyPr/>
                    <a:lstStyle/>
                    <a:p>
                      <a:pPr algn="l" fontAlgn="b"/>
                      <a:r>
                        <a:rPr lang="en-US" sz="1600" b="1" i="0" u="none" strike="noStrike" baseline="0" dirty="0">
                          <a:latin typeface="Arial" panose="020B0604020202020204" pitchFamily="34" charset="0"/>
                        </a:rPr>
                        <a:t>Inspection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6,500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kern="1200" baseline="0" dirty="0">
                          <a:solidFill>
                            <a:srgbClr val="FF0000"/>
                          </a:solidFill>
                          <a:effectLst/>
                          <a:latin typeface="Arial"/>
                          <a:ea typeface="+mn-ea"/>
                          <a:cs typeface="+mn-cs"/>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2545">
                <a:tc>
                  <a:txBody>
                    <a:bodyPr/>
                    <a:lstStyle/>
                    <a:p>
                      <a:pPr algn="l" fontAlgn="b"/>
                      <a:r>
                        <a:rPr lang="en-US" sz="1600" b="1" i="0" u="none" strike="noStrike" baseline="0" dirty="0">
                          <a:latin typeface="Arial" panose="020B0604020202020204" pitchFamily="34" charset="0"/>
                        </a:rPr>
                        <a:t>Encroachment Removal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16,000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15,000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1" i="0" u="none" strike="noStrike" kern="1200" baseline="0" dirty="0">
                          <a:solidFill>
                            <a:srgbClr val="FF0000"/>
                          </a:solidFill>
                          <a:effectLst/>
                          <a:latin typeface="Arial"/>
                          <a:ea typeface="+mn-ea"/>
                          <a:cs typeface="+mn-cs"/>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82545">
                <a:tc>
                  <a:txBody>
                    <a:bodyPr/>
                    <a:lstStyle/>
                    <a:p>
                      <a:pPr algn="l" fontAlgn="b"/>
                      <a:r>
                        <a:rPr lang="en-US" sz="1600" b="1" i="0" u="none" strike="noStrike" baseline="0" dirty="0">
                          <a:latin typeface="Arial" panose="020B0604020202020204" pitchFamily="34" charset="0"/>
                        </a:rPr>
                        <a:t>Restoration/Repair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15,000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18,000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dirty="0">
                          <a:solidFill>
                            <a:schemeClr val="tx1"/>
                          </a:solidFill>
                          <a:effectLst/>
                          <a:latin typeface="Arial"/>
                          <a:ea typeface="+mn-ea"/>
                          <a:cs typeface="+mn-cs"/>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82545">
                <a:tc>
                  <a:txBody>
                    <a:bodyPr/>
                    <a:lstStyle/>
                    <a:p>
                      <a:pPr algn="l" fontAlgn="b"/>
                      <a:r>
                        <a:rPr lang="en-US" sz="1600" b="1" i="0" u="none" strike="noStrike" baseline="0" dirty="0">
                          <a:latin typeface="Arial" panose="020B0604020202020204" pitchFamily="34" charset="0"/>
                        </a:rPr>
                        <a:t>Crown Roadways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19,500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19,500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2545">
                <a:tc>
                  <a:txBody>
                    <a:bodyPr/>
                    <a:lstStyle/>
                    <a:p>
                      <a:pPr algn="l" fontAlgn="b"/>
                      <a:r>
                        <a:rPr lang="en-US" sz="1600" b="1" i="0" u="none" strike="noStrike" baseline="0" dirty="0">
                          <a:latin typeface="Arial" panose="020B0604020202020204" pitchFamily="34" charset="0"/>
                        </a:rPr>
                        <a:t>Minor Structures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11,000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12,000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2545">
                <a:tc>
                  <a:txBody>
                    <a:bodyPr/>
                    <a:lstStyle/>
                    <a:p>
                      <a:pPr algn="l" fontAlgn="b"/>
                      <a:r>
                        <a:rPr lang="en-US" sz="1600" b="1" i="0" u="none" strike="noStrike" baseline="0">
                          <a:latin typeface="Arial" panose="020B0604020202020204" pitchFamily="34" charset="0"/>
                        </a:rPr>
                        <a:t>Dragging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2545">
                <a:tc>
                  <a:txBody>
                    <a:bodyPr/>
                    <a:lstStyle/>
                    <a:p>
                      <a:pPr algn="l" fontAlgn="b"/>
                      <a:r>
                        <a:rPr lang="en-US" sz="1600" b="1" i="0" u="none" strike="noStrike" baseline="0" dirty="0">
                          <a:latin typeface="Arial" panose="020B0604020202020204" pitchFamily="34" charset="0"/>
                        </a:rPr>
                        <a:t>MEO Equipment Costs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27,000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27,000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82545">
                <a:tc>
                  <a:txBody>
                    <a:bodyPr/>
                    <a:lstStyle/>
                    <a:p>
                      <a:pPr algn="l" fontAlgn="b"/>
                      <a:r>
                        <a:rPr lang="en-US" sz="1600" b="1" i="0" u="none" strike="noStrike" baseline="0" dirty="0">
                          <a:latin typeface="Arial" panose="020B0604020202020204" pitchFamily="34" charset="0"/>
                        </a:rPr>
                        <a:t>Maintenance Yard Overhead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17,000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15,000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1" i="0" u="none" strike="noStrike" kern="1200" baseline="0" dirty="0">
                          <a:solidFill>
                            <a:srgbClr val="FF0000"/>
                          </a:solidFill>
                          <a:effectLst/>
                          <a:latin typeface="Arial"/>
                          <a:ea typeface="+mn-ea"/>
                          <a:cs typeface="+mn-cs"/>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282545">
                <a:tc>
                  <a:txBody>
                    <a:bodyPr/>
                    <a:lstStyle/>
                    <a:p>
                      <a:pPr algn="l" fontAlgn="b"/>
                      <a:r>
                        <a:rPr lang="en-US" sz="1600" b="1" i="0" u="none" strike="noStrike" baseline="0" dirty="0">
                          <a:latin typeface="Arial" panose="020B0604020202020204" pitchFamily="34" charset="0"/>
                        </a:rPr>
                        <a:t>Telemetry 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22,000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15,000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kern="1200" baseline="0" dirty="0">
                          <a:solidFill>
                            <a:srgbClr val="FF0000"/>
                          </a:solidFill>
                          <a:effectLst/>
                          <a:latin typeface="Arial"/>
                          <a:ea typeface="+mn-ea"/>
                          <a:cs typeface="+mn-cs"/>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82545">
                <a:tc>
                  <a:txBody>
                    <a:bodyPr/>
                    <a:lstStyle/>
                    <a:p>
                      <a:pPr algn="l" fontAlgn="b"/>
                      <a:r>
                        <a:rPr lang="en-US" sz="1600" b="1" i="0" u="none" strike="noStrike" baseline="0" dirty="0">
                          <a:latin typeface="Arial" panose="020B0604020202020204" pitchFamily="34" charset="0"/>
                        </a:rPr>
                        <a:t>Engineering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63386">
                <a:tc>
                  <a:txBody>
                    <a:bodyPr/>
                    <a:lstStyle/>
                    <a:p>
                      <a:pPr algn="l" fontAlgn="b"/>
                      <a:r>
                        <a:rPr lang="en-US" sz="1600" b="1" i="0" u="none" strike="noStrike" baseline="0" dirty="0">
                          <a:latin typeface="Arial" panose="020B0604020202020204" pitchFamily="34" charset="0"/>
                        </a:rPr>
                        <a:t>Environmental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cs typeface="Arial" panose="020B0604020202020204" pitchFamily="34" charset="0"/>
                        </a:rPr>
                        <a:t>$          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82545">
                <a:tc>
                  <a:txBody>
                    <a:bodyPr/>
                    <a:lstStyle/>
                    <a:p>
                      <a:pPr algn="l" fontAlgn="b"/>
                      <a:r>
                        <a:rPr lang="en-US" sz="1600" b="1" i="0" u="none" strike="noStrike" baseline="0" dirty="0">
                          <a:latin typeface="Arial" panose="020B0604020202020204" pitchFamily="34" charset="0"/>
                        </a:rPr>
                        <a:t>TOTAL  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600" b="1" i="0" u="none" strike="noStrike" baseline="0" dirty="0">
                          <a:effectLst/>
                          <a:latin typeface="Arial"/>
                        </a:rPr>
                        <a:t>$        261,500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600" b="1" i="0" u="none" strike="noStrike" baseline="0" dirty="0">
                          <a:effectLst/>
                          <a:latin typeface="Arial"/>
                        </a:rPr>
                        <a:t>$        261,500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richmond\Desktop\FMP Budget Slides\MA16_CVFPB_MAP.jpg"/>
          <p:cNvPicPr>
            <a:picLocks noChangeAspect="1" noChangeArrowheads="1"/>
          </p:cNvPicPr>
          <p:nvPr/>
        </p:nvPicPr>
        <p:blipFill>
          <a:blip r:embed="rId3" cstate="print"/>
          <a:srcRect/>
          <a:stretch>
            <a:fillRect/>
          </a:stretch>
        </p:blipFill>
        <p:spPr bwMode="auto">
          <a:xfrm>
            <a:off x="4800600" y="627589"/>
            <a:ext cx="4114800" cy="5325036"/>
          </a:xfrm>
          <a:prstGeom prst="rect">
            <a:avLst/>
          </a:prstGeom>
          <a:noFill/>
          <a:ln w="12700">
            <a:solidFill>
              <a:schemeClr val="tx1"/>
            </a:solidFill>
          </a:ln>
        </p:spPr>
      </p:pic>
      <p:sp>
        <p:nvSpPr>
          <p:cNvPr id="3" name="Rectangle 2"/>
          <p:cNvSpPr/>
          <p:nvPr/>
        </p:nvSpPr>
        <p:spPr>
          <a:xfrm>
            <a:off x="0" y="838200"/>
            <a:ext cx="4495800" cy="304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flipV="1">
            <a:off x="4495800" y="838200"/>
            <a:ext cx="2590800" cy="1676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495800" y="2509558"/>
            <a:ext cx="2590800" cy="13766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4038600"/>
            <a:ext cx="3505200" cy="1754326"/>
          </a:xfrm>
          <a:prstGeom prst="rect">
            <a:avLst/>
          </a:prstGeom>
          <a:noFill/>
        </p:spPr>
        <p:txBody>
          <a:bodyPr wrap="square" rtlCol="0">
            <a:spAutoFit/>
          </a:bodyPr>
          <a:lstStyle/>
          <a:p>
            <a:pPr algn="ctr">
              <a:defRPr sz="1400" b="1" i="0" u="none" strike="noStrike" kern="1200" baseline="0">
                <a:solidFill>
                  <a:prstClr val="black"/>
                </a:solidFill>
                <a:latin typeface="+mn-lt"/>
                <a:ea typeface="+mn-ea"/>
                <a:cs typeface="+mn-cs"/>
              </a:defRPr>
            </a:pPr>
            <a:r>
              <a:rPr lang="en-US" sz="2800" dirty="0"/>
              <a:t>MA 16 </a:t>
            </a:r>
          </a:p>
          <a:p>
            <a:pPr algn="ctr">
              <a:defRPr sz="1400" b="1" i="0" u="none" strike="noStrike" kern="1200" baseline="0">
                <a:solidFill>
                  <a:prstClr val="black"/>
                </a:solidFill>
                <a:latin typeface="+mn-lt"/>
                <a:ea typeface="+mn-ea"/>
                <a:cs typeface="+mn-cs"/>
              </a:defRPr>
            </a:pPr>
            <a:r>
              <a:rPr lang="en-US" sz="2000" dirty="0"/>
              <a:t>West Levee </a:t>
            </a:r>
          </a:p>
          <a:p>
            <a:pPr algn="ctr">
              <a:defRPr sz="1400" b="1" i="0" u="none" strike="noStrike" kern="1200" baseline="0">
                <a:solidFill>
                  <a:prstClr val="black"/>
                </a:solidFill>
                <a:latin typeface="+mn-lt"/>
                <a:ea typeface="+mn-ea"/>
                <a:cs typeface="+mn-cs"/>
              </a:defRPr>
            </a:pPr>
            <a:r>
              <a:rPr lang="en-US" sz="2000" dirty="0"/>
              <a:t>Feather River near Live Oak </a:t>
            </a:r>
          </a:p>
          <a:p>
            <a:pPr algn="ctr">
              <a:defRPr sz="1800" b="1" i="0" u="none" strike="noStrike" kern="1200" baseline="0">
                <a:solidFill>
                  <a:prstClr val="black"/>
                </a:solidFill>
                <a:latin typeface="+mn-lt"/>
                <a:ea typeface="+mn-ea"/>
                <a:cs typeface="+mn-cs"/>
              </a:defRPr>
            </a:pPr>
            <a:r>
              <a:rPr lang="en-US" sz="2000" dirty="0"/>
              <a:t>FY18/19 - $76,000 (proposed)</a:t>
            </a:r>
          </a:p>
          <a:p>
            <a:pPr algn="ctr">
              <a:defRPr sz="1400" b="1" i="0" u="none" strike="noStrike" kern="1200" baseline="0">
                <a:solidFill>
                  <a:prstClr val="black"/>
                </a:solidFill>
                <a:latin typeface="+mn-lt"/>
                <a:ea typeface="+mn-ea"/>
                <a:cs typeface="+mn-cs"/>
              </a:defRPr>
            </a:pPr>
            <a:r>
              <a:rPr lang="en-US" sz="2000" dirty="0"/>
              <a:t>4 Levee Miles</a:t>
            </a:r>
          </a:p>
        </p:txBody>
      </p:sp>
      <p:graphicFrame>
        <p:nvGraphicFramePr>
          <p:cNvPr id="8" name="Chart 7">
            <a:extLst>
              <a:ext uri="{FF2B5EF4-FFF2-40B4-BE49-F238E27FC236}">
                <a16:creationId xmlns:a16="http://schemas.microsoft.com/office/drawing/2014/main" id="{00000000-0008-0000-0000-000017000000}"/>
              </a:ext>
            </a:extLst>
          </p:cNvPr>
          <p:cNvGraphicFramePr>
            <a:graphicFrameLocks/>
          </p:cNvGraphicFramePr>
          <p:nvPr>
            <p:extLst>
              <p:ext uri="{D42A27DB-BD31-4B8C-83A1-F6EECF244321}">
                <p14:modId xmlns:p14="http://schemas.microsoft.com/office/powerpoint/2010/main" val="3670280775"/>
              </p:ext>
            </p:extLst>
          </p:nvPr>
        </p:nvGraphicFramePr>
        <p:xfrm>
          <a:off x="-15240" y="838200"/>
          <a:ext cx="4511040" cy="304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5791200"/>
            <a:ext cx="1478225" cy="369332"/>
          </a:xfrm>
          <a:prstGeom prst="rect">
            <a:avLst/>
          </a:prstGeom>
        </p:spPr>
        <p:txBody>
          <a:bodyPr wrap="none">
            <a:spAutoFit/>
          </a:bodyPr>
          <a:lstStyle/>
          <a:p>
            <a:pPr>
              <a:defRPr sz="1800" b="1" i="0" u="none" strike="noStrike" kern="1200" baseline="0">
                <a:solidFill>
                  <a:prstClr val="black"/>
                </a:solidFill>
                <a:latin typeface="+mn-lt"/>
                <a:ea typeface="+mn-ea"/>
                <a:cs typeface="+mn-cs"/>
              </a:defRPr>
            </a:pPr>
            <a:r>
              <a:rPr lang="en-US" dirty="0"/>
              <a:t>4 Levee Miles</a:t>
            </a:r>
          </a:p>
        </p:txBody>
      </p:sp>
      <p:graphicFrame>
        <p:nvGraphicFramePr>
          <p:cNvPr id="4" name="Table 3"/>
          <p:cNvGraphicFramePr>
            <a:graphicFrameLocks noGrp="1"/>
          </p:cNvGraphicFramePr>
          <p:nvPr>
            <p:extLst>
              <p:ext uri="{D42A27DB-BD31-4B8C-83A1-F6EECF244321}">
                <p14:modId xmlns:p14="http://schemas.microsoft.com/office/powerpoint/2010/main" val="1482219184"/>
              </p:ext>
            </p:extLst>
          </p:nvPr>
        </p:nvGraphicFramePr>
        <p:xfrm>
          <a:off x="990600" y="228600"/>
          <a:ext cx="7988919" cy="5574264"/>
        </p:xfrm>
        <a:graphic>
          <a:graphicData uri="http://schemas.openxmlformats.org/drawingml/2006/table">
            <a:tbl>
              <a:tblPr/>
              <a:tblGrid>
                <a:gridCol w="3236226">
                  <a:extLst>
                    <a:ext uri="{9D8B030D-6E8A-4147-A177-3AD203B41FA5}">
                      <a16:colId xmlns:a16="http://schemas.microsoft.com/office/drawing/2014/main" val="20000"/>
                    </a:ext>
                  </a:extLst>
                </a:gridCol>
                <a:gridCol w="1660887">
                  <a:extLst>
                    <a:ext uri="{9D8B030D-6E8A-4147-A177-3AD203B41FA5}">
                      <a16:colId xmlns:a16="http://schemas.microsoft.com/office/drawing/2014/main" val="20001"/>
                    </a:ext>
                  </a:extLst>
                </a:gridCol>
                <a:gridCol w="1584230">
                  <a:extLst>
                    <a:ext uri="{9D8B030D-6E8A-4147-A177-3AD203B41FA5}">
                      <a16:colId xmlns:a16="http://schemas.microsoft.com/office/drawing/2014/main" val="20002"/>
                    </a:ext>
                  </a:extLst>
                </a:gridCol>
                <a:gridCol w="1507576">
                  <a:extLst>
                    <a:ext uri="{9D8B030D-6E8A-4147-A177-3AD203B41FA5}">
                      <a16:colId xmlns:a16="http://schemas.microsoft.com/office/drawing/2014/main" val="20003"/>
                    </a:ext>
                  </a:extLst>
                </a:gridCol>
              </a:tblGrid>
              <a:tr h="263386">
                <a:tc rowSpan="3">
                  <a:txBody>
                    <a:bodyPr/>
                    <a:lstStyle/>
                    <a:p>
                      <a:pPr algn="ctr" fontAlgn="b"/>
                      <a:r>
                        <a:rPr lang="en-US" sz="1600" b="1" i="1" u="none" strike="noStrike" dirty="0">
                          <a:latin typeface="Arial" panose="020B0604020202020204" pitchFamily="34" charset="0"/>
                        </a:rPr>
                        <a:t>MA</a:t>
                      </a:r>
                      <a:r>
                        <a:rPr lang="en-US" sz="1600" b="1" i="1" u="none" strike="noStrike" baseline="0" dirty="0">
                          <a:latin typeface="Arial" panose="020B0604020202020204" pitchFamily="34" charset="0"/>
                        </a:rPr>
                        <a:t> 16 </a:t>
                      </a:r>
                    </a:p>
                    <a:p>
                      <a:pPr algn="ctr" fontAlgn="b"/>
                      <a:r>
                        <a:rPr lang="en-US" sz="1600" b="1" i="1" u="none" strike="noStrike" baseline="0" dirty="0">
                          <a:latin typeface="Arial" panose="020B0604020202020204" pitchFamily="34" charset="0"/>
                        </a:rPr>
                        <a:t>J</a:t>
                      </a:r>
                      <a:r>
                        <a:rPr lang="en-US" sz="1600" b="1" i="1" u="none" strike="noStrike" dirty="0">
                          <a:latin typeface="Arial" panose="020B0604020202020204" pitchFamily="34" charset="0"/>
                        </a:rPr>
                        <a:t>OB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1" u="none" strike="noStrike" dirty="0">
                          <a:latin typeface="Arial"/>
                        </a:rPr>
                        <a:t>2017-2018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dirty="0">
                          <a:latin typeface="Arial"/>
                        </a:rPr>
                        <a:t>2018-2019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val="10000"/>
                  </a:ext>
                </a:extLst>
              </a:tr>
              <a:tr h="263386">
                <a:tc vMerge="1">
                  <a:txBody>
                    <a:bodyPr/>
                    <a:lstStyle/>
                    <a:p>
                      <a:endParaRPr lang="en-US"/>
                    </a:p>
                  </a:txBody>
                  <a:tcPr/>
                </a:tc>
                <a:tc>
                  <a:txBody>
                    <a:bodyPr/>
                    <a:lstStyle/>
                    <a:p>
                      <a:pPr algn="ctr" fontAlgn="b"/>
                      <a:r>
                        <a:rPr lang="en-US" sz="1600" b="1" i="1" u="none" strike="noStrike" dirty="0">
                          <a:latin typeface="Arial"/>
                        </a:rPr>
                        <a:t>APPROVED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dirty="0">
                          <a:latin typeface="Arial"/>
                        </a:rPr>
                        <a:t>PROPOSED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a:latin typeface="Arial"/>
                        </a:rPr>
                        <a:t>% 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extLst>
                  <a:ext uri="{0D108BD9-81ED-4DB2-BD59-A6C34878D82A}">
                    <a16:rowId xmlns:a16="http://schemas.microsoft.com/office/drawing/2014/main" val="10001"/>
                  </a:ext>
                </a:extLst>
              </a:tr>
              <a:tr h="263386">
                <a:tc vMerge="1">
                  <a:txBody>
                    <a:bodyPr/>
                    <a:lstStyle/>
                    <a:p>
                      <a:endParaRPr lang="en-US"/>
                    </a:p>
                  </a:txBody>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2"/>
                  </a:ext>
                </a:extLst>
              </a:tr>
              <a:tr h="282545">
                <a:tc>
                  <a:txBody>
                    <a:bodyPr/>
                    <a:lstStyle/>
                    <a:p>
                      <a:pPr algn="l" fontAlgn="b"/>
                      <a:r>
                        <a:rPr lang="en-US" sz="1600" b="1" i="0" u="none" strike="noStrike" baseline="0" dirty="0">
                          <a:latin typeface="Arial" panose="020B0604020202020204" pitchFamily="34" charset="0"/>
                        </a:rPr>
                        <a:t>Vegetation Control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2545">
                <a:tc>
                  <a:txBody>
                    <a:bodyPr/>
                    <a:lstStyle/>
                    <a:p>
                      <a:pPr algn="l" fontAlgn="b"/>
                      <a:r>
                        <a:rPr lang="en-US" sz="1600" b="1" i="0" u="none" strike="noStrike" baseline="0" dirty="0">
                          <a:latin typeface="Arial" panose="020B0604020202020204" pitchFamily="34" charset="0"/>
                        </a:rPr>
                        <a:t>Burning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a:effectLst/>
                          <a:latin typeface="Arial"/>
                        </a:rPr>
                        <a:t>-</a:t>
                      </a:r>
                      <a:endParaRPr lang="en-US" sz="1600" b="0" i="0" u="none" strike="noStrike" baseline="0"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2545">
                <a:tc>
                  <a:txBody>
                    <a:bodyPr/>
                    <a:lstStyle/>
                    <a:p>
                      <a:pPr algn="l" fontAlgn="b"/>
                      <a:r>
                        <a:rPr lang="en-US" sz="1600" b="1" i="0" u="none" strike="noStrike" baseline="0" dirty="0">
                          <a:latin typeface="Arial" panose="020B0604020202020204" pitchFamily="34" charset="0"/>
                        </a:rPr>
                        <a:t>Rodent Control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11,500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FF0000"/>
                          </a:solidFill>
                          <a:effectLst/>
                          <a:latin typeface="Arial"/>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2545">
                <a:tc>
                  <a:txBody>
                    <a:bodyPr/>
                    <a:lstStyle/>
                    <a:p>
                      <a:pPr algn="l" fontAlgn="b"/>
                      <a:r>
                        <a:rPr lang="en-US" sz="1600" b="1" i="0" u="none" strike="noStrike" baseline="0" dirty="0">
                          <a:latin typeface="Arial" panose="020B0604020202020204" pitchFamily="34" charset="0"/>
                        </a:rPr>
                        <a:t>Patrolling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baseline="0">
                          <a:effectLst/>
                          <a:latin typeface="Arial"/>
                        </a:rPr>
                        <a:t>-</a:t>
                      </a:r>
                      <a:endParaRPr lang="en-US" sz="1600" b="0" i="0" u="none" strike="noStrike" baseline="0"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82545">
                <a:tc>
                  <a:txBody>
                    <a:bodyPr/>
                    <a:lstStyle/>
                    <a:p>
                      <a:pPr algn="l" fontAlgn="b"/>
                      <a:r>
                        <a:rPr lang="en-US" sz="1600" b="1" i="0" u="none" strike="noStrike" baseline="0" dirty="0">
                          <a:latin typeface="Arial" panose="020B0604020202020204" pitchFamily="34" charset="0"/>
                        </a:rPr>
                        <a:t>Mowing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16,000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16,000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2545">
                <a:tc>
                  <a:txBody>
                    <a:bodyPr/>
                    <a:lstStyle/>
                    <a:p>
                      <a:pPr algn="l" fontAlgn="b"/>
                      <a:r>
                        <a:rPr lang="en-US" sz="1600" b="1" i="0" u="none" strike="noStrike" baseline="0" dirty="0">
                          <a:latin typeface="Arial" panose="020B0604020202020204" pitchFamily="34" charset="0"/>
                        </a:rPr>
                        <a:t>Inspection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a:effectLst/>
                          <a:latin typeface="Arial"/>
                        </a:rPr>
                        <a:t>-</a:t>
                      </a:r>
                      <a:endParaRPr lang="en-US" sz="1600" b="0" i="0" u="none" strike="noStrike" baseline="0"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2545">
                <a:tc>
                  <a:txBody>
                    <a:bodyPr/>
                    <a:lstStyle/>
                    <a:p>
                      <a:pPr algn="l" fontAlgn="b"/>
                      <a:r>
                        <a:rPr lang="en-US" sz="1600" b="1" i="0" u="none" strike="noStrike" baseline="0" dirty="0">
                          <a:latin typeface="Arial" panose="020B0604020202020204" pitchFamily="34" charset="0"/>
                        </a:rPr>
                        <a:t>Encroachment Removal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baseline="0" dirty="0">
                          <a:solidFill>
                            <a:srgbClr val="FF0000"/>
                          </a:solidFill>
                          <a:effectLst/>
                          <a:latin typeface="Arial"/>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82545">
                <a:tc>
                  <a:txBody>
                    <a:bodyPr/>
                    <a:lstStyle/>
                    <a:p>
                      <a:pPr algn="l" fontAlgn="b"/>
                      <a:r>
                        <a:rPr lang="en-US" sz="1600" b="1" i="0" u="none" strike="noStrike" baseline="0" dirty="0">
                          <a:latin typeface="Arial" panose="020B0604020202020204" pitchFamily="34" charset="0"/>
                        </a:rPr>
                        <a:t>Restoration/Repair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baseline="0">
                          <a:effectLst/>
                          <a:latin typeface="Arial"/>
                        </a:rPr>
                        <a:t>-</a:t>
                      </a:r>
                      <a:endParaRPr lang="en-US" sz="1600" b="0" i="0" u="none" strike="noStrike" baseline="0"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82545">
                <a:tc>
                  <a:txBody>
                    <a:bodyPr/>
                    <a:lstStyle/>
                    <a:p>
                      <a:pPr algn="l" fontAlgn="b"/>
                      <a:r>
                        <a:rPr lang="en-US" sz="1600" b="1" i="0" u="none" strike="noStrike" baseline="0" dirty="0">
                          <a:latin typeface="Arial" panose="020B0604020202020204" pitchFamily="34" charset="0"/>
                        </a:rPr>
                        <a:t>Crown Roadways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2545">
                <a:tc>
                  <a:txBody>
                    <a:bodyPr/>
                    <a:lstStyle/>
                    <a:p>
                      <a:pPr algn="l" fontAlgn="b"/>
                      <a:r>
                        <a:rPr lang="en-US" sz="1600" b="1" i="0" u="none" strike="noStrike" baseline="0" dirty="0">
                          <a:latin typeface="Arial" panose="020B0604020202020204" pitchFamily="34" charset="0"/>
                        </a:rPr>
                        <a:t>Minor Structures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2,500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FF0000"/>
                          </a:solidFill>
                          <a:effectLst/>
                          <a:latin typeface="Arial"/>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2545">
                <a:tc>
                  <a:txBody>
                    <a:bodyPr/>
                    <a:lstStyle/>
                    <a:p>
                      <a:pPr algn="l" fontAlgn="b"/>
                      <a:r>
                        <a:rPr lang="en-US" sz="1600" b="1" i="0" u="none" strike="noStrike" baseline="0">
                          <a:latin typeface="Arial" panose="020B0604020202020204" pitchFamily="34" charset="0"/>
                        </a:rPr>
                        <a:t>Dragging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2545">
                <a:tc>
                  <a:txBody>
                    <a:bodyPr/>
                    <a:lstStyle/>
                    <a:p>
                      <a:pPr algn="l" fontAlgn="b"/>
                      <a:r>
                        <a:rPr lang="en-US" sz="1600" b="1" i="0" u="none" strike="noStrike" baseline="0" dirty="0">
                          <a:latin typeface="Arial" panose="020B0604020202020204" pitchFamily="34" charset="0"/>
                        </a:rPr>
                        <a:t>MEO Equipment Costs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4,000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4,000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baseline="0">
                          <a:effectLst/>
                          <a:latin typeface="Arial"/>
                        </a:rPr>
                        <a:t>-</a:t>
                      </a:r>
                      <a:endParaRPr lang="en-US" sz="1600" b="0" i="0" u="none" strike="noStrike" baseline="0"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82545">
                <a:tc>
                  <a:txBody>
                    <a:bodyPr/>
                    <a:lstStyle/>
                    <a:p>
                      <a:pPr algn="l" fontAlgn="b"/>
                      <a:r>
                        <a:rPr lang="en-US" sz="1600" b="1" i="0" u="none" strike="noStrike" baseline="0" dirty="0">
                          <a:latin typeface="Arial" panose="020B0604020202020204" pitchFamily="34" charset="0"/>
                        </a:rPr>
                        <a:t>Maintenance Yard Overhead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baseline="0" dirty="0">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282545">
                <a:tc>
                  <a:txBody>
                    <a:bodyPr/>
                    <a:lstStyle/>
                    <a:p>
                      <a:pPr algn="l" fontAlgn="b"/>
                      <a:r>
                        <a:rPr lang="en-US" sz="1600" b="1" i="0" u="none" strike="noStrike" baseline="0" dirty="0">
                          <a:latin typeface="Arial" panose="020B0604020202020204" pitchFamily="34" charset="0"/>
                        </a:rPr>
                        <a:t>Telemetry 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82545">
                <a:tc>
                  <a:txBody>
                    <a:bodyPr/>
                    <a:lstStyle/>
                    <a:p>
                      <a:pPr algn="l" fontAlgn="b"/>
                      <a:r>
                        <a:rPr lang="en-US" sz="1600" b="1" i="0" u="none" strike="noStrike" baseline="0" dirty="0">
                          <a:latin typeface="Arial" panose="020B0604020202020204" pitchFamily="34" charset="0"/>
                        </a:rPr>
                        <a:t>Engineering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New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63386">
                <a:tc>
                  <a:txBody>
                    <a:bodyPr/>
                    <a:lstStyle/>
                    <a:p>
                      <a:pPr algn="l" fontAlgn="b"/>
                      <a:r>
                        <a:rPr lang="en-US" sz="1600" b="1" i="0" u="none" strike="noStrike" baseline="0" dirty="0">
                          <a:latin typeface="Arial" panose="020B0604020202020204" pitchFamily="34" charset="0"/>
                        </a:rPr>
                        <a:t>Environmental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effectLst/>
                          <a:latin typeface="Arial"/>
                        </a:rPr>
                        <a:t>New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82545">
                <a:tc>
                  <a:txBody>
                    <a:bodyPr/>
                    <a:lstStyle/>
                    <a:p>
                      <a:pPr algn="l" fontAlgn="b"/>
                      <a:r>
                        <a:rPr lang="en-US" sz="1600" b="1" i="0" u="none" strike="noStrike" baseline="0" dirty="0">
                          <a:latin typeface="Arial" panose="020B0604020202020204" pitchFamily="34" charset="0"/>
                        </a:rPr>
                        <a:t>TOTAL  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600" b="1" i="0" u="none" strike="noStrike" baseline="0" dirty="0">
                          <a:effectLst/>
                          <a:latin typeface="Arial"/>
                        </a:rPr>
                        <a:t>$       74,000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600" b="1" i="0" u="none" strike="noStrike" baseline="0" dirty="0">
                          <a:effectLst/>
                          <a:latin typeface="Arial"/>
                        </a:rPr>
                        <a:t>$       76,000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baseline="0" dirty="0">
                          <a:effectLst/>
                          <a:latin typeface="Arial"/>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ichmond\Desktop\FMP Budget Slides\MA_17_MAP.jpg"/>
          <p:cNvPicPr>
            <a:picLocks noChangeAspect="1" noChangeArrowheads="1"/>
          </p:cNvPicPr>
          <p:nvPr/>
        </p:nvPicPr>
        <p:blipFill>
          <a:blip r:embed="rId3" cstate="print"/>
          <a:srcRect/>
          <a:stretch>
            <a:fillRect/>
          </a:stretch>
        </p:blipFill>
        <p:spPr bwMode="auto">
          <a:xfrm>
            <a:off x="4680857" y="609070"/>
            <a:ext cx="4114800" cy="5325035"/>
          </a:xfrm>
          <a:prstGeom prst="rect">
            <a:avLst/>
          </a:prstGeom>
          <a:noFill/>
          <a:ln w="12700">
            <a:solidFill>
              <a:schemeClr val="tx1"/>
            </a:solidFill>
          </a:ln>
        </p:spPr>
      </p:pic>
      <p:sp>
        <p:nvSpPr>
          <p:cNvPr id="3" name="Rectangle 2"/>
          <p:cNvSpPr/>
          <p:nvPr/>
        </p:nvSpPr>
        <p:spPr>
          <a:xfrm>
            <a:off x="0" y="838200"/>
            <a:ext cx="4495800" cy="304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flipV="1">
            <a:off x="4495800" y="838200"/>
            <a:ext cx="609600" cy="24333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495800" y="3271587"/>
            <a:ext cx="609600" cy="6146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4038600"/>
            <a:ext cx="3505200" cy="1754326"/>
          </a:xfrm>
          <a:prstGeom prst="rect">
            <a:avLst/>
          </a:prstGeom>
          <a:noFill/>
        </p:spPr>
        <p:txBody>
          <a:bodyPr wrap="square" rtlCol="0">
            <a:spAutoFit/>
          </a:bodyPr>
          <a:lstStyle/>
          <a:p>
            <a:pPr algn="ctr">
              <a:defRPr sz="1400" b="1" i="0" u="none" strike="noStrike" kern="1200" baseline="0">
                <a:solidFill>
                  <a:prstClr val="black"/>
                </a:solidFill>
                <a:latin typeface="+mn-lt"/>
                <a:ea typeface="+mn-ea"/>
                <a:cs typeface="+mn-cs"/>
              </a:defRPr>
            </a:pPr>
            <a:r>
              <a:rPr lang="en-US" sz="2800" dirty="0"/>
              <a:t>MA 17 </a:t>
            </a:r>
          </a:p>
          <a:p>
            <a:pPr algn="ctr">
              <a:defRPr sz="1400" b="1" i="0" u="none" strike="noStrike" kern="1200" baseline="0">
                <a:solidFill>
                  <a:prstClr val="black"/>
                </a:solidFill>
                <a:latin typeface="+mn-lt"/>
                <a:ea typeface="+mn-ea"/>
                <a:cs typeface="+mn-cs"/>
              </a:defRPr>
            </a:pPr>
            <a:r>
              <a:rPr lang="en-US" sz="2000" dirty="0"/>
              <a:t>Middle Creek at </a:t>
            </a:r>
          </a:p>
          <a:p>
            <a:pPr algn="ctr">
              <a:defRPr sz="1400" b="1" i="0" u="none" strike="noStrike" kern="1200" baseline="0">
                <a:solidFill>
                  <a:prstClr val="black"/>
                </a:solidFill>
                <a:latin typeface="+mn-lt"/>
                <a:ea typeface="+mn-ea"/>
                <a:cs typeface="+mn-cs"/>
              </a:defRPr>
            </a:pPr>
            <a:r>
              <a:rPr lang="en-US" sz="2000" dirty="0"/>
              <a:t>Clear Lake </a:t>
            </a:r>
          </a:p>
          <a:p>
            <a:pPr algn="ctr">
              <a:defRPr sz="1800" b="1" i="0" u="none" strike="noStrike" kern="1200" baseline="0">
                <a:solidFill>
                  <a:prstClr val="black"/>
                </a:solidFill>
                <a:latin typeface="+mn-lt"/>
                <a:ea typeface="+mn-ea"/>
                <a:cs typeface="+mn-cs"/>
              </a:defRPr>
            </a:pPr>
            <a:r>
              <a:rPr lang="en-US" sz="2000" dirty="0"/>
              <a:t>FY18/19 - $122,500 (proposed)</a:t>
            </a:r>
          </a:p>
          <a:p>
            <a:pPr algn="ctr">
              <a:defRPr sz="1400" b="1" i="0" u="none" strike="noStrike" kern="1200" baseline="0">
                <a:solidFill>
                  <a:prstClr val="black"/>
                </a:solidFill>
                <a:latin typeface="+mn-lt"/>
                <a:ea typeface="+mn-ea"/>
                <a:cs typeface="+mn-cs"/>
              </a:defRPr>
            </a:pPr>
            <a:r>
              <a:rPr lang="en-US" sz="2000" dirty="0"/>
              <a:t>4 Levee Miles</a:t>
            </a:r>
          </a:p>
        </p:txBody>
      </p:sp>
      <p:graphicFrame>
        <p:nvGraphicFramePr>
          <p:cNvPr id="8" name="Chart 7"/>
          <p:cNvGraphicFramePr>
            <a:graphicFrameLocks/>
          </p:cNvGraphicFramePr>
          <p:nvPr>
            <p:extLst>
              <p:ext uri="{D42A27DB-BD31-4B8C-83A1-F6EECF244321}">
                <p14:modId xmlns:p14="http://schemas.microsoft.com/office/powerpoint/2010/main" val="1420855710"/>
              </p:ext>
            </p:extLst>
          </p:nvPr>
        </p:nvGraphicFramePr>
        <p:xfrm>
          <a:off x="0" y="838200"/>
          <a:ext cx="4495800"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00000000-0008-0000-0000-000018000000}"/>
              </a:ext>
            </a:extLst>
          </p:cNvPr>
          <p:cNvGraphicFramePr>
            <a:graphicFrameLocks/>
          </p:cNvGraphicFramePr>
          <p:nvPr>
            <p:extLst>
              <p:ext uri="{D42A27DB-BD31-4B8C-83A1-F6EECF244321}">
                <p14:modId xmlns:p14="http://schemas.microsoft.com/office/powerpoint/2010/main" val="3924553137"/>
              </p:ext>
            </p:extLst>
          </p:nvPr>
        </p:nvGraphicFramePr>
        <p:xfrm>
          <a:off x="0" y="812800"/>
          <a:ext cx="4495800" cy="30734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5791200"/>
            <a:ext cx="1478225" cy="369332"/>
          </a:xfrm>
          <a:prstGeom prst="rect">
            <a:avLst/>
          </a:prstGeom>
        </p:spPr>
        <p:txBody>
          <a:bodyPr wrap="none">
            <a:spAutoFit/>
          </a:bodyPr>
          <a:lstStyle/>
          <a:p>
            <a:pPr>
              <a:defRPr sz="1800" b="1" i="0" u="none" strike="noStrike" kern="1200" baseline="0">
                <a:solidFill>
                  <a:prstClr val="black"/>
                </a:solidFill>
                <a:latin typeface="+mn-lt"/>
                <a:ea typeface="+mn-ea"/>
                <a:cs typeface="+mn-cs"/>
              </a:defRPr>
            </a:pPr>
            <a:r>
              <a:rPr lang="en-US" dirty="0"/>
              <a:t>4 Levee Miles</a:t>
            </a:r>
          </a:p>
        </p:txBody>
      </p:sp>
      <p:graphicFrame>
        <p:nvGraphicFramePr>
          <p:cNvPr id="4" name="Table 3"/>
          <p:cNvGraphicFramePr>
            <a:graphicFrameLocks noGrp="1"/>
          </p:cNvGraphicFramePr>
          <p:nvPr>
            <p:extLst>
              <p:ext uri="{D42A27DB-BD31-4B8C-83A1-F6EECF244321}">
                <p14:modId xmlns:p14="http://schemas.microsoft.com/office/powerpoint/2010/main" val="3577106846"/>
              </p:ext>
            </p:extLst>
          </p:nvPr>
        </p:nvGraphicFramePr>
        <p:xfrm>
          <a:off x="1066799" y="304800"/>
          <a:ext cx="7772401" cy="5545455"/>
        </p:xfrm>
        <a:graphic>
          <a:graphicData uri="http://schemas.openxmlformats.org/drawingml/2006/table">
            <a:tbl>
              <a:tblPr/>
              <a:tblGrid>
                <a:gridCol w="3444055">
                  <a:extLst>
                    <a:ext uri="{9D8B030D-6E8A-4147-A177-3AD203B41FA5}">
                      <a16:colId xmlns:a16="http://schemas.microsoft.com/office/drawing/2014/main" val="20000"/>
                    </a:ext>
                  </a:extLst>
                </a:gridCol>
                <a:gridCol w="1512594">
                  <a:extLst>
                    <a:ext uri="{9D8B030D-6E8A-4147-A177-3AD203B41FA5}">
                      <a16:colId xmlns:a16="http://schemas.microsoft.com/office/drawing/2014/main" val="20001"/>
                    </a:ext>
                  </a:extLst>
                </a:gridCol>
                <a:gridCol w="1442781">
                  <a:extLst>
                    <a:ext uri="{9D8B030D-6E8A-4147-A177-3AD203B41FA5}">
                      <a16:colId xmlns:a16="http://schemas.microsoft.com/office/drawing/2014/main" val="20002"/>
                    </a:ext>
                  </a:extLst>
                </a:gridCol>
                <a:gridCol w="1372971">
                  <a:extLst>
                    <a:ext uri="{9D8B030D-6E8A-4147-A177-3AD203B41FA5}">
                      <a16:colId xmlns:a16="http://schemas.microsoft.com/office/drawing/2014/main" val="20003"/>
                    </a:ext>
                  </a:extLst>
                </a:gridCol>
              </a:tblGrid>
              <a:tr h="239776">
                <a:tc rowSpan="3">
                  <a:txBody>
                    <a:bodyPr/>
                    <a:lstStyle/>
                    <a:p>
                      <a:pPr algn="ctr" fontAlgn="b"/>
                      <a:r>
                        <a:rPr lang="en-US" sz="1600" b="1" i="1" u="none" strike="noStrike" dirty="0">
                          <a:latin typeface="Arial" panose="020B0604020202020204" pitchFamily="34" charset="0"/>
                        </a:rPr>
                        <a:t>MA</a:t>
                      </a:r>
                      <a:r>
                        <a:rPr lang="en-US" sz="1600" b="1" i="1" u="none" strike="noStrike" baseline="0" dirty="0">
                          <a:latin typeface="Arial" panose="020B0604020202020204" pitchFamily="34" charset="0"/>
                        </a:rPr>
                        <a:t> 17 </a:t>
                      </a:r>
                    </a:p>
                    <a:p>
                      <a:pPr algn="ctr" fontAlgn="b"/>
                      <a:r>
                        <a:rPr lang="en-US" sz="1600" b="1" i="1" u="none" strike="noStrike" baseline="0" dirty="0">
                          <a:latin typeface="Arial" panose="020B0604020202020204" pitchFamily="34" charset="0"/>
                        </a:rPr>
                        <a:t>J</a:t>
                      </a:r>
                      <a:r>
                        <a:rPr lang="en-US" sz="1600" b="1" i="1" u="none" strike="noStrike" dirty="0">
                          <a:latin typeface="Arial" panose="020B0604020202020204" pitchFamily="34" charset="0"/>
                        </a:rPr>
                        <a:t>OB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1" u="none" strike="noStrike" dirty="0">
                          <a:latin typeface="Arial"/>
                        </a:rPr>
                        <a:t>2017-2018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dirty="0">
                          <a:latin typeface="Arial"/>
                        </a:rPr>
                        <a:t>2018-2019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1600" b="1" i="1"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val="10000"/>
                  </a:ext>
                </a:extLst>
              </a:tr>
              <a:tr h="239776">
                <a:tc vMerge="1">
                  <a:txBody>
                    <a:bodyPr/>
                    <a:lstStyle/>
                    <a:p>
                      <a:endParaRPr lang="en-US"/>
                    </a:p>
                  </a:txBody>
                  <a:tcPr/>
                </a:tc>
                <a:tc>
                  <a:txBody>
                    <a:bodyPr/>
                    <a:lstStyle/>
                    <a:p>
                      <a:pPr algn="ctr" fontAlgn="b"/>
                      <a:r>
                        <a:rPr lang="en-US" sz="1600" b="1" i="1" u="none" strike="noStrike" dirty="0">
                          <a:latin typeface="Arial"/>
                        </a:rPr>
                        <a:t>APPROVED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dirty="0">
                          <a:latin typeface="Arial"/>
                        </a:rPr>
                        <a:t>PROPOSED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600" b="1" i="1" u="none" strike="noStrike" dirty="0">
                          <a:latin typeface="Arial"/>
                        </a:rPr>
                        <a:t>% 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extLst>
                  <a:ext uri="{0D108BD9-81ED-4DB2-BD59-A6C34878D82A}">
                    <a16:rowId xmlns:a16="http://schemas.microsoft.com/office/drawing/2014/main" val="10001"/>
                  </a:ext>
                </a:extLst>
              </a:tr>
              <a:tr h="239776">
                <a:tc vMerge="1">
                  <a:txBody>
                    <a:bodyPr/>
                    <a:lstStyle/>
                    <a:p>
                      <a:endParaRPr lang="en-US"/>
                    </a:p>
                  </a:txBody>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1" u="none" strike="noStrike" dirty="0">
                          <a:latin typeface="Arial"/>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2"/>
                  </a:ext>
                </a:extLst>
              </a:tr>
              <a:tr h="251797">
                <a:tc>
                  <a:txBody>
                    <a:bodyPr/>
                    <a:lstStyle/>
                    <a:p>
                      <a:pPr algn="l" fontAlgn="b"/>
                      <a:r>
                        <a:rPr lang="en-US" sz="1400" b="1" i="0" u="none" strike="noStrike" baseline="0" dirty="0">
                          <a:latin typeface="Arial" panose="020B0604020202020204" pitchFamily="34" charset="0"/>
                        </a:rPr>
                        <a:t>Vegetation Control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1797">
                <a:tc>
                  <a:txBody>
                    <a:bodyPr/>
                    <a:lstStyle/>
                    <a:p>
                      <a:pPr algn="l" fontAlgn="b"/>
                      <a:r>
                        <a:rPr lang="en-US" sz="1400" b="1" i="0" u="none" strike="noStrike" baseline="0" dirty="0">
                          <a:latin typeface="Arial" panose="020B0604020202020204" pitchFamily="34" charset="0"/>
                        </a:rPr>
                        <a:t>Burning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1797">
                <a:tc>
                  <a:txBody>
                    <a:bodyPr/>
                    <a:lstStyle/>
                    <a:p>
                      <a:pPr algn="l" fontAlgn="b"/>
                      <a:r>
                        <a:rPr lang="en-US" sz="1400" b="1" i="0" u="none" strike="noStrike" baseline="0" dirty="0">
                          <a:latin typeface="Arial" panose="020B0604020202020204" pitchFamily="34" charset="0"/>
                        </a:rPr>
                        <a:t>Rodent Control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1797">
                <a:tc>
                  <a:txBody>
                    <a:bodyPr/>
                    <a:lstStyle/>
                    <a:p>
                      <a:pPr algn="l" fontAlgn="b"/>
                      <a:r>
                        <a:rPr lang="en-US" sz="1400" b="1" i="0" u="none" strike="noStrike" baseline="0" dirty="0">
                          <a:latin typeface="Arial" panose="020B0604020202020204" pitchFamily="34" charset="0"/>
                        </a:rPr>
                        <a:t>Patrolling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51797">
                <a:tc>
                  <a:txBody>
                    <a:bodyPr/>
                    <a:lstStyle/>
                    <a:p>
                      <a:pPr algn="l" fontAlgn="b"/>
                      <a:r>
                        <a:rPr lang="en-US" sz="1400" b="1" i="0" u="none" strike="noStrike" baseline="0" dirty="0">
                          <a:latin typeface="Arial" panose="020B0604020202020204" pitchFamily="34" charset="0"/>
                        </a:rPr>
                        <a:t>Mowing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25,000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1797">
                <a:tc>
                  <a:txBody>
                    <a:bodyPr/>
                    <a:lstStyle/>
                    <a:p>
                      <a:pPr algn="l" fontAlgn="b"/>
                      <a:r>
                        <a:rPr lang="en-US" sz="1400" b="1" i="0" u="none" strike="noStrike" baseline="0" dirty="0">
                          <a:latin typeface="Arial" panose="020B0604020202020204" pitchFamily="34" charset="0"/>
                        </a:rPr>
                        <a:t>Inspection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rgbClr val="FF0000"/>
                          </a:solidFill>
                          <a:effectLst/>
                          <a:latin typeface="Arial"/>
                          <a:ea typeface="+mn-ea"/>
                          <a:cs typeface="+mn-cs"/>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1797">
                <a:tc>
                  <a:txBody>
                    <a:bodyPr/>
                    <a:lstStyle/>
                    <a:p>
                      <a:pPr algn="l" fontAlgn="b"/>
                      <a:r>
                        <a:rPr lang="en-US" sz="1400" b="1" i="0" u="none" strike="noStrike" baseline="0" dirty="0">
                          <a:latin typeface="Arial" panose="020B0604020202020204" pitchFamily="34" charset="0"/>
                        </a:rPr>
                        <a:t>Encroachment Removal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dirty="0">
                          <a:solidFill>
                            <a:srgbClr val="FF0000"/>
                          </a:solidFill>
                          <a:effectLst/>
                          <a:latin typeface="Arial"/>
                          <a:ea typeface="+mn-ea"/>
                          <a:cs typeface="+mn-cs"/>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51797">
                <a:tc>
                  <a:txBody>
                    <a:bodyPr/>
                    <a:lstStyle/>
                    <a:p>
                      <a:pPr algn="l" fontAlgn="b"/>
                      <a:r>
                        <a:rPr lang="en-US" sz="1400" b="1" i="0" u="none" strike="noStrike" baseline="0" dirty="0">
                          <a:latin typeface="Arial" panose="020B0604020202020204" pitchFamily="34" charset="0"/>
                        </a:rPr>
                        <a:t>Restoration/Repair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25,000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25,000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51797">
                <a:tc>
                  <a:txBody>
                    <a:bodyPr/>
                    <a:lstStyle/>
                    <a:p>
                      <a:pPr algn="l" fontAlgn="b"/>
                      <a:r>
                        <a:rPr lang="en-US" sz="1400" b="1" i="0" u="none" strike="noStrike" baseline="0" dirty="0">
                          <a:latin typeface="Arial" panose="020B0604020202020204" pitchFamily="34" charset="0"/>
                        </a:rPr>
                        <a:t>Crown Roadways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new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1797">
                <a:tc>
                  <a:txBody>
                    <a:bodyPr/>
                    <a:lstStyle/>
                    <a:p>
                      <a:pPr algn="l" fontAlgn="b"/>
                      <a:r>
                        <a:rPr lang="en-US" sz="1400" b="1" i="0" u="none" strike="noStrike" baseline="0" dirty="0">
                          <a:latin typeface="Arial" panose="020B0604020202020204" pitchFamily="34" charset="0"/>
                        </a:rPr>
                        <a:t>Minor Structures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1797">
                <a:tc>
                  <a:txBody>
                    <a:bodyPr/>
                    <a:lstStyle/>
                    <a:p>
                      <a:pPr algn="l" fontAlgn="b"/>
                      <a:r>
                        <a:rPr lang="en-US" sz="1400" b="1" i="0" u="none" strike="noStrike" baseline="0">
                          <a:latin typeface="Arial" panose="020B0604020202020204" pitchFamily="34" charset="0"/>
                        </a:rPr>
                        <a:t>Dragging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51797">
                <a:tc>
                  <a:txBody>
                    <a:bodyPr/>
                    <a:lstStyle/>
                    <a:p>
                      <a:pPr algn="l" fontAlgn="b"/>
                      <a:r>
                        <a:rPr lang="en-US" sz="1400" b="1" i="0" u="none" strike="noStrike" baseline="0" dirty="0">
                          <a:latin typeface="Arial" panose="020B0604020202020204" pitchFamily="34" charset="0"/>
                        </a:rPr>
                        <a:t>Plant Maintenance &amp; Repairs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7,000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dirty="0">
                          <a:solidFill>
                            <a:srgbClr val="FF0000"/>
                          </a:solidFill>
                          <a:effectLst/>
                          <a:latin typeface="Arial"/>
                          <a:ea typeface="+mn-ea"/>
                          <a:cs typeface="+mn-cs"/>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51797">
                <a:tc>
                  <a:txBody>
                    <a:bodyPr/>
                    <a:lstStyle/>
                    <a:p>
                      <a:pPr algn="l" fontAlgn="b"/>
                      <a:r>
                        <a:rPr lang="en-US" sz="1400" b="1" i="0" u="none" strike="noStrike" baseline="0" dirty="0">
                          <a:latin typeface="Arial" panose="020B0604020202020204" pitchFamily="34" charset="0"/>
                        </a:rPr>
                        <a:t>Plant Operations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dirty="0">
                          <a:solidFill>
                            <a:srgbClr val="FF0000"/>
                          </a:solidFill>
                          <a:effectLst/>
                          <a:latin typeface="Arial"/>
                          <a:ea typeface="+mn-ea"/>
                          <a:cs typeface="+mn-cs"/>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251797">
                <a:tc>
                  <a:txBody>
                    <a:bodyPr/>
                    <a:lstStyle/>
                    <a:p>
                      <a:pPr algn="l" fontAlgn="b"/>
                      <a:r>
                        <a:rPr lang="en-US" sz="1400" b="1" i="0" u="none" strike="noStrike" baseline="0" dirty="0">
                          <a:latin typeface="Arial" panose="020B0604020202020204" pitchFamily="34" charset="0"/>
                        </a:rPr>
                        <a:t>MEO Equipment Costs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6"/>
                  </a:ext>
                </a:extLst>
              </a:tr>
              <a:tr h="251797">
                <a:tc>
                  <a:txBody>
                    <a:bodyPr/>
                    <a:lstStyle/>
                    <a:p>
                      <a:pPr algn="l" fontAlgn="b"/>
                      <a:r>
                        <a:rPr lang="en-US" sz="1400" b="1" i="0" u="none" strike="noStrike" baseline="0" dirty="0">
                          <a:latin typeface="Arial" panose="020B0604020202020204" pitchFamily="34" charset="0"/>
                        </a:rPr>
                        <a:t>Maintenance Yard Overhead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r h="251797">
                <a:tc>
                  <a:txBody>
                    <a:bodyPr/>
                    <a:lstStyle/>
                    <a:p>
                      <a:pPr algn="l" fontAlgn="b"/>
                      <a:r>
                        <a:rPr lang="en-US" sz="1400" b="1" i="0" u="none" strike="noStrike" baseline="0" dirty="0">
                          <a:latin typeface="Arial" panose="020B0604020202020204" pitchFamily="34" charset="0"/>
                        </a:rPr>
                        <a:t>Telemetry 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25,000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25,000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51797">
                <a:tc>
                  <a:txBody>
                    <a:bodyPr/>
                    <a:lstStyle/>
                    <a:p>
                      <a:pPr algn="l" fontAlgn="b"/>
                      <a:r>
                        <a:rPr lang="en-US" sz="1400" b="1" i="0" u="none" strike="noStrike" baseline="0" dirty="0">
                          <a:latin typeface="Arial" panose="020B0604020202020204" pitchFamily="34" charset="0"/>
                        </a:rPr>
                        <a:t>Engineering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34723">
                <a:tc>
                  <a:txBody>
                    <a:bodyPr/>
                    <a:lstStyle/>
                    <a:p>
                      <a:pPr algn="l" fontAlgn="b"/>
                      <a:r>
                        <a:rPr lang="en-US" sz="1400" b="1" i="0" u="none" strike="noStrike" baseline="0" dirty="0">
                          <a:latin typeface="Arial" panose="020B0604020202020204" pitchFamily="34" charset="0"/>
                        </a:rPr>
                        <a:t>Environmental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         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baseline="0" dirty="0">
                          <a:solidFill>
                            <a:schemeClr val="tx1"/>
                          </a:solidFill>
                          <a:effectLst/>
                          <a:latin typeface="Arial"/>
                          <a:ea typeface="+mn-ea"/>
                          <a:cs typeface="+mn-cs"/>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51797">
                <a:tc>
                  <a:txBody>
                    <a:bodyPr/>
                    <a:lstStyle/>
                    <a:p>
                      <a:pPr algn="l" fontAlgn="b"/>
                      <a:r>
                        <a:rPr lang="en-US" sz="1400" b="1" i="0" u="none" strike="noStrike" baseline="0" dirty="0">
                          <a:latin typeface="Arial" panose="020B0604020202020204" pitchFamily="34" charset="0"/>
                        </a:rPr>
                        <a:t>TOTAL  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marL="0" algn="l" defTabSz="914400" rtl="0" eaLnBrk="1" fontAlgn="b" latinLnBrk="0" hangingPunct="1"/>
                      <a:r>
                        <a:rPr lang="en-US" sz="1600" b="1" i="0" u="none" strike="noStrike" kern="1200" baseline="0" dirty="0">
                          <a:solidFill>
                            <a:schemeClr val="tx1"/>
                          </a:solidFill>
                          <a:effectLst/>
                          <a:latin typeface="Arial"/>
                          <a:ea typeface="+mn-ea"/>
                          <a:cs typeface="+mn-cs"/>
                        </a:rPr>
                        <a:t>$    122,500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marL="0" algn="l" defTabSz="914400" rtl="0" eaLnBrk="1" fontAlgn="b" latinLnBrk="0" hangingPunct="1"/>
                      <a:r>
                        <a:rPr lang="en-US" sz="1600" b="1" i="0" u="none" strike="noStrike" kern="1200" baseline="0" dirty="0">
                          <a:solidFill>
                            <a:schemeClr val="tx1"/>
                          </a:solidFill>
                          <a:effectLst/>
                          <a:latin typeface="Arial"/>
                          <a:ea typeface="+mn-ea"/>
                          <a:cs typeface="+mn-cs"/>
                        </a:rPr>
                        <a:t>$    122,500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kern="1200" baseline="0" dirty="0">
                          <a:solidFill>
                            <a:schemeClr val="tx1"/>
                          </a:solidFill>
                          <a:effectLst/>
                          <a:latin typeface="Arial"/>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21"/>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29200" y="6086856"/>
            <a:ext cx="3234883" cy="615553"/>
          </a:xfrm>
          <a:prstGeom prst="rect">
            <a:avLst/>
          </a:prstGeom>
          <a:noFill/>
        </p:spPr>
        <p:txBody>
          <a:bodyPr wrap="square" rtlCol="0">
            <a:spAutoFit/>
          </a:bodyPr>
          <a:lstStyle/>
          <a:p>
            <a:pPr algn="ctr">
              <a:defRPr sz="1400" b="1" i="0" u="none" strike="noStrike" kern="1200" baseline="0">
                <a:solidFill>
                  <a:prstClr val="black"/>
                </a:solidFill>
                <a:latin typeface="+mn-lt"/>
                <a:ea typeface="+mn-ea"/>
                <a:cs typeface="+mn-cs"/>
              </a:defRPr>
            </a:pPr>
            <a:r>
              <a:rPr lang="en-US" sz="2000" dirty="0"/>
              <a:t>152 Levee Miles</a:t>
            </a:r>
          </a:p>
          <a:p>
            <a:pPr algn="ctr">
              <a:defRPr sz="1400" b="1" i="0" u="none" strike="noStrike" kern="1200" baseline="0">
                <a:solidFill>
                  <a:prstClr val="black"/>
                </a:solidFill>
                <a:latin typeface="+mn-lt"/>
                <a:ea typeface="+mn-ea"/>
                <a:cs typeface="+mn-cs"/>
              </a:defRPr>
            </a:pPr>
            <a:r>
              <a:rPr lang="en-US" dirty="0"/>
              <a:t>Overall 0.03% Increase for FY 2018/19</a:t>
            </a:r>
          </a:p>
        </p:txBody>
      </p:sp>
      <p:sp>
        <p:nvSpPr>
          <p:cNvPr id="6" name="Rectangle 5"/>
          <p:cNvSpPr/>
          <p:nvPr/>
        </p:nvSpPr>
        <p:spPr>
          <a:xfrm>
            <a:off x="817755" y="4895234"/>
            <a:ext cx="3429000" cy="1938992"/>
          </a:xfrm>
          <a:prstGeom prst="rect">
            <a:avLst/>
          </a:prstGeom>
          <a:solidFill>
            <a:schemeClr val="bg1">
              <a:lumMod val="95000"/>
              <a:alpha val="50000"/>
            </a:schemeClr>
          </a:solidFill>
        </p:spPr>
        <p:txBody>
          <a:bodyPr wrap="square">
            <a:spAutoFit/>
          </a:bodyPr>
          <a:lstStyle/>
          <a:p>
            <a:r>
              <a:rPr lang="en-US" sz="1200" u="sng" dirty="0"/>
              <a:t>Proposed Budget Same as Previous Year</a:t>
            </a:r>
          </a:p>
          <a:p>
            <a:r>
              <a:rPr lang="en-US" sz="1200" dirty="0"/>
              <a:t>MA 1, MA 3, MA 5, MA 7, MA 9, MA 13, MA 17</a:t>
            </a:r>
            <a:endParaRPr lang="en-US" sz="1200" u="sng" dirty="0"/>
          </a:p>
          <a:p>
            <a:r>
              <a:rPr lang="en-US" sz="1200" u="sng" dirty="0"/>
              <a:t>Proposed Budget Increase (%)</a:t>
            </a:r>
          </a:p>
          <a:p>
            <a:r>
              <a:rPr lang="en-US" sz="1200" dirty="0"/>
              <a:t>MA 12 (1.6%), MA 16 (2.7%)</a:t>
            </a:r>
          </a:p>
          <a:p>
            <a:r>
              <a:rPr lang="en-US" sz="1200" u="sng" dirty="0"/>
              <a:t>Proposed Budget Decrease</a:t>
            </a:r>
            <a:endParaRPr lang="en-US" sz="1200" dirty="0"/>
          </a:p>
          <a:p>
            <a:r>
              <a:rPr lang="en-US" sz="1200" dirty="0"/>
              <a:t>MA 4 (-3.6%)</a:t>
            </a:r>
          </a:p>
          <a:p>
            <a:endParaRPr lang="en-US" sz="1200" u="sng" dirty="0"/>
          </a:p>
          <a:p>
            <a:r>
              <a:rPr lang="en-US" sz="1200" dirty="0"/>
              <a:t>FY 2017/18 Approved Budget:  $3,345,197</a:t>
            </a:r>
          </a:p>
          <a:p>
            <a:r>
              <a:rPr lang="en-US" sz="1200" dirty="0"/>
              <a:t>FY 2017/18 Projected Expend:  $2,709,658</a:t>
            </a:r>
          </a:p>
          <a:p>
            <a:r>
              <a:rPr lang="en-US" sz="1200" b="1" dirty="0"/>
              <a:t>FY 2018/19 Proposed Budget:  $3,344,197</a:t>
            </a:r>
          </a:p>
        </p:txBody>
      </p:sp>
      <p:grpSp>
        <p:nvGrpSpPr>
          <p:cNvPr id="8" name="Group 7"/>
          <p:cNvGrpSpPr>
            <a:grpSpLocks noChangeAspect="1"/>
          </p:cNvGrpSpPr>
          <p:nvPr/>
        </p:nvGrpSpPr>
        <p:grpSpPr>
          <a:xfrm>
            <a:off x="43762" y="952"/>
            <a:ext cx="4147238" cy="4882896"/>
            <a:chOff x="-2285553" y="2186211"/>
            <a:chExt cx="4647752" cy="5325036"/>
          </a:xfrm>
        </p:grpSpPr>
        <p:pic>
          <p:nvPicPr>
            <p:cNvPr id="9" name="Picture 2" descr="C:\Users\richmond\Desktop\FMP Budget Slides\MA_ALL_CVFPB_MAP.jpg"/>
            <p:cNvPicPr>
              <a:picLocks noChangeAspect="1" noChangeArrowheads="1"/>
            </p:cNvPicPr>
            <p:nvPr/>
          </p:nvPicPr>
          <p:blipFill>
            <a:blip r:embed="rId3" cstate="print"/>
            <a:srcRect/>
            <a:stretch>
              <a:fillRect/>
            </a:stretch>
          </p:blipFill>
          <p:spPr bwMode="auto">
            <a:xfrm>
              <a:off x="-1752600" y="2186211"/>
              <a:ext cx="4114799" cy="5325036"/>
            </a:xfrm>
            <a:prstGeom prst="rect">
              <a:avLst/>
            </a:prstGeom>
            <a:noFill/>
            <a:ln w="12700">
              <a:solidFill>
                <a:schemeClr val="tx1"/>
              </a:solidFill>
            </a:ln>
          </p:spPr>
        </p:pic>
        <p:pic>
          <p:nvPicPr>
            <p:cNvPr id="10" name="Picture 2" descr="C:\Users\richmond\Desktop\FMP Budget Slides\MA_ClearLake_MAP.jpg"/>
            <p:cNvPicPr>
              <a:picLocks noChangeAspect="1" noChangeArrowheads="1"/>
            </p:cNvPicPr>
            <p:nvPr/>
          </p:nvPicPr>
          <p:blipFill>
            <a:blip r:embed="rId4" cstate="print"/>
            <a:srcRect l="20154" t="15574" r="7291" b="6558"/>
            <a:stretch>
              <a:fillRect/>
            </a:stretch>
          </p:blipFill>
          <p:spPr bwMode="auto">
            <a:xfrm>
              <a:off x="-2285553" y="4942165"/>
              <a:ext cx="1752600" cy="2434167"/>
            </a:xfrm>
            <a:prstGeom prst="rect">
              <a:avLst/>
            </a:prstGeom>
            <a:noFill/>
            <a:ln w="12700">
              <a:solidFill>
                <a:schemeClr val="tx1"/>
              </a:solidFill>
            </a:ln>
            <a:effectLst>
              <a:outerShdw blurRad="50800" dist="38100" dir="2700000" algn="tl" rotWithShape="0">
                <a:schemeClr val="tx1">
                  <a:alpha val="59000"/>
                </a:schemeClr>
              </a:outerShdw>
            </a:effectLst>
          </p:spPr>
        </p:pic>
        <p:sp>
          <p:nvSpPr>
            <p:cNvPr id="11" name="TextBox 10"/>
            <p:cNvSpPr txBox="1"/>
            <p:nvPr/>
          </p:nvSpPr>
          <p:spPr>
            <a:xfrm>
              <a:off x="-2160620" y="5352383"/>
              <a:ext cx="914400" cy="302081"/>
            </a:xfrm>
            <a:prstGeom prst="rect">
              <a:avLst/>
            </a:prstGeom>
            <a:noFill/>
          </p:spPr>
          <p:txBody>
            <a:bodyPr wrap="square" rtlCol="0">
              <a:spAutoFit/>
            </a:bodyPr>
            <a:lstStyle/>
            <a:p>
              <a:r>
                <a:rPr lang="en-US" sz="1200" dirty="0">
                  <a:latin typeface="Arial" pitchFamily="34" charset="0"/>
                  <a:cs typeface="Arial" pitchFamily="34" charset="0"/>
                </a:rPr>
                <a:t>MA 17</a:t>
              </a:r>
            </a:p>
          </p:txBody>
        </p:sp>
        <p:sp>
          <p:nvSpPr>
            <p:cNvPr id="12" name="TextBox 11"/>
            <p:cNvSpPr txBox="1"/>
            <p:nvPr/>
          </p:nvSpPr>
          <p:spPr>
            <a:xfrm>
              <a:off x="504745" y="6063906"/>
              <a:ext cx="914400" cy="302081"/>
            </a:xfrm>
            <a:prstGeom prst="rect">
              <a:avLst/>
            </a:prstGeom>
            <a:noFill/>
          </p:spPr>
          <p:txBody>
            <a:bodyPr wrap="square" rtlCol="0">
              <a:spAutoFit/>
            </a:bodyPr>
            <a:lstStyle/>
            <a:p>
              <a:r>
                <a:rPr lang="en-US" sz="1200" dirty="0">
                  <a:latin typeface="Arial" pitchFamily="34" charset="0"/>
                  <a:cs typeface="Arial" pitchFamily="34" charset="0"/>
                </a:rPr>
                <a:t>MA 4</a:t>
              </a:r>
            </a:p>
          </p:txBody>
        </p:sp>
        <p:sp>
          <p:nvSpPr>
            <p:cNvPr id="13" name="TextBox 12"/>
            <p:cNvSpPr txBox="1"/>
            <p:nvPr/>
          </p:nvSpPr>
          <p:spPr>
            <a:xfrm>
              <a:off x="283007" y="4927296"/>
              <a:ext cx="914400" cy="302081"/>
            </a:xfrm>
            <a:prstGeom prst="rect">
              <a:avLst/>
            </a:prstGeom>
            <a:noFill/>
          </p:spPr>
          <p:txBody>
            <a:bodyPr wrap="square" rtlCol="0">
              <a:spAutoFit/>
            </a:bodyPr>
            <a:lstStyle/>
            <a:p>
              <a:r>
                <a:rPr lang="en-US" sz="1200" dirty="0">
                  <a:latin typeface="Arial" pitchFamily="34" charset="0"/>
                  <a:cs typeface="Arial" pitchFamily="34" charset="0"/>
                </a:rPr>
                <a:t>MA 3</a:t>
              </a:r>
            </a:p>
          </p:txBody>
        </p:sp>
        <p:sp>
          <p:nvSpPr>
            <p:cNvPr id="14" name="TextBox 13"/>
            <p:cNvSpPr txBox="1"/>
            <p:nvPr/>
          </p:nvSpPr>
          <p:spPr>
            <a:xfrm>
              <a:off x="-863384" y="3639333"/>
              <a:ext cx="914400" cy="302081"/>
            </a:xfrm>
            <a:prstGeom prst="rect">
              <a:avLst/>
            </a:prstGeom>
            <a:noFill/>
          </p:spPr>
          <p:txBody>
            <a:bodyPr wrap="square" rtlCol="0">
              <a:spAutoFit/>
            </a:bodyPr>
            <a:lstStyle/>
            <a:p>
              <a:r>
                <a:rPr lang="en-US" sz="1200" dirty="0">
                  <a:latin typeface="Arial" pitchFamily="34" charset="0"/>
                  <a:cs typeface="Arial" pitchFamily="34" charset="0"/>
                </a:rPr>
                <a:t>MA 1</a:t>
              </a:r>
            </a:p>
          </p:txBody>
        </p:sp>
        <p:sp>
          <p:nvSpPr>
            <p:cNvPr id="15" name="TextBox 14"/>
            <p:cNvSpPr txBox="1"/>
            <p:nvPr/>
          </p:nvSpPr>
          <p:spPr>
            <a:xfrm>
              <a:off x="486857" y="3318994"/>
              <a:ext cx="914400" cy="302081"/>
            </a:xfrm>
            <a:prstGeom prst="rect">
              <a:avLst/>
            </a:prstGeom>
            <a:noFill/>
          </p:spPr>
          <p:txBody>
            <a:bodyPr wrap="square" rtlCol="0">
              <a:spAutoFit/>
            </a:bodyPr>
            <a:lstStyle/>
            <a:p>
              <a:r>
                <a:rPr lang="en-US" sz="1200" dirty="0">
                  <a:latin typeface="Arial" pitchFamily="34" charset="0"/>
                  <a:cs typeface="Arial" pitchFamily="34" charset="0"/>
                </a:rPr>
                <a:t>MA 7</a:t>
              </a:r>
            </a:p>
          </p:txBody>
        </p:sp>
        <p:sp>
          <p:nvSpPr>
            <p:cNvPr id="16" name="TextBox 15"/>
            <p:cNvSpPr txBox="1"/>
            <p:nvPr/>
          </p:nvSpPr>
          <p:spPr>
            <a:xfrm>
              <a:off x="-255271" y="2846844"/>
              <a:ext cx="914400" cy="302081"/>
            </a:xfrm>
            <a:prstGeom prst="rect">
              <a:avLst/>
            </a:prstGeom>
            <a:noFill/>
          </p:spPr>
          <p:txBody>
            <a:bodyPr wrap="square" rtlCol="0">
              <a:spAutoFit/>
            </a:bodyPr>
            <a:lstStyle/>
            <a:p>
              <a:r>
                <a:rPr lang="en-US" sz="1200" dirty="0">
                  <a:latin typeface="Arial" pitchFamily="34" charset="0"/>
                  <a:cs typeface="Arial" pitchFamily="34" charset="0"/>
                </a:rPr>
                <a:t>MA 5</a:t>
              </a:r>
            </a:p>
          </p:txBody>
        </p:sp>
        <p:sp>
          <p:nvSpPr>
            <p:cNvPr id="17" name="TextBox 16"/>
            <p:cNvSpPr txBox="1"/>
            <p:nvPr/>
          </p:nvSpPr>
          <p:spPr>
            <a:xfrm>
              <a:off x="-834455" y="4441329"/>
              <a:ext cx="914400" cy="302081"/>
            </a:xfrm>
            <a:prstGeom prst="rect">
              <a:avLst/>
            </a:prstGeom>
            <a:noFill/>
          </p:spPr>
          <p:txBody>
            <a:bodyPr wrap="square" rtlCol="0">
              <a:spAutoFit/>
            </a:bodyPr>
            <a:lstStyle/>
            <a:p>
              <a:r>
                <a:rPr lang="en-US" sz="1200" dirty="0">
                  <a:latin typeface="Arial" pitchFamily="34" charset="0"/>
                  <a:cs typeface="Arial" pitchFamily="34" charset="0"/>
                </a:rPr>
                <a:t>MA 12</a:t>
              </a:r>
            </a:p>
          </p:txBody>
        </p:sp>
        <p:sp>
          <p:nvSpPr>
            <p:cNvPr id="18" name="TextBox 17"/>
            <p:cNvSpPr txBox="1"/>
            <p:nvPr/>
          </p:nvSpPr>
          <p:spPr>
            <a:xfrm>
              <a:off x="629673" y="6794532"/>
              <a:ext cx="914400" cy="302081"/>
            </a:xfrm>
            <a:prstGeom prst="rect">
              <a:avLst/>
            </a:prstGeom>
            <a:noFill/>
          </p:spPr>
          <p:txBody>
            <a:bodyPr wrap="square" rtlCol="0">
              <a:spAutoFit/>
            </a:bodyPr>
            <a:lstStyle/>
            <a:p>
              <a:r>
                <a:rPr lang="en-US" sz="1200" dirty="0">
                  <a:latin typeface="Arial" pitchFamily="34" charset="0"/>
                  <a:cs typeface="Arial" pitchFamily="34" charset="0"/>
                </a:rPr>
                <a:t>MA 9</a:t>
              </a:r>
            </a:p>
          </p:txBody>
        </p:sp>
        <p:sp>
          <p:nvSpPr>
            <p:cNvPr id="19" name="TextBox 18"/>
            <p:cNvSpPr txBox="1"/>
            <p:nvPr/>
          </p:nvSpPr>
          <p:spPr>
            <a:xfrm>
              <a:off x="-212432" y="3322047"/>
              <a:ext cx="914400" cy="302081"/>
            </a:xfrm>
            <a:prstGeom prst="rect">
              <a:avLst/>
            </a:prstGeom>
            <a:noFill/>
          </p:spPr>
          <p:txBody>
            <a:bodyPr wrap="square" rtlCol="0">
              <a:spAutoFit/>
            </a:bodyPr>
            <a:lstStyle/>
            <a:p>
              <a:r>
                <a:rPr lang="en-US" sz="1200" dirty="0">
                  <a:latin typeface="Arial" pitchFamily="34" charset="0"/>
                  <a:cs typeface="Arial" pitchFamily="34" charset="0"/>
                </a:rPr>
                <a:t>MA13</a:t>
              </a:r>
            </a:p>
          </p:txBody>
        </p:sp>
        <p:sp>
          <p:nvSpPr>
            <p:cNvPr id="20" name="TextBox 19"/>
            <p:cNvSpPr txBox="1"/>
            <p:nvPr/>
          </p:nvSpPr>
          <p:spPr>
            <a:xfrm>
              <a:off x="204046" y="3877937"/>
              <a:ext cx="914400" cy="302081"/>
            </a:xfrm>
            <a:prstGeom prst="rect">
              <a:avLst/>
            </a:prstGeom>
            <a:noFill/>
          </p:spPr>
          <p:txBody>
            <a:bodyPr wrap="square" rtlCol="0">
              <a:spAutoFit/>
            </a:bodyPr>
            <a:lstStyle/>
            <a:p>
              <a:r>
                <a:rPr lang="en-US" sz="1200" dirty="0">
                  <a:latin typeface="Arial" pitchFamily="34" charset="0"/>
                  <a:cs typeface="Arial" pitchFamily="34" charset="0"/>
                </a:rPr>
                <a:t>MA16</a:t>
              </a:r>
            </a:p>
          </p:txBody>
        </p:sp>
      </p:grpSp>
      <p:graphicFrame>
        <p:nvGraphicFramePr>
          <p:cNvPr id="21" name="Chart 2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987832991"/>
              </p:ext>
            </p:extLst>
          </p:nvPr>
        </p:nvGraphicFramePr>
        <p:xfrm>
          <a:off x="4383305" y="0"/>
          <a:ext cx="4668185" cy="614547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011" y="276017"/>
            <a:ext cx="3124200" cy="1524000"/>
          </a:xfrm>
        </p:spPr>
        <p:txBody>
          <a:bodyPr>
            <a:normAutofit fontScale="90000"/>
          </a:bodyPr>
          <a:lstStyle/>
          <a:p>
            <a:r>
              <a:rPr lang="en-US" sz="2800" dirty="0"/>
              <a:t>DWR </a:t>
            </a:r>
            <a:br>
              <a:rPr lang="en-US" sz="2800" dirty="0"/>
            </a:br>
            <a:r>
              <a:rPr lang="en-US" sz="2800" dirty="0"/>
              <a:t>Sacramento Yard </a:t>
            </a:r>
            <a:br>
              <a:rPr lang="en-US" sz="2800" dirty="0"/>
            </a:br>
            <a:r>
              <a:rPr lang="en-US" sz="2800" dirty="0"/>
              <a:t>Areas of Responsibility</a:t>
            </a:r>
          </a:p>
        </p:txBody>
      </p:sp>
      <p:sp>
        <p:nvSpPr>
          <p:cNvPr id="5" name="TextBox 4"/>
          <p:cNvSpPr txBox="1"/>
          <p:nvPr/>
        </p:nvSpPr>
        <p:spPr>
          <a:xfrm>
            <a:off x="60021" y="3428018"/>
            <a:ext cx="3080358" cy="276999"/>
          </a:xfrm>
          <a:prstGeom prst="rect">
            <a:avLst/>
          </a:prstGeom>
          <a:noFill/>
        </p:spPr>
        <p:txBody>
          <a:bodyPr wrap="square" rtlCol="0">
            <a:spAutoFit/>
          </a:bodyPr>
          <a:lstStyle/>
          <a:p>
            <a:pPr algn="ctr"/>
            <a:r>
              <a:rPr lang="en-US" sz="1200" dirty="0"/>
              <a:t>(NOT TO SCALE)</a:t>
            </a:r>
          </a:p>
        </p:txBody>
      </p:sp>
      <p:sp>
        <p:nvSpPr>
          <p:cNvPr id="2" name="Rectangle 1"/>
          <p:cNvSpPr/>
          <p:nvPr/>
        </p:nvSpPr>
        <p:spPr>
          <a:xfrm>
            <a:off x="8101007" y="4805363"/>
            <a:ext cx="609600" cy="121919"/>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877178" y="4656774"/>
            <a:ext cx="152400" cy="6096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34334" y="4591051"/>
            <a:ext cx="152400" cy="6096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96222" y="4614867"/>
            <a:ext cx="152400" cy="6096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01000" y="4695822"/>
            <a:ext cx="152400" cy="6096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48622" y="4795829"/>
            <a:ext cx="152400" cy="6096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6225" y="3705017"/>
            <a:ext cx="2647951" cy="857131"/>
            <a:chOff x="461962" y="4105274"/>
            <a:chExt cx="2647951" cy="857131"/>
          </a:xfrm>
        </p:grpSpPr>
        <p:pic>
          <p:nvPicPr>
            <p:cNvPr id="16" name="Picture 2" descr="C:\Users\richmond\Desktop\SutterYardMaintArea8.5x11.jpg"/>
            <p:cNvPicPr>
              <a:picLocks noChangeAspect="1" noChangeArrowheads="1"/>
            </p:cNvPicPr>
            <p:nvPr/>
          </p:nvPicPr>
          <p:blipFill rotWithShape="1">
            <a:blip r:embed="rId3" cstate="print"/>
            <a:srcRect l="21566" t="83986" r="39219" b="6205"/>
            <a:stretch/>
          </p:blipFill>
          <p:spPr bwMode="auto">
            <a:xfrm>
              <a:off x="461963" y="4105275"/>
              <a:ext cx="2647950" cy="857130"/>
            </a:xfrm>
            <a:prstGeom prst="rect">
              <a:avLst/>
            </a:prstGeom>
            <a:noFill/>
          </p:spPr>
        </p:pic>
        <p:sp>
          <p:nvSpPr>
            <p:cNvPr id="3" name="Rectangle 2"/>
            <p:cNvSpPr/>
            <p:nvPr/>
          </p:nvSpPr>
          <p:spPr>
            <a:xfrm>
              <a:off x="461962" y="4105274"/>
              <a:ext cx="2647951" cy="85713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descr="C:\Users\richmond\Desktop\SutterYardMaintArea8.5x11.jpg"/>
          <p:cNvPicPr>
            <a:picLocks noChangeAspect="1" noChangeArrowheads="1"/>
          </p:cNvPicPr>
          <p:nvPr/>
        </p:nvPicPr>
        <p:blipFill rotWithShape="1">
          <a:blip r:embed="rId3" cstate="print"/>
          <a:srcRect l="61047" t="83666" r="5662" b="6033"/>
          <a:stretch/>
        </p:blipFill>
        <p:spPr bwMode="auto">
          <a:xfrm>
            <a:off x="504825" y="2562017"/>
            <a:ext cx="2247900" cy="900113"/>
          </a:xfrm>
          <a:prstGeom prst="rect">
            <a:avLst/>
          </a:prstGeom>
          <a:noFill/>
        </p:spPr>
      </p:pic>
      <p:pic>
        <p:nvPicPr>
          <p:cNvPr id="19" name="Picture 2" descr="C:\Users\richmond\Desktop\SutterYardMaintArea8.5x11.jpg"/>
          <p:cNvPicPr>
            <a:picLocks noChangeAspect="1" noChangeArrowheads="1"/>
          </p:cNvPicPr>
          <p:nvPr/>
        </p:nvPicPr>
        <p:blipFill rotWithShape="1">
          <a:blip r:embed="rId3" cstate="print"/>
          <a:srcRect l="5752" t="4444" r="5098" b="17130"/>
          <a:stretch/>
        </p:blipFill>
        <p:spPr bwMode="auto">
          <a:xfrm>
            <a:off x="3124200" y="4915"/>
            <a:ext cx="6019800" cy="6853085"/>
          </a:xfrm>
          <a:prstGeom prst="rect">
            <a:avLst/>
          </a:prstGeom>
          <a:noFill/>
        </p:spPr>
      </p:pic>
    </p:spTree>
    <p:extLst>
      <p:ext uri="{BB962C8B-B14F-4D97-AF65-F5344CB8AC3E}">
        <p14:creationId xmlns:p14="http://schemas.microsoft.com/office/powerpoint/2010/main" val="2572810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noChangeAspect="1"/>
          </p:cNvGrpSpPr>
          <p:nvPr/>
        </p:nvGrpSpPr>
        <p:grpSpPr>
          <a:xfrm>
            <a:off x="43762" y="952"/>
            <a:ext cx="4147238" cy="4882896"/>
            <a:chOff x="-2285553" y="2186211"/>
            <a:chExt cx="4647752" cy="5325036"/>
          </a:xfrm>
        </p:grpSpPr>
        <p:pic>
          <p:nvPicPr>
            <p:cNvPr id="9" name="Picture 2" descr="C:\Users\richmond\Desktop\FMP Budget Slides\MA_ALL_CVFPB_MAP.jpg"/>
            <p:cNvPicPr>
              <a:picLocks noChangeAspect="1" noChangeArrowheads="1"/>
            </p:cNvPicPr>
            <p:nvPr/>
          </p:nvPicPr>
          <p:blipFill>
            <a:blip r:embed="rId3" cstate="print"/>
            <a:srcRect/>
            <a:stretch>
              <a:fillRect/>
            </a:stretch>
          </p:blipFill>
          <p:spPr bwMode="auto">
            <a:xfrm>
              <a:off x="-1752600" y="2186211"/>
              <a:ext cx="4114799" cy="5325036"/>
            </a:xfrm>
            <a:prstGeom prst="rect">
              <a:avLst/>
            </a:prstGeom>
            <a:noFill/>
            <a:ln w="12700">
              <a:solidFill>
                <a:schemeClr val="tx1"/>
              </a:solidFill>
            </a:ln>
          </p:spPr>
        </p:pic>
        <p:pic>
          <p:nvPicPr>
            <p:cNvPr id="10" name="Picture 2" descr="C:\Users\richmond\Desktop\FMP Budget Slides\MA_ClearLake_MAP.jpg"/>
            <p:cNvPicPr>
              <a:picLocks noChangeAspect="1" noChangeArrowheads="1"/>
            </p:cNvPicPr>
            <p:nvPr/>
          </p:nvPicPr>
          <p:blipFill>
            <a:blip r:embed="rId4" cstate="print"/>
            <a:srcRect l="20154" t="15574" r="7291" b="6558"/>
            <a:stretch>
              <a:fillRect/>
            </a:stretch>
          </p:blipFill>
          <p:spPr bwMode="auto">
            <a:xfrm>
              <a:off x="-2285553" y="4942165"/>
              <a:ext cx="1752600" cy="2434167"/>
            </a:xfrm>
            <a:prstGeom prst="rect">
              <a:avLst/>
            </a:prstGeom>
            <a:noFill/>
            <a:ln w="12700">
              <a:solidFill>
                <a:schemeClr val="tx1"/>
              </a:solidFill>
            </a:ln>
            <a:effectLst>
              <a:outerShdw blurRad="50800" dist="38100" dir="2700000" algn="tl" rotWithShape="0">
                <a:schemeClr val="tx1">
                  <a:alpha val="59000"/>
                </a:schemeClr>
              </a:outerShdw>
            </a:effectLst>
          </p:spPr>
        </p:pic>
        <p:sp>
          <p:nvSpPr>
            <p:cNvPr id="11" name="TextBox 10"/>
            <p:cNvSpPr txBox="1"/>
            <p:nvPr/>
          </p:nvSpPr>
          <p:spPr>
            <a:xfrm>
              <a:off x="-2160620" y="5352383"/>
              <a:ext cx="914400" cy="302081"/>
            </a:xfrm>
            <a:prstGeom prst="rect">
              <a:avLst/>
            </a:prstGeom>
            <a:noFill/>
          </p:spPr>
          <p:txBody>
            <a:bodyPr wrap="square" rtlCol="0">
              <a:spAutoFit/>
            </a:bodyPr>
            <a:lstStyle/>
            <a:p>
              <a:r>
                <a:rPr lang="en-US" sz="1200" dirty="0">
                  <a:latin typeface="Arial" pitchFamily="34" charset="0"/>
                  <a:cs typeface="Arial" pitchFamily="34" charset="0"/>
                </a:rPr>
                <a:t>MA 17</a:t>
              </a:r>
            </a:p>
          </p:txBody>
        </p:sp>
        <p:sp>
          <p:nvSpPr>
            <p:cNvPr id="12" name="TextBox 11"/>
            <p:cNvSpPr txBox="1"/>
            <p:nvPr/>
          </p:nvSpPr>
          <p:spPr>
            <a:xfrm>
              <a:off x="504745" y="6063906"/>
              <a:ext cx="914400" cy="302081"/>
            </a:xfrm>
            <a:prstGeom prst="rect">
              <a:avLst/>
            </a:prstGeom>
            <a:noFill/>
          </p:spPr>
          <p:txBody>
            <a:bodyPr wrap="square" rtlCol="0">
              <a:spAutoFit/>
            </a:bodyPr>
            <a:lstStyle/>
            <a:p>
              <a:r>
                <a:rPr lang="en-US" sz="1200" dirty="0">
                  <a:latin typeface="Arial" pitchFamily="34" charset="0"/>
                  <a:cs typeface="Arial" pitchFamily="34" charset="0"/>
                </a:rPr>
                <a:t>MA 4</a:t>
              </a:r>
            </a:p>
          </p:txBody>
        </p:sp>
        <p:sp>
          <p:nvSpPr>
            <p:cNvPr id="13" name="TextBox 12"/>
            <p:cNvSpPr txBox="1"/>
            <p:nvPr/>
          </p:nvSpPr>
          <p:spPr>
            <a:xfrm>
              <a:off x="283007" y="4927296"/>
              <a:ext cx="914400" cy="302081"/>
            </a:xfrm>
            <a:prstGeom prst="rect">
              <a:avLst/>
            </a:prstGeom>
            <a:noFill/>
          </p:spPr>
          <p:txBody>
            <a:bodyPr wrap="square" rtlCol="0">
              <a:spAutoFit/>
            </a:bodyPr>
            <a:lstStyle/>
            <a:p>
              <a:r>
                <a:rPr lang="en-US" sz="1200" dirty="0">
                  <a:latin typeface="Arial" pitchFamily="34" charset="0"/>
                  <a:cs typeface="Arial" pitchFamily="34" charset="0"/>
                </a:rPr>
                <a:t>MA 3</a:t>
              </a:r>
            </a:p>
          </p:txBody>
        </p:sp>
        <p:sp>
          <p:nvSpPr>
            <p:cNvPr id="14" name="TextBox 13"/>
            <p:cNvSpPr txBox="1"/>
            <p:nvPr/>
          </p:nvSpPr>
          <p:spPr>
            <a:xfrm>
              <a:off x="-863384" y="3639333"/>
              <a:ext cx="914400" cy="302081"/>
            </a:xfrm>
            <a:prstGeom prst="rect">
              <a:avLst/>
            </a:prstGeom>
            <a:noFill/>
          </p:spPr>
          <p:txBody>
            <a:bodyPr wrap="square" rtlCol="0">
              <a:spAutoFit/>
            </a:bodyPr>
            <a:lstStyle/>
            <a:p>
              <a:r>
                <a:rPr lang="en-US" sz="1200" dirty="0">
                  <a:latin typeface="Arial" pitchFamily="34" charset="0"/>
                  <a:cs typeface="Arial" pitchFamily="34" charset="0"/>
                </a:rPr>
                <a:t>MA 1</a:t>
              </a:r>
            </a:p>
          </p:txBody>
        </p:sp>
        <p:sp>
          <p:nvSpPr>
            <p:cNvPr id="15" name="TextBox 14"/>
            <p:cNvSpPr txBox="1"/>
            <p:nvPr/>
          </p:nvSpPr>
          <p:spPr>
            <a:xfrm>
              <a:off x="486857" y="3318994"/>
              <a:ext cx="914400" cy="302081"/>
            </a:xfrm>
            <a:prstGeom prst="rect">
              <a:avLst/>
            </a:prstGeom>
            <a:noFill/>
          </p:spPr>
          <p:txBody>
            <a:bodyPr wrap="square" rtlCol="0">
              <a:spAutoFit/>
            </a:bodyPr>
            <a:lstStyle/>
            <a:p>
              <a:r>
                <a:rPr lang="en-US" sz="1200" dirty="0">
                  <a:latin typeface="Arial" pitchFamily="34" charset="0"/>
                  <a:cs typeface="Arial" pitchFamily="34" charset="0"/>
                </a:rPr>
                <a:t>MA 7</a:t>
              </a:r>
            </a:p>
          </p:txBody>
        </p:sp>
        <p:sp>
          <p:nvSpPr>
            <p:cNvPr id="16" name="TextBox 15"/>
            <p:cNvSpPr txBox="1"/>
            <p:nvPr/>
          </p:nvSpPr>
          <p:spPr>
            <a:xfrm>
              <a:off x="-255271" y="2846844"/>
              <a:ext cx="914400" cy="302081"/>
            </a:xfrm>
            <a:prstGeom prst="rect">
              <a:avLst/>
            </a:prstGeom>
            <a:noFill/>
          </p:spPr>
          <p:txBody>
            <a:bodyPr wrap="square" rtlCol="0">
              <a:spAutoFit/>
            </a:bodyPr>
            <a:lstStyle/>
            <a:p>
              <a:r>
                <a:rPr lang="en-US" sz="1200" dirty="0">
                  <a:latin typeface="Arial" pitchFamily="34" charset="0"/>
                  <a:cs typeface="Arial" pitchFamily="34" charset="0"/>
                </a:rPr>
                <a:t>MA 5</a:t>
              </a:r>
            </a:p>
          </p:txBody>
        </p:sp>
        <p:sp>
          <p:nvSpPr>
            <p:cNvPr id="17" name="TextBox 16"/>
            <p:cNvSpPr txBox="1"/>
            <p:nvPr/>
          </p:nvSpPr>
          <p:spPr>
            <a:xfrm>
              <a:off x="-834455" y="4441329"/>
              <a:ext cx="914400" cy="302081"/>
            </a:xfrm>
            <a:prstGeom prst="rect">
              <a:avLst/>
            </a:prstGeom>
            <a:noFill/>
          </p:spPr>
          <p:txBody>
            <a:bodyPr wrap="square" rtlCol="0">
              <a:spAutoFit/>
            </a:bodyPr>
            <a:lstStyle/>
            <a:p>
              <a:r>
                <a:rPr lang="en-US" sz="1200" dirty="0">
                  <a:latin typeface="Arial" pitchFamily="34" charset="0"/>
                  <a:cs typeface="Arial" pitchFamily="34" charset="0"/>
                </a:rPr>
                <a:t>MA 12</a:t>
              </a:r>
            </a:p>
          </p:txBody>
        </p:sp>
        <p:sp>
          <p:nvSpPr>
            <p:cNvPr id="18" name="TextBox 17"/>
            <p:cNvSpPr txBox="1"/>
            <p:nvPr/>
          </p:nvSpPr>
          <p:spPr>
            <a:xfrm>
              <a:off x="629673" y="6794532"/>
              <a:ext cx="914400" cy="302081"/>
            </a:xfrm>
            <a:prstGeom prst="rect">
              <a:avLst/>
            </a:prstGeom>
            <a:noFill/>
          </p:spPr>
          <p:txBody>
            <a:bodyPr wrap="square" rtlCol="0">
              <a:spAutoFit/>
            </a:bodyPr>
            <a:lstStyle/>
            <a:p>
              <a:r>
                <a:rPr lang="en-US" sz="1200" dirty="0">
                  <a:latin typeface="Arial" pitchFamily="34" charset="0"/>
                  <a:cs typeface="Arial" pitchFamily="34" charset="0"/>
                </a:rPr>
                <a:t>MA 9</a:t>
              </a:r>
            </a:p>
          </p:txBody>
        </p:sp>
        <p:sp>
          <p:nvSpPr>
            <p:cNvPr id="19" name="TextBox 18"/>
            <p:cNvSpPr txBox="1"/>
            <p:nvPr/>
          </p:nvSpPr>
          <p:spPr>
            <a:xfrm>
              <a:off x="-212432" y="3322047"/>
              <a:ext cx="914400" cy="302081"/>
            </a:xfrm>
            <a:prstGeom prst="rect">
              <a:avLst/>
            </a:prstGeom>
            <a:noFill/>
          </p:spPr>
          <p:txBody>
            <a:bodyPr wrap="square" rtlCol="0">
              <a:spAutoFit/>
            </a:bodyPr>
            <a:lstStyle/>
            <a:p>
              <a:r>
                <a:rPr lang="en-US" sz="1200" dirty="0">
                  <a:latin typeface="Arial" pitchFamily="34" charset="0"/>
                  <a:cs typeface="Arial" pitchFamily="34" charset="0"/>
                </a:rPr>
                <a:t>MA13</a:t>
              </a:r>
            </a:p>
          </p:txBody>
        </p:sp>
        <p:sp>
          <p:nvSpPr>
            <p:cNvPr id="20" name="TextBox 19"/>
            <p:cNvSpPr txBox="1"/>
            <p:nvPr/>
          </p:nvSpPr>
          <p:spPr>
            <a:xfrm>
              <a:off x="204046" y="3877937"/>
              <a:ext cx="914400" cy="302081"/>
            </a:xfrm>
            <a:prstGeom prst="rect">
              <a:avLst/>
            </a:prstGeom>
            <a:noFill/>
          </p:spPr>
          <p:txBody>
            <a:bodyPr wrap="square" rtlCol="0">
              <a:spAutoFit/>
            </a:bodyPr>
            <a:lstStyle/>
            <a:p>
              <a:r>
                <a:rPr lang="en-US" sz="1200" dirty="0">
                  <a:latin typeface="Arial" pitchFamily="34" charset="0"/>
                  <a:cs typeface="Arial" pitchFamily="34" charset="0"/>
                </a:rPr>
                <a:t>MA16</a:t>
              </a:r>
            </a:p>
          </p:txBody>
        </p:sp>
      </p:grpSp>
      <p:sp>
        <p:nvSpPr>
          <p:cNvPr id="37" name="Oval 36"/>
          <p:cNvSpPr/>
          <p:nvPr/>
        </p:nvSpPr>
        <p:spPr>
          <a:xfrm>
            <a:off x="1936634" y="494336"/>
            <a:ext cx="480770" cy="4702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hart 24">
            <a:extLst>
              <a:ext uri="{FF2B5EF4-FFF2-40B4-BE49-F238E27FC236}">
                <a16:creationId xmlns:a16="http://schemas.microsoft.com/office/drawing/2014/main" id="{0AF272ED-2A5A-4C91-A25F-660058262467}"/>
              </a:ext>
            </a:extLst>
          </p:cNvPr>
          <p:cNvGraphicFramePr>
            <a:graphicFrameLocks/>
          </p:cNvGraphicFramePr>
          <p:nvPr>
            <p:extLst>
              <p:ext uri="{D42A27DB-BD31-4B8C-83A1-F6EECF244321}">
                <p14:modId xmlns:p14="http://schemas.microsoft.com/office/powerpoint/2010/main" val="889451246"/>
              </p:ext>
            </p:extLst>
          </p:nvPr>
        </p:nvGraphicFramePr>
        <p:xfrm>
          <a:off x="4383305" y="0"/>
          <a:ext cx="4668185" cy="6145472"/>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a:extLst>
              <a:ext uri="{FF2B5EF4-FFF2-40B4-BE49-F238E27FC236}">
                <a16:creationId xmlns:a16="http://schemas.microsoft.com/office/drawing/2014/main" id="{A6FD027C-19FB-40D6-93C3-257E0BF07094}"/>
              </a:ext>
            </a:extLst>
          </p:cNvPr>
          <p:cNvSpPr txBox="1"/>
          <p:nvPr/>
        </p:nvSpPr>
        <p:spPr>
          <a:xfrm>
            <a:off x="5029200" y="6086856"/>
            <a:ext cx="3234883" cy="615553"/>
          </a:xfrm>
          <a:prstGeom prst="rect">
            <a:avLst/>
          </a:prstGeom>
          <a:noFill/>
        </p:spPr>
        <p:txBody>
          <a:bodyPr wrap="square" rtlCol="0">
            <a:spAutoFit/>
          </a:bodyPr>
          <a:lstStyle/>
          <a:p>
            <a:pPr algn="ctr">
              <a:defRPr sz="1400" b="1" i="0" u="none" strike="noStrike" kern="1200" baseline="0">
                <a:solidFill>
                  <a:prstClr val="black"/>
                </a:solidFill>
                <a:latin typeface="+mn-lt"/>
                <a:ea typeface="+mn-ea"/>
                <a:cs typeface="+mn-cs"/>
              </a:defRPr>
            </a:pPr>
            <a:r>
              <a:rPr lang="en-US" sz="2000" dirty="0"/>
              <a:t>152 Levee Miles</a:t>
            </a:r>
          </a:p>
          <a:p>
            <a:pPr algn="ctr">
              <a:defRPr sz="1400" b="1" i="0" u="none" strike="noStrike" kern="1200" baseline="0">
                <a:solidFill>
                  <a:prstClr val="black"/>
                </a:solidFill>
                <a:latin typeface="+mn-lt"/>
                <a:ea typeface="+mn-ea"/>
                <a:cs typeface="+mn-cs"/>
              </a:defRPr>
            </a:pPr>
            <a:r>
              <a:rPr lang="en-US" dirty="0"/>
              <a:t>Overall 0.03% Increase for FY 2018/19</a:t>
            </a:r>
          </a:p>
        </p:txBody>
      </p:sp>
      <p:sp>
        <p:nvSpPr>
          <p:cNvPr id="27" name="Rectangle 26">
            <a:extLst>
              <a:ext uri="{FF2B5EF4-FFF2-40B4-BE49-F238E27FC236}">
                <a16:creationId xmlns:a16="http://schemas.microsoft.com/office/drawing/2014/main" id="{59ACAC94-181D-4E0B-B4D8-A51FE72AA277}"/>
              </a:ext>
            </a:extLst>
          </p:cNvPr>
          <p:cNvSpPr/>
          <p:nvPr/>
        </p:nvSpPr>
        <p:spPr>
          <a:xfrm>
            <a:off x="817755" y="4894999"/>
            <a:ext cx="3429000" cy="1938992"/>
          </a:xfrm>
          <a:prstGeom prst="rect">
            <a:avLst/>
          </a:prstGeom>
          <a:solidFill>
            <a:schemeClr val="bg1">
              <a:lumMod val="95000"/>
              <a:alpha val="50000"/>
            </a:schemeClr>
          </a:solidFill>
        </p:spPr>
        <p:txBody>
          <a:bodyPr wrap="square">
            <a:spAutoFit/>
          </a:bodyPr>
          <a:lstStyle/>
          <a:p>
            <a:r>
              <a:rPr lang="en-US" sz="1200" u="sng" dirty="0"/>
              <a:t>Proposed Budget Same as Previous Year</a:t>
            </a:r>
          </a:p>
          <a:p>
            <a:r>
              <a:rPr lang="en-US" sz="1200" dirty="0"/>
              <a:t>MA 1, MA 3, MA 5, MA 7, MA 9, MA 13, MA 17</a:t>
            </a:r>
            <a:endParaRPr lang="en-US" sz="1200" u="sng" dirty="0"/>
          </a:p>
          <a:p>
            <a:r>
              <a:rPr lang="en-US" sz="1200" u="sng" dirty="0"/>
              <a:t>Proposed Budget Increase (%)</a:t>
            </a:r>
          </a:p>
          <a:p>
            <a:r>
              <a:rPr lang="en-US" sz="1200" dirty="0"/>
              <a:t>MA 12 (1.6%), MA 16 (2.7%)</a:t>
            </a:r>
          </a:p>
          <a:p>
            <a:r>
              <a:rPr lang="en-US" sz="1200" u="sng" dirty="0"/>
              <a:t>Proposed Budget Decrease</a:t>
            </a:r>
            <a:endParaRPr lang="en-US" sz="1200" dirty="0"/>
          </a:p>
          <a:p>
            <a:r>
              <a:rPr lang="en-US" sz="1200" dirty="0"/>
              <a:t>MA 4 (-3.6%)</a:t>
            </a:r>
          </a:p>
          <a:p>
            <a:endParaRPr lang="en-US" sz="1200" u="sng" dirty="0"/>
          </a:p>
          <a:p>
            <a:r>
              <a:rPr lang="en-US" sz="1200" dirty="0"/>
              <a:t>FY 2017/18 Approved Budget:  $3,345,197</a:t>
            </a:r>
          </a:p>
          <a:p>
            <a:r>
              <a:rPr lang="en-US" sz="1200" dirty="0"/>
              <a:t>FY 2017/18 Projected Expend:  $2,709,658</a:t>
            </a:r>
          </a:p>
          <a:p>
            <a:r>
              <a:rPr lang="en-US" sz="1200" b="1" dirty="0"/>
              <a:t>FY 2018/19 Proposed Budget:  $3,344,197</a:t>
            </a:r>
          </a:p>
        </p:txBody>
      </p:sp>
      <p:sp>
        <p:nvSpPr>
          <p:cNvPr id="45" name="Oval 44"/>
          <p:cNvSpPr>
            <a:spLocks noChangeAspect="1"/>
          </p:cNvSpPr>
          <p:nvPr/>
        </p:nvSpPr>
        <p:spPr>
          <a:xfrm>
            <a:off x="453993" y="4960048"/>
            <a:ext cx="384207" cy="36576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DC4CF14-6015-4D3B-8569-C81956B1C0E7}"/>
              </a:ext>
            </a:extLst>
          </p:cNvPr>
          <p:cNvSpPr/>
          <p:nvPr/>
        </p:nvSpPr>
        <p:spPr>
          <a:xfrm>
            <a:off x="1367253" y="1272335"/>
            <a:ext cx="480770" cy="4702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F512FE5-1E5B-4D37-A801-615C7208FF8E}"/>
              </a:ext>
            </a:extLst>
          </p:cNvPr>
          <p:cNvSpPr/>
          <p:nvPr/>
        </p:nvSpPr>
        <p:spPr>
          <a:xfrm>
            <a:off x="2355161" y="2447284"/>
            <a:ext cx="480770" cy="4702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4264028-B2FC-4423-82F9-5E0304B54CBF}"/>
              </a:ext>
            </a:extLst>
          </p:cNvPr>
          <p:cNvSpPr/>
          <p:nvPr/>
        </p:nvSpPr>
        <p:spPr>
          <a:xfrm>
            <a:off x="2538741" y="974722"/>
            <a:ext cx="480770" cy="4702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CA426B2-F78D-4AE4-A256-31E1B1BE5F30}"/>
              </a:ext>
            </a:extLst>
          </p:cNvPr>
          <p:cNvSpPr/>
          <p:nvPr/>
        </p:nvSpPr>
        <p:spPr>
          <a:xfrm>
            <a:off x="2720320" y="4130019"/>
            <a:ext cx="480770" cy="4702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E0950D2-E9CF-4334-A64D-0DC4D18CB656}"/>
              </a:ext>
            </a:extLst>
          </p:cNvPr>
          <p:cNvSpPr/>
          <p:nvPr/>
        </p:nvSpPr>
        <p:spPr>
          <a:xfrm>
            <a:off x="1945212" y="983948"/>
            <a:ext cx="480770" cy="4702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C6371EE-8FA4-459B-AE19-F7CCA9BA4124}"/>
              </a:ext>
            </a:extLst>
          </p:cNvPr>
          <p:cNvSpPr/>
          <p:nvPr/>
        </p:nvSpPr>
        <p:spPr>
          <a:xfrm>
            <a:off x="210662" y="2789394"/>
            <a:ext cx="480770" cy="4702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800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noChangeAspect="1"/>
          </p:cNvGrpSpPr>
          <p:nvPr/>
        </p:nvGrpSpPr>
        <p:grpSpPr>
          <a:xfrm>
            <a:off x="43762" y="952"/>
            <a:ext cx="4147238" cy="4882896"/>
            <a:chOff x="-2285553" y="2186211"/>
            <a:chExt cx="4647752" cy="5325036"/>
          </a:xfrm>
        </p:grpSpPr>
        <p:pic>
          <p:nvPicPr>
            <p:cNvPr id="9" name="Picture 2" descr="C:\Users\richmond\Desktop\FMP Budget Slides\MA_ALL_CVFPB_MAP.jpg"/>
            <p:cNvPicPr>
              <a:picLocks noChangeAspect="1" noChangeArrowheads="1"/>
            </p:cNvPicPr>
            <p:nvPr/>
          </p:nvPicPr>
          <p:blipFill>
            <a:blip r:embed="rId3" cstate="print"/>
            <a:srcRect/>
            <a:stretch>
              <a:fillRect/>
            </a:stretch>
          </p:blipFill>
          <p:spPr bwMode="auto">
            <a:xfrm>
              <a:off x="-1752600" y="2186211"/>
              <a:ext cx="4114799" cy="5325036"/>
            </a:xfrm>
            <a:prstGeom prst="rect">
              <a:avLst/>
            </a:prstGeom>
            <a:noFill/>
            <a:ln w="12700">
              <a:solidFill>
                <a:schemeClr val="tx1"/>
              </a:solidFill>
            </a:ln>
          </p:spPr>
        </p:pic>
        <p:pic>
          <p:nvPicPr>
            <p:cNvPr id="10" name="Picture 2" descr="C:\Users\richmond\Desktop\FMP Budget Slides\MA_ClearLake_MAP.jpg"/>
            <p:cNvPicPr>
              <a:picLocks noChangeAspect="1" noChangeArrowheads="1"/>
            </p:cNvPicPr>
            <p:nvPr/>
          </p:nvPicPr>
          <p:blipFill>
            <a:blip r:embed="rId4" cstate="print"/>
            <a:srcRect l="20154" t="15574" r="7291" b="6558"/>
            <a:stretch>
              <a:fillRect/>
            </a:stretch>
          </p:blipFill>
          <p:spPr bwMode="auto">
            <a:xfrm>
              <a:off x="-2285553" y="4942165"/>
              <a:ext cx="1752600" cy="2434167"/>
            </a:xfrm>
            <a:prstGeom prst="rect">
              <a:avLst/>
            </a:prstGeom>
            <a:noFill/>
            <a:ln w="12700">
              <a:solidFill>
                <a:schemeClr val="tx1"/>
              </a:solidFill>
            </a:ln>
            <a:effectLst>
              <a:outerShdw blurRad="50800" dist="38100" dir="2700000" algn="tl" rotWithShape="0">
                <a:schemeClr val="tx1">
                  <a:alpha val="59000"/>
                </a:schemeClr>
              </a:outerShdw>
            </a:effectLst>
          </p:spPr>
        </p:pic>
        <p:sp>
          <p:nvSpPr>
            <p:cNvPr id="11" name="TextBox 10"/>
            <p:cNvSpPr txBox="1"/>
            <p:nvPr/>
          </p:nvSpPr>
          <p:spPr>
            <a:xfrm>
              <a:off x="-2160620" y="5352383"/>
              <a:ext cx="914400" cy="302081"/>
            </a:xfrm>
            <a:prstGeom prst="rect">
              <a:avLst/>
            </a:prstGeom>
            <a:noFill/>
          </p:spPr>
          <p:txBody>
            <a:bodyPr wrap="square" rtlCol="0">
              <a:spAutoFit/>
            </a:bodyPr>
            <a:lstStyle/>
            <a:p>
              <a:r>
                <a:rPr lang="en-US" sz="1200" dirty="0">
                  <a:latin typeface="Arial" pitchFamily="34" charset="0"/>
                  <a:cs typeface="Arial" pitchFamily="34" charset="0"/>
                </a:rPr>
                <a:t>MA 17</a:t>
              </a:r>
            </a:p>
          </p:txBody>
        </p:sp>
        <p:sp>
          <p:nvSpPr>
            <p:cNvPr id="12" name="TextBox 11"/>
            <p:cNvSpPr txBox="1"/>
            <p:nvPr/>
          </p:nvSpPr>
          <p:spPr>
            <a:xfrm>
              <a:off x="504745" y="6063906"/>
              <a:ext cx="914400" cy="302081"/>
            </a:xfrm>
            <a:prstGeom prst="rect">
              <a:avLst/>
            </a:prstGeom>
            <a:noFill/>
          </p:spPr>
          <p:txBody>
            <a:bodyPr wrap="square" rtlCol="0">
              <a:spAutoFit/>
            </a:bodyPr>
            <a:lstStyle/>
            <a:p>
              <a:r>
                <a:rPr lang="en-US" sz="1200" dirty="0">
                  <a:latin typeface="Arial" pitchFamily="34" charset="0"/>
                  <a:cs typeface="Arial" pitchFamily="34" charset="0"/>
                </a:rPr>
                <a:t>MA 4</a:t>
              </a:r>
            </a:p>
          </p:txBody>
        </p:sp>
        <p:sp>
          <p:nvSpPr>
            <p:cNvPr id="13" name="TextBox 12"/>
            <p:cNvSpPr txBox="1"/>
            <p:nvPr/>
          </p:nvSpPr>
          <p:spPr>
            <a:xfrm>
              <a:off x="283007" y="4927296"/>
              <a:ext cx="914400" cy="302081"/>
            </a:xfrm>
            <a:prstGeom prst="rect">
              <a:avLst/>
            </a:prstGeom>
            <a:noFill/>
          </p:spPr>
          <p:txBody>
            <a:bodyPr wrap="square" rtlCol="0">
              <a:spAutoFit/>
            </a:bodyPr>
            <a:lstStyle/>
            <a:p>
              <a:r>
                <a:rPr lang="en-US" sz="1200" dirty="0">
                  <a:latin typeface="Arial" pitchFamily="34" charset="0"/>
                  <a:cs typeface="Arial" pitchFamily="34" charset="0"/>
                </a:rPr>
                <a:t>MA 3</a:t>
              </a:r>
            </a:p>
          </p:txBody>
        </p:sp>
        <p:sp>
          <p:nvSpPr>
            <p:cNvPr id="14" name="TextBox 13"/>
            <p:cNvSpPr txBox="1"/>
            <p:nvPr/>
          </p:nvSpPr>
          <p:spPr>
            <a:xfrm>
              <a:off x="-863384" y="3639333"/>
              <a:ext cx="914400" cy="302081"/>
            </a:xfrm>
            <a:prstGeom prst="rect">
              <a:avLst/>
            </a:prstGeom>
            <a:noFill/>
          </p:spPr>
          <p:txBody>
            <a:bodyPr wrap="square" rtlCol="0">
              <a:spAutoFit/>
            </a:bodyPr>
            <a:lstStyle/>
            <a:p>
              <a:r>
                <a:rPr lang="en-US" sz="1200" dirty="0">
                  <a:latin typeface="Arial" pitchFamily="34" charset="0"/>
                  <a:cs typeface="Arial" pitchFamily="34" charset="0"/>
                </a:rPr>
                <a:t>MA 1</a:t>
              </a:r>
            </a:p>
          </p:txBody>
        </p:sp>
        <p:sp>
          <p:nvSpPr>
            <p:cNvPr id="15" name="TextBox 14"/>
            <p:cNvSpPr txBox="1"/>
            <p:nvPr/>
          </p:nvSpPr>
          <p:spPr>
            <a:xfrm>
              <a:off x="486857" y="3318994"/>
              <a:ext cx="914400" cy="302081"/>
            </a:xfrm>
            <a:prstGeom prst="rect">
              <a:avLst/>
            </a:prstGeom>
            <a:noFill/>
          </p:spPr>
          <p:txBody>
            <a:bodyPr wrap="square" rtlCol="0">
              <a:spAutoFit/>
            </a:bodyPr>
            <a:lstStyle/>
            <a:p>
              <a:r>
                <a:rPr lang="en-US" sz="1200" dirty="0">
                  <a:latin typeface="Arial" pitchFamily="34" charset="0"/>
                  <a:cs typeface="Arial" pitchFamily="34" charset="0"/>
                </a:rPr>
                <a:t>MA 7</a:t>
              </a:r>
            </a:p>
          </p:txBody>
        </p:sp>
        <p:sp>
          <p:nvSpPr>
            <p:cNvPr id="16" name="TextBox 15"/>
            <p:cNvSpPr txBox="1"/>
            <p:nvPr/>
          </p:nvSpPr>
          <p:spPr>
            <a:xfrm>
              <a:off x="-255271" y="2846844"/>
              <a:ext cx="914400" cy="302081"/>
            </a:xfrm>
            <a:prstGeom prst="rect">
              <a:avLst/>
            </a:prstGeom>
            <a:noFill/>
          </p:spPr>
          <p:txBody>
            <a:bodyPr wrap="square" rtlCol="0">
              <a:spAutoFit/>
            </a:bodyPr>
            <a:lstStyle/>
            <a:p>
              <a:r>
                <a:rPr lang="en-US" sz="1200" dirty="0">
                  <a:latin typeface="Arial" pitchFamily="34" charset="0"/>
                  <a:cs typeface="Arial" pitchFamily="34" charset="0"/>
                </a:rPr>
                <a:t>MA 5</a:t>
              </a:r>
            </a:p>
          </p:txBody>
        </p:sp>
        <p:sp>
          <p:nvSpPr>
            <p:cNvPr id="17" name="TextBox 16"/>
            <p:cNvSpPr txBox="1"/>
            <p:nvPr/>
          </p:nvSpPr>
          <p:spPr>
            <a:xfrm>
              <a:off x="-834455" y="4441329"/>
              <a:ext cx="914400" cy="302081"/>
            </a:xfrm>
            <a:prstGeom prst="rect">
              <a:avLst/>
            </a:prstGeom>
            <a:noFill/>
          </p:spPr>
          <p:txBody>
            <a:bodyPr wrap="square" rtlCol="0">
              <a:spAutoFit/>
            </a:bodyPr>
            <a:lstStyle/>
            <a:p>
              <a:r>
                <a:rPr lang="en-US" sz="1200" dirty="0">
                  <a:latin typeface="Arial" pitchFamily="34" charset="0"/>
                  <a:cs typeface="Arial" pitchFamily="34" charset="0"/>
                </a:rPr>
                <a:t>MA 12</a:t>
              </a:r>
            </a:p>
          </p:txBody>
        </p:sp>
        <p:sp>
          <p:nvSpPr>
            <p:cNvPr id="18" name="TextBox 17"/>
            <p:cNvSpPr txBox="1"/>
            <p:nvPr/>
          </p:nvSpPr>
          <p:spPr>
            <a:xfrm>
              <a:off x="629673" y="6794532"/>
              <a:ext cx="914400" cy="302081"/>
            </a:xfrm>
            <a:prstGeom prst="rect">
              <a:avLst/>
            </a:prstGeom>
            <a:noFill/>
          </p:spPr>
          <p:txBody>
            <a:bodyPr wrap="square" rtlCol="0">
              <a:spAutoFit/>
            </a:bodyPr>
            <a:lstStyle/>
            <a:p>
              <a:r>
                <a:rPr lang="en-US" sz="1200" dirty="0">
                  <a:latin typeface="Arial" pitchFamily="34" charset="0"/>
                  <a:cs typeface="Arial" pitchFamily="34" charset="0"/>
                </a:rPr>
                <a:t>MA 9</a:t>
              </a:r>
            </a:p>
          </p:txBody>
        </p:sp>
        <p:sp>
          <p:nvSpPr>
            <p:cNvPr id="19" name="TextBox 18"/>
            <p:cNvSpPr txBox="1"/>
            <p:nvPr/>
          </p:nvSpPr>
          <p:spPr>
            <a:xfrm>
              <a:off x="-212432" y="3322047"/>
              <a:ext cx="914400" cy="302081"/>
            </a:xfrm>
            <a:prstGeom prst="rect">
              <a:avLst/>
            </a:prstGeom>
            <a:noFill/>
          </p:spPr>
          <p:txBody>
            <a:bodyPr wrap="square" rtlCol="0">
              <a:spAutoFit/>
            </a:bodyPr>
            <a:lstStyle/>
            <a:p>
              <a:r>
                <a:rPr lang="en-US" sz="1200" dirty="0">
                  <a:latin typeface="Arial" pitchFamily="34" charset="0"/>
                  <a:cs typeface="Arial" pitchFamily="34" charset="0"/>
                </a:rPr>
                <a:t>MA13</a:t>
              </a:r>
            </a:p>
          </p:txBody>
        </p:sp>
        <p:sp>
          <p:nvSpPr>
            <p:cNvPr id="20" name="TextBox 19"/>
            <p:cNvSpPr txBox="1"/>
            <p:nvPr/>
          </p:nvSpPr>
          <p:spPr>
            <a:xfrm>
              <a:off x="204046" y="3877937"/>
              <a:ext cx="914400" cy="302081"/>
            </a:xfrm>
            <a:prstGeom prst="rect">
              <a:avLst/>
            </a:prstGeom>
            <a:noFill/>
          </p:spPr>
          <p:txBody>
            <a:bodyPr wrap="square" rtlCol="0">
              <a:spAutoFit/>
            </a:bodyPr>
            <a:lstStyle/>
            <a:p>
              <a:r>
                <a:rPr lang="en-US" sz="1200" dirty="0">
                  <a:latin typeface="Arial" pitchFamily="34" charset="0"/>
                  <a:cs typeface="Arial" pitchFamily="34" charset="0"/>
                </a:rPr>
                <a:t>MA16</a:t>
              </a:r>
            </a:p>
          </p:txBody>
        </p:sp>
      </p:grpSp>
      <p:graphicFrame>
        <p:nvGraphicFramePr>
          <p:cNvPr id="23" name="Chart 22">
            <a:extLst>
              <a:ext uri="{FF2B5EF4-FFF2-40B4-BE49-F238E27FC236}">
                <a16:creationId xmlns:a16="http://schemas.microsoft.com/office/drawing/2014/main" id="{B9DC582C-AD81-4A11-B37D-DE8B06B9566E}"/>
              </a:ext>
            </a:extLst>
          </p:cNvPr>
          <p:cNvGraphicFramePr>
            <a:graphicFrameLocks/>
          </p:cNvGraphicFramePr>
          <p:nvPr>
            <p:extLst>
              <p:ext uri="{D42A27DB-BD31-4B8C-83A1-F6EECF244321}">
                <p14:modId xmlns:p14="http://schemas.microsoft.com/office/powerpoint/2010/main" val="3453487812"/>
              </p:ext>
            </p:extLst>
          </p:nvPr>
        </p:nvGraphicFramePr>
        <p:xfrm>
          <a:off x="4383305" y="0"/>
          <a:ext cx="4668185" cy="6145472"/>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a:extLst>
              <a:ext uri="{FF2B5EF4-FFF2-40B4-BE49-F238E27FC236}">
                <a16:creationId xmlns:a16="http://schemas.microsoft.com/office/drawing/2014/main" id="{54DAC359-CA1B-4AC6-9C79-6C01CDA19D42}"/>
              </a:ext>
            </a:extLst>
          </p:cNvPr>
          <p:cNvSpPr txBox="1"/>
          <p:nvPr/>
        </p:nvSpPr>
        <p:spPr>
          <a:xfrm>
            <a:off x="5029200" y="6086856"/>
            <a:ext cx="3234883" cy="615553"/>
          </a:xfrm>
          <a:prstGeom prst="rect">
            <a:avLst/>
          </a:prstGeom>
          <a:noFill/>
        </p:spPr>
        <p:txBody>
          <a:bodyPr wrap="square" rtlCol="0">
            <a:spAutoFit/>
          </a:bodyPr>
          <a:lstStyle/>
          <a:p>
            <a:pPr algn="ctr">
              <a:defRPr sz="1400" b="1" i="0" u="none" strike="noStrike" kern="1200" baseline="0">
                <a:solidFill>
                  <a:prstClr val="black"/>
                </a:solidFill>
                <a:latin typeface="+mn-lt"/>
                <a:ea typeface="+mn-ea"/>
                <a:cs typeface="+mn-cs"/>
              </a:defRPr>
            </a:pPr>
            <a:r>
              <a:rPr lang="en-US" sz="2000" dirty="0"/>
              <a:t>152 Levee Miles</a:t>
            </a:r>
          </a:p>
          <a:p>
            <a:pPr algn="ctr">
              <a:defRPr sz="1400" b="1" i="0" u="none" strike="noStrike" kern="1200" baseline="0">
                <a:solidFill>
                  <a:prstClr val="black"/>
                </a:solidFill>
                <a:latin typeface="+mn-lt"/>
                <a:ea typeface="+mn-ea"/>
                <a:cs typeface="+mn-cs"/>
              </a:defRPr>
            </a:pPr>
            <a:r>
              <a:rPr lang="en-US" dirty="0"/>
              <a:t>Overall 0.03% Increase for FY 2018/19</a:t>
            </a:r>
          </a:p>
        </p:txBody>
      </p:sp>
      <p:sp>
        <p:nvSpPr>
          <p:cNvPr id="25" name="Rectangle 24">
            <a:extLst>
              <a:ext uri="{FF2B5EF4-FFF2-40B4-BE49-F238E27FC236}">
                <a16:creationId xmlns:a16="http://schemas.microsoft.com/office/drawing/2014/main" id="{91FB17C1-D0B6-4ADB-B0DF-A1426AD677A8}"/>
              </a:ext>
            </a:extLst>
          </p:cNvPr>
          <p:cNvSpPr/>
          <p:nvPr/>
        </p:nvSpPr>
        <p:spPr>
          <a:xfrm>
            <a:off x="817755" y="4894999"/>
            <a:ext cx="3429000" cy="1938992"/>
          </a:xfrm>
          <a:prstGeom prst="rect">
            <a:avLst/>
          </a:prstGeom>
          <a:solidFill>
            <a:schemeClr val="bg1">
              <a:lumMod val="95000"/>
              <a:alpha val="50000"/>
            </a:schemeClr>
          </a:solidFill>
        </p:spPr>
        <p:txBody>
          <a:bodyPr wrap="square">
            <a:spAutoFit/>
          </a:bodyPr>
          <a:lstStyle/>
          <a:p>
            <a:r>
              <a:rPr lang="en-US" sz="1200" u="sng" dirty="0"/>
              <a:t>Proposed Budget Same as Previous Year</a:t>
            </a:r>
          </a:p>
          <a:p>
            <a:r>
              <a:rPr lang="en-US" sz="1200" dirty="0"/>
              <a:t>MA 1, MA 3, MA 5, MA 7, MA 9, MA 13, MA 17</a:t>
            </a:r>
            <a:endParaRPr lang="en-US" sz="1200" u="sng" dirty="0"/>
          </a:p>
          <a:p>
            <a:r>
              <a:rPr lang="en-US" sz="1200" u="sng" dirty="0"/>
              <a:t>Proposed Budget Increase (%)</a:t>
            </a:r>
          </a:p>
          <a:p>
            <a:r>
              <a:rPr lang="en-US" sz="1200" dirty="0"/>
              <a:t>MA 12 (1.6%), MA 16 (2.7%)</a:t>
            </a:r>
          </a:p>
          <a:p>
            <a:r>
              <a:rPr lang="en-US" sz="1200" u="sng" dirty="0"/>
              <a:t>Proposed Budget Decrease</a:t>
            </a:r>
            <a:endParaRPr lang="en-US" sz="1200" dirty="0"/>
          </a:p>
          <a:p>
            <a:r>
              <a:rPr lang="en-US" sz="1200" dirty="0"/>
              <a:t>MA 4 (-3.6%)</a:t>
            </a:r>
          </a:p>
          <a:p>
            <a:endParaRPr lang="en-US" sz="1200" u="sng" dirty="0"/>
          </a:p>
          <a:p>
            <a:r>
              <a:rPr lang="en-US" sz="1200" dirty="0"/>
              <a:t>FY 2017/18 Approved Budget:  $3,345,197</a:t>
            </a:r>
          </a:p>
          <a:p>
            <a:r>
              <a:rPr lang="en-US" sz="1200" dirty="0"/>
              <a:t>FY 2017/18 Projected Expend:  $2,709,658</a:t>
            </a:r>
          </a:p>
          <a:p>
            <a:r>
              <a:rPr lang="en-US" sz="1200" b="1" dirty="0"/>
              <a:t>FY 2018/19 Proposed Budget:  $3,344,197</a:t>
            </a:r>
          </a:p>
        </p:txBody>
      </p:sp>
      <p:sp>
        <p:nvSpPr>
          <p:cNvPr id="44" name="Oval 43"/>
          <p:cNvSpPr>
            <a:spLocks noChangeAspect="1"/>
          </p:cNvSpPr>
          <p:nvPr/>
        </p:nvSpPr>
        <p:spPr>
          <a:xfrm>
            <a:off x="441486" y="5279938"/>
            <a:ext cx="384207" cy="365760"/>
          </a:xfrm>
          <a:prstGeom prst="ellipse">
            <a:avLst/>
          </a:prstGeom>
          <a:noFill/>
          <a:ln>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8403347-A5DA-4FD0-A917-1FA04116A7F7}"/>
              </a:ext>
            </a:extLst>
          </p:cNvPr>
          <p:cNvSpPr>
            <a:spLocks noChangeAspect="1"/>
          </p:cNvSpPr>
          <p:nvPr/>
        </p:nvSpPr>
        <p:spPr>
          <a:xfrm>
            <a:off x="2308767" y="1473783"/>
            <a:ext cx="510633" cy="486116"/>
          </a:xfrm>
          <a:prstGeom prst="ellipse">
            <a:avLst/>
          </a:prstGeom>
          <a:noFill/>
          <a:ln>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79EC2D9-40E5-427E-BEEF-07531CBE7B21}"/>
              </a:ext>
            </a:extLst>
          </p:cNvPr>
          <p:cNvSpPr>
            <a:spLocks noChangeAspect="1"/>
          </p:cNvSpPr>
          <p:nvPr/>
        </p:nvSpPr>
        <p:spPr>
          <a:xfrm>
            <a:off x="1393504" y="1959899"/>
            <a:ext cx="510633" cy="486116"/>
          </a:xfrm>
          <a:prstGeom prst="ellipse">
            <a:avLst/>
          </a:prstGeom>
          <a:noFill/>
          <a:ln>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380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noChangeAspect="1"/>
          </p:cNvGrpSpPr>
          <p:nvPr/>
        </p:nvGrpSpPr>
        <p:grpSpPr>
          <a:xfrm>
            <a:off x="43762" y="952"/>
            <a:ext cx="4147238" cy="4882896"/>
            <a:chOff x="-2285553" y="2186211"/>
            <a:chExt cx="4647752" cy="5325036"/>
          </a:xfrm>
        </p:grpSpPr>
        <p:pic>
          <p:nvPicPr>
            <p:cNvPr id="9" name="Picture 2" descr="C:\Users\richmond\Desktop\FMP Budget Slides\MA_ALL_CVFPB_MAP.jpg"/>
            <p:cNvPicPr>
              <a:picLocks noChangeAspect="1" noChangeArrowheads="1"/>
            </p:cNvPicPr>
            <p:nvPr/>
          </p:nvPicPr>
          <p:blipFill>
            <a:blip r:embed="rId3" cstate="print"/>
            <a:srcRect/>
            <a:stretch>
              <a:fillRect/>
            </a:stretch>
          </p:blipFill>
          <p:spPr bwMode="auto">
            <a:xfrm>
              <a:off x="-1752600" y="2186211"/>
              <a:ext cx="4114799" cy="5325036"/>
            </a:xfrm>
            <a:prstGeom prst="rect">
              <a:avLst/>
            </a:prstGeom>
            <a:noFill/>
            <a:ln w="12700">
              <a:solidFill>
                <a:schemeClr val="tx1"/>
              </a:solidFill>
            </a:ln>
          </p:spPr>
        </p:pic>
        <p:pic>
          <p:nvPicPr>
            <p:cNvPr id="10" name="Picture 2" descr="C:\Users\richmond\Desktop\FMP Budget Slides\MA_ClearLake_MAP.jpg"/>
            <p:cNvPicPr>
              <a:picLocks noChangeAspect="1" noChangeArrowheads="1"/>
            </p:cNvPicPr>
            <p:nvPr/>
          </p:nvPicPr>
          <p:blipFill>
            <a:blip r:embed="rId4" cstate="print"/>
            <a:srcRect l="20154" t="15574" r="7291" b="6558"/>
            <a:stretch>
              <a:fillRect/>
            </a:stretch>
          </p:blipFill>
          <p:spPr bwMode="auto">
            <a:xfrm>
              <a:off x="-2285553" y="4942165"/>
              <a:ext cx="1752600" cy="2434167"/>
            </a:xfrm>
            <a:prstGeom prst="rect">
              <a:avLst/>
            </a:prstGeom>
            <a:noFill/>
            <a:ln w="12700">
              <a:solidFill>
                <a:schemeClr val="tx1"/>
              </a:solidFill>
            </a:ln>
            <a:effectLst>
              <a:outerShdw blurRad="50800" dist="38100" dir="2700000" algn="tl" rotWithShape="0">
                <a:schemeClr val="tx1">
                  <a:alpha val="59000"/>
                </a:schemeClr>
              </a:outerShdw>
            </a:effectLst>
          </p:spPr>
        </p:pic>
        <p:sp>
          <p:nvSpPr>
            <p:cNvPr id="11" name="TextBox 10"/>
            <p:cNvSpPr txBox="1"/>
            <p:nvPr/>
          </p:nvSpPr>
          <p:spPr>
            <a:xfrm>
              <a:off x="-2160620" y="5352383"/>
              <a:ext cx="914400" cy="302081"/>
            </a:xfrm>
            <a:prstGeom prst="rect">
              <a:avLst/>
            </a:prstGeom>
            <a:noFill/>
          </p:spPr>
          <p:txBody>
            <a:bodyPr wrap="square" rtlCol="0">
              <a:spAutoFit/>
            </a:bodyPr>
            <a:lstStyle/>
            <a:p>
              <a:r>
                <a:rPr lang="en-US" sz="1200" dirty="0">
                  <a:latin typeface="Arial" pitchFamily="34" charset="0"/>
                  <a:cs typeface="Arial" pitchFamily="34" charset="0"/>
                </a:rPr>
                <a:t>MA 17</a:t>
              </a:r>
            </a:p>
          </p:txBody>
        </p:sp>
        <p:sp>
          <p:nvSpPr>
            <p:cNvPr id="12" name="TextBox 11"/>
            <p:cNvSpPr txBox="1"/>
            <p:nvPr/>
          </p:nvSpPr>
          <p:spPr>
            <a:xfrm>
              <a:off x="504745" y="6063906"/>
              <a:ext cx="914400" cy="302081"/>
            </a:xfrm>
            <a:prstGeom prst="rect">
              <a:avLst/>
            </a:prstGeom>
            <a:noFill/>
          </p:spPr>
          <p:txBody>
            <a:bodyPr wrap="square" rtlCol="0">
              <a:spAutoFit/>
            </a:bodyPr>
            <a:lstStyle/>
            <a:p>
              <a:r>
                <a:rPr lang="en-US" sz="1200" dirty="0">
                  <a:latin typeface="Arial" pitchFamily="34" charset="0"/>
                  <a:cs typeface="Arial" pitchFamily="34" charset="0"/>
                </a:rPr>
                <a:t>MA 4</a:t>
              </a:r>
            </a:p>
          </p:txBody>
        </p:sp>
        <p:sp>
          <p:nvSpPr>
            <p:cNvPr id="13" name="TextBox 12"/>
            <p:cNvSpPr txBox="1"/>
            <p:nvPr/>
          </p:nvSpPr>
          <p:spPr>
            <a:xfrm>
              <a:off x="283007" y="4927296"/>
              <a:ext cx="914400" cy="302081"/>
            </a:xfrm>
            <a:prstGeom prst="rect">
              <a:avLst/>
            </a:prstGeom>
            <a:noFill/>
          </p:spPr>
          <p:txBody>
            <a:bodyPr wrap="square" rtlCol="0">
              <a:spAutoFit/>
            </a:bodyPr>
            <a:lstStyle/>
            <a:p>
              <a:r>
                <a:rPr lang="en-US" sz="1200" dirty="0">
                  <a:latin typeface="Arial" pitchFamily="34" charset="0"/>
                  <a:cs typeface="Arial" pitchFamily="34" charset="0"/>
                </a:rPr>
                <a:t>MA 3</a:t>
              </a:r>
            </a:p>
          </p:txBody>
        </p:sp>
        <p:sp>
          <p:nvSpPr>
            <p:cNvPr id="14" name="TextBox 13"/>
            <p:cNvSpPr txBox="1"/>
            <p:nvPr/>
          </p:nvSpPr>
          <p:spPr>
            <a:xfrm>
              <a:off x="-863384" y="3639333"/>
              <a:ext cx="914400" cy="302081"/>
            </a:xfrm>
            <a:prstGeom prst="rect">
              <a:avLst/>
            </a:prstGeom>
            <a:noFill/>
          </p:spPr>
          <p:txBody>
            <a:bodyPr wrap="square" rtlCol="0">
              <a:spAutoFit/>
            </a:bodyPr>
            <a:lstStyle/>
            <a:p>
              <a:r>
                <a:rPr lang="en-US" sz="1200" dirty="0">
                  <a:latin typeface="Arial" pitchFamily="34" charset="0"/>
                  <a:cs typeface="Arial" pitchFamily="34" charset="0"/>
                </a:rPr>
                <a:t>MA 1</a:t>
              </a:r>
            </a:p>
          </p:txBody>
        </p:sp>
        <p:sp>
          <p:nvSpPr>
            <p:cNvPr id="15" name="TextBox 14"/>
            <p:cNvSpPr txBox="1"/>
            <p:nvPr/>
          </p:nvSpPr>
          <p:spPr>
            <a:xfrm>
              <a:off x="486857" y="3318994"/>
              <a:ext cx="914400" cy="302081"/>
            </a:xfrm>
            <a:prstGeom prst="rect">
              <a:avLst/>
            </a:prstGeom>
            <a:noFill/>
          </p:spPr>
          <p:txBody>
            <a:bodyPr wrap="square" rtlCol="0">
              <a:spAutoFit/>
            </a:bodyPr>
            <a:lstStyle/>
            <a:p>
              <a:r>
                <a:rPr lang="en-US" sz="1200" dirty="0">
                  <a:latin typeface="Arial" pitchFamily="34" charset="0"/>
                  <a:cs typeface="Arial" pitchFamily="34" charset="0"/>
                </a:rPr>
                <a:t>MA 7</a:t>
              </a:r>
            </a:p>
          </p:txBody>
        </p:sp>
        <p:sp>
          <p:nvSpPr>
            <p:cNvPr id="16" name="TextBox 15"/>
            <p:cNvSpPr txBox="1"/>
            <p:nvPr/>
          </p:nvSpPr>
          <p:spPr>
            <a:xfrm>
              <a:off x="-255271" y="2846844"/>
              <a:ext cx="914400" cy="302081"/>
            </a:xfrm>
            <a:prstGeom prst="rect">
              <a:avLst/>
            </a:prstGeom>
            <a:noFill/>
          </p:spPr>
          <p:txBody>
            <a:bodyPr wrap="square" rtlCol="0">
              <a:spAutoFit/>
            </a:bodyPr>
            <a:lstStyle/>
            <a:p>
              <a:r>
                <a:rPr lang="en-US" sz="1200" dirty="0">
                  <a:latin typeface="Arial" pitchFamily="34" charset="0"/>
                  <a:cs typeface="Arial" pitchFamily="34" charset="0"/>
                </a:rPr>
                <a:t>MA 5</a:t>
              </a:r>
            </a:p>
          </p:txBody>
        </p:sp>
        <p:sp>
          <p:nvSpPr>
            <p:cNvPr id="17" name="TextBox 16"/>
            <p:cNvSpPr txBox="1"/>
            <p:nvPr/>
          </p:nvSpPr>
          <p:spPr>
            <a:xfrm>
              <a:off x="-834455" y="4441329"/>
              <a:ext cx="914400" cy="302081"/>
            </a:xfrm>
            <a:prstGeom prst="rect">
              <a:avLst/>
            </a:prstGeom>
            <a:noFill/>
          </p:spPr>
          <p:txBody>
            <a:bodyPr wrap="square" rtlCol="0">
              <a:spAutoFit/>
            </a:bodyPr>
            <a:lstStyle/>
            <a:p>
              <a:r>
                <a:rPr lang="en-US" sz="1200" dirty="0">
                  <a:latin typeface="Arial" pitchFamily="34" charset="0"/>
                  <a:cs typeface="Arial" pitchFamily="34" charset="0"/>
                </a:rPr>
                <a:t>MA 12</a:t>
              </a:r>
            </a:p>
          </p:txBody>
        </p:sp>
        <p:sp>
          <p:nvSpPr>
            <p:cNvPr id="18" name="TextBox 17"/>
            <p:cNvSpPr txBox="1"/>
            <p:nvPr/>
          </p:nvSpPr>
          <p:spPr>
            <a:xfrm>
              <a:off x="629673" y="6794532"/>
              <a:ext cx="914400" cy="302081"/>
            </a:xfrm>
            <a:prstGeom prst="rect">
              <a:avLst/>
            </a:prstGeom>
            <a:noFill/>
          </p:spPr>
          <p:txBody>
            <a:bodyPr wrap="square" rtlCol="0">
              <a:spAutoFit/>
            </a:bodyPr>
            <a:lstStyle/>
            <a:p>
              <a:r>
                <a:rPr lang="en-US" sz="1200" dirty="0">
                  <a:latin typeface="Arial" pitchFamily="34" charset="0"/>
                  <a:cs typeface="Arial" pitchFamily="34" charset="0"/>
                </a:rPr>
                <a:t>MA 9</a:t>
              </a:r>
            </a:p>
          </p:txBody>
        </p:sp>
        <p:sp>
          <p:nvSpPr>
            <p:cNvPr id="19" name="TextBox 18"/>
            <p:cNvSpPr txBox="1"/>
            <p:nvPr/>
          </p:nvSpPr>
          <p:spPr>
            <a:xfrm>
              <a:off x="-212432" y="3322047"/>
              <a:ext cx="914400" cy="302081"/>
            </a:xfrm>
            <a:prstGeom prst="rect">
              <a:avLst/>
            </a:prstGeom>
            <a:noFill/>
          </p:spPr>
          <p:txBody>
            <a:bodyPr wrap="square" rtlCol="0">
              <a:spAutoFit/>
            </a:bodyPr>
            <a:lstStyle/>
            <a:p>
              <a:r>
                <a:rPr lang="en-US" sz="1200" dirty="0">
                  <a:latin typeface="Arial" pitchFamily="34" charset="0"/>
                  <a:cs typeface="Arial" pitchFamily="34" charset="0"/>
                </a:rPr>
                <a:t>MA13</a:t>
              </a:r>
            </a:p>
          </p:txBody>
        </p:sp>
        <p:sp>
          <p:nvSpPr>
            <p:cNvPr id="20" name="TextBox 19"/>
            <p:cNvSpPr txBox="1"/>
            <p:nvPr/>
          </p:nvSpPr>
          <p:spPr>
            <a:xfrm>
              <a:off x="204046" y="3877937"/>
              <a:ext cx="914400" cy="302081"/>
            </a:xfrm>
            <a:prstGeom prst="rect">
              <a:avLst/>
            </a:prstGeom>
            <a:noFill/>
          </p:spPr>
          <p:txBody>
            <a:bodyPr wrap="square" rtlCol="0">
              <a:spAutoFit/>
            </a:bodyPr>
            <a:lstStyle/>
            <a:p>
              <a:r>
                <a:rPr lang="en-US" sz="1200" dirty="0">
                  <a:latin typeface="Arial" pitchFamily="34" charset="0"/>
                  <a:cs typeface="Arial" pitchFamily="34" charset="0"/>
                </a:rPr>
                <a:t>MA16</a:t>
              </a:r>
            </a:p>
          </p:txBody>
        </p:sp>
      </p:grpSp>
      <p:graphicFrame>
        <p:nvGraphicFramePr>
          <p:cNvPr id="23" name="Chart 22">
            <a:extLst>
              <a:ext uri="{FF2B5EF4-FFF2-40B4-BE49-F238E27FC236}">
                <a16:creationId xmlns:a16="http://schemas.microsoft.com/office/drawing/2014/main" id="{B9DC582C-AD81-4A11-B37D-DE8B06B9566E}"/>
              </a:ext>
            </a:extLst>
          </p:cNvPr>
          <p:cNvGraphicFramePr>
            <a:graphicFrameLocks/>
          </p:cNvGraphicFramePr>
          <p:nvPr>
            <p:extLst>
              <p:ext uri="{D42A27DB-BD31-4B8C-83A1-F6EECF244321}">
                <p14:modId xmlns:p14="http://schemas.microsoft.com/office/powerpoint/2010/main" val="3542735875"/>
              </p:ext>
            </p:extLst>
          </p:nvPr>
        </p:nvGraphicFramePr>
        <p:xfrm>
          <a:off x="4383305" y="0"/>
          <a:ext cx="4668185" cy="6145472"/>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a:extLst>
              <a:ext uri="{FF2B5EF4-FFF2-40B4-BE49-F238E27FC236}">
                <a16:creationId xmlns:a16="http://schemas.microsoft.com/office/drawing/2014/main" id="{54DAC359-CA1B-4AC6-9C79-6C01CDA19D42}"/>
              </a:ext>
            </a:extLst>
          </p:cNvPr>
          <p:cNvSpPr txBox="1"/>
          <p:nvPr/>
        </p:nvSpPr>
        <p:spPr>
          <a:xfrm>
            <a:off x="5029200" y="6086856"/>
            <a:ext cx="3234883" cy="615553"/>
          </a:xfrm>
          <a:prstGeom prst="rect">
            <a:avLst/>
          </a:prstGeom>
          <a:noFill/>
        </p:spPr>
        <p:txBody>
          <a:bodyPr wrap="square" rtlCol="0">
            <a:spAutoFit/>
          </a:bodyPr>
          <a:lstStyle/>
          <a:p>
            <a:pPr algn="ctr">
              <a:defRPr sz="1400" b="1" i="0" u="none" strike="noStrike" kern="1200" baseline="0">
                <a:solidFill>
                  <a:prstClr val="black"/>
                </a:solidFill>
                <a:latin typeface="+mn-lt"/>
                <a:ea typeface="+mn-ea"/>
                <a:cs typeface="+mn-cs"/>
              </a:defRPr>
            </a:pPr>
            <a:r>
              <a:rPr lang="en-US" sz="2000" dirty="0"/>
              <a:t>152 Levee Miles</a:t>
            </a:r>
          </a:p>
          <a:p>
            <a:pPr algn="ctr">
              <a:defRPr sz="1400" b="1" i="0" u="none" strike="noStrike" kern="1200" baseline="0">
                <a:solidFill>
                  <a:prstClr val="black"/>
                </a:solidFill>
                <a:latin typeface="+mn-lt"/>
                <a:ea typeface="+mn-ea"/>
                <a:cs typeface="+mn-cs"/>
              </a:defRPr>
            </a:pPr>
            <a:r>
              <a:rPr lang="en-US" dirty="0"/>
              <a:t>Overall 0.03% Increase for FY 2018/19</a:t>
            </a:r>
          </a:p>
        </p:txBody>
      </p:sp>
      <p:sp>
        <p:nvSpPr>
          <p:cNvPr id="25" name="Rectangle 24">
            <a:extLst>
              <a:ext uri="{FF2B5EF4-FFF2-40B4-BE49-F238E27FC236}">
                <a16:creationId xmlns:a16="http://schemas.microsoft.com/office/drawing/2014/main" id="{91FB17C1-D0B6-4ADB-B0DF-A1426AD677A8}"/>
              </a:ext>
            </a:extLst>
          </p:cNvPr>
          <p:cNvSpPr/>
          <p:nvPr/>
        </p:nvSpPr>
        <p:spPr>
          <a:xfrm>
            <a:off x="817755" y="4894999"/>
            <a:ext cx="3429000" cy="1938992"/>
          </a:xfrm>
          <a:prstGeom prst="rect">
            <a:avLst/>
          </a:prstGeom>
          <a:solidFill>
            <a:schemeClr val="bg1">
              <a:lumMod val="95000"/>
              <a:alpha val="50000"/>
            </a:schemeClr>
          </a:solidFill>
        </p:spPr>
        <p:txBody>
          <a:bodyPr wrap="square">
            <a:spAutoFit/>
          </a:bodyPr>
          <a:lstStyle/>
          <a:p>
            <a:r>
              <a:rPr lang="en-US" sz="1200" u="sng" dirty="0"/>
              <a:t>Proposed Budget Same as Previous Year</a:t>
            </a:r>
          </a:p>
          <a:p>
            <a:r>
              <a:rPr lang="en-US" sz="1200" dirty="0"/>
              <a:t>MA 1, MA 3, MA 5, MA 7, MA 9, MA 13, MA 17</a:t>
            </a:r>
            <a:endParaRPr lang="en-US" sz="1200" u="sng" dirty="0"/>
          </a:p>
          <a:p>
            <a:r>
              <a:rPr lang="en-US" sz="1200" u="sng" dirty="0"/>
              <a:t>Proposed Budget Increase (%)</a:t>
            </a:r>
          </a:p>
          <a:p>
            <a:r>
              <a:rPr lang="en-US" sz="1200" dirty="0"/>
              <a:t>MA 12 (1.6%), MA 16 (2.7%)</a:t>
            </a:r>
          </a:p>
          <a:p>
            <a:r>
              <a:rPr lang="en-US" sz="1200" u="sng" dirty="0"/>
              <a:t>Proposed Budget Decrease</a:t>
            </a:r>
            <a:endParaRPr lang="en-US" sz="1200" dirty="0"/>
          </a:p>
          <a:p>
            <a:r>
              <a:rPr lang="en-US" sz="1200" dirty="0"/>
              <a:t>MA 4 (-3.6%)</a:t>
            </a:r>
          </a:p>
          <a:p>
            <a:endParaRPr lang="en-US" sz="1200" u="sng" dirty="0"/>
          </a:p>
          <a:p>
            <a:r>
              <a:rPr lang="en-US" sz="1200" dirty="0"/>
              <a:t>FY 2017/18 Approved Budget:  $3,345,197</a:t>
            </a:r>
          </a:p>
          <a:p>
            <a:r>
              <a:rPr lang="en-US" sz="1200" dirty="0"/>
              <a:t>FY 2017/18 Projected Expend:  $2,709,658</a:t>
            </a:r>
          </a:p>
          <a:p>
            <a:r>
              <a:rPr lang="en-US" sz="1200" b="1" dirty="0"/>
              <a:t>FY 2018/19 Proposed Budget:  $3,344,197</a:t>
            </a:r>
          </a:p>
        </p:txBody>
      </p:sp>
      <p:sp>
        <p:nvSpPr>
          <p:cNvPr id="44" name="Oval 43"/>
          <p:cNvSpPr>
            <a:spLocks noChangeAspect="1"/>
          </p:cNvSpPr>
          <p:nvPr/>
        </p:nvSpPr>
        <p:spPr>
          <a:xfrm>
            <a:off x="489101" y="5677793"/>
            <a:ext cx="384207"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267B552-A874-4005-87F9-1B72C8955DE5}"/>
              </a:ext>
            </a:extLst>
          </p:cNvPr>
          <p:cNvSpPr>
            <a:spLocks noChangeAspect="1"/>
          </p:cNvSpPr>
          <p:nvPr/>
        </p:nvSpPr>
        <p:spPr>
          <a:xfrm>
            <a:off x="2517613" y="3432697"/>
            <a:ext cx="601957" cy="5730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3454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Requested Board Action</a:t>
            </a:r>
          </a:p>
        </p:txBody>
      </p:sp>
      <p:sp>
        <p:nvSpPr>
          <p:cNvPr id="3" name="Content Placeholder 2"/>
          <p:cNvSpPr>
            <a:spLocks noGrp="1"/>
          </p:cNvSpPr>
          <p:nvPr>
            <p:ph idx="1"/>
          </p:nvPr>
        </p:nvSpPr>
        <p:spPr>
          <a:xfrm>
            <a:off x="990600" y="1295400"/>
            <a:ext cx="8077200" cy="4953000"/>
          </a:xfrm>
        </p:spPr>
        <p:txBody>
          <a:bodyPr>
            <a:normAutofit lnSpcReduction="10000"/>
          </a:bodyPr>
          <a:lstStyle/>
          <a:p>
            <a:r>
              <a:rPr lang="en-US" sz="2400" dirty="0"/>
              <a:t>DWR requests the Central Valley Flood Protection Board Adopt the Fiscal Year 2018/19 Maintenance Area Budgets as presented, pursuant to California Water Code Section 12878, et. seq.</a:t>
            </a:r>
          </a:p>
          <a:p>
            <a:endParaRPr lang="en-US" sz="2400" dirty="0"/>
          </a:p>
          <a:p>
            <a:r>
              <a:rPr lang="en-US" sz="2400" dirty="0"/>
              <a:t>Applicable California Water Code Sections:</a:t>
            </a:r>
          </a:p>
          <a:p>
            <a:pPr lvl="1"/>
            <a:r>
              <a:rPr lang="en-US" sz="2000" dirty="0"/>
              <a:t>12878.27 – DWR provides annual cost estimate</a:t>
            </a:r>
          </a:p>
          <a:p>
            <a:pPr lvl="1"/>
            <a:r>
              <a:rPr lang="en-US" sz="2000" dirty="0"/>
              <a:t>12878.28 – Hearing held after April 1</a:t>
            </a:r>
          </a:p>
          <a:p>
            <a:pPr lvl="1"/>
            <a:r>
              <a:rPr lang="en-US" sz="2000" dirty="0"/>
              <a:t>12878.29 – Notice of Hearing; publication </a:t>
            </a:r>
          </a:p>
          <a:p>
            <a:pPr lvl="1"/>
            <a:r>
              <a:rPr lang="en-US" sz="2000" dirty="0"/>
              <a:t>12878.32 – Fixing amount of estimate    </a:t>
            </a:r>
          </a:p>
          <a:p>
            <a:pPr marL="457200" lvl="1" indent="0">
              <a:buNone/>
            </a:pPr>
            <a:r>
              <a:rPr lang="en-US" sz="2000" dirty="0"/>
              <a:t>                    </a:t>
            </a:r>
          </a:p>
          <a:p>
            <a:pPr marL="457200" lvl="1" indent="0">
              <a:buNone/>
            </a:pPr>
            <a:r>
              <a:rPr lang="en-US" sz="2400" b="1" dirty="0"/>
              <a:t>Requested Board Action:</a:t>
            </a:r>
          </a:p>
          <a:p>
            <a:pPr marL="457200" lvl="1" indent="0">
              <a:buNone/>
            </a:pPr>
            <a:r>
              <a:rPr lang="en-US" sz="2400" b="1" dirty="0"/>
              <a:t>	</a:t>
            </a:r>
            <a:r>
              <a:rPr lang="en-US" sz="2400" b="1" i="1" u="sng" dirty="0"/>
              <a:t>Adopt Proposed Budget as Presented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276" y="3810000"/>
            <a:ext cx="385762" cy="385762"/>
          </a:xfrm>
          <a:prstGeom prst="rect">
            <a:avLst/>
          </a:prstGeom>
          <a:noFill/>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276" y="4169904"/>
            <a:ext cx="385762" cy="38576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276" y="4567238"/>
            <a:ext cx="385762" cy="38576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038" y="3429000"/>
            <a:ext cx="385762" cy="385762"/>
          </a:xfrm>
          <a:prstGeom prst="rect">
            <a:avLst/>
          </a:prstGeom>
          <a:noFill/>
        </p:spPr>
      </p:pic>
    </p:spTree>
    <p:extLst>
      <p:ext uri="{BB962C8B-B14F-4D97-AF65-F5344CB8AC3E}">
        <p14:creationId xmlns:p14="http://schemas.microsoft.com/office/powerpoint/2010/main" val="2144473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924800" cy="1143000"/>
          </a:xfrm>
        </p:spPr>
        <p:txBody>
          <a:bodyPr>
            <a:normAutofit/>
          </a:bodyPr>
          <a:lstStyle/>
          <a:p>
            <a:r>
              <a:rPr lang="en-US" sz="3200" dirty="0"/>
              <a:t>California Water Code 12878 et seq.</a:t>
            </a:r>
            <a:br>
              <a:rPr lang="en-US" sz="3200" dirty="0"/>
            </a:br>
            <a:r>
              <a:rPr lang="en-US" sz="2400" dirty="0"/>
              <a:t>Relevant Sections</a:t>
            </a:r>
          </a:p>
        </p:txBody>
      </p:sp>
      <p:sp>
        <p:nvSpPr>
          <p:cNvPr id="3" name="Content Placeholder 2"/>
          <p:cNvSpPr>
            <a:spLocks noGrp="1"/>
          </p:cNvSpPr>
          <p:nvPr>
            <p:ph idx="1"/>
          </p:nvPr>
        </p:nvSpPr>
        <p:spPr>
          <a:xfrm>
            <a:off x="1066800" y="1828800"/>
            <a:ext cx="7924800" cy="4648200"/>
          </a:xfrm>
        </p:spPr>
        <p:txBody>
          <a:bodyPr>
            <a:normAutofit fontScale="32500" lnSpcReduction="20000"/>
          </a:bodyPr>
          <a:lstStyle/>
          <a:p>
            <a:pPr marL="0" indent="0">
              <a:buNone/>
            </a:pPr>
            <a:r>
              <a:rPr lang="en-US" dirty="0"/>
              <a:t>Cal. Water Code § 12878 (f) "Maintenance" means work described as maintenance by the federal regulations issued by the Secretary of the Army, the Secretary of Agriculture, the department, or the board for any project.</a:t>
            </a:r>
          </a:p>
          <a:p>
            <a:pPr marL="0" indent="0">
              <a:buNone/>
            </a:pPr>
            <a:endParaRPr lang="en-US" dirty="0"/>
          </a:p>
          <a:p>
            <a:pPr marL="0" indent="0">
              <a:buNone/>
            </a:pPr>
            <a:r>
              <a:rPr lang="en-US" dirty="0"/>
              <a:t>Cal. Water Code § 12878.21. Upon the formation of a maintenance area, the department shall thereafter operate and maintain the unit until such time as the maintenance area may be dissolved pursuant to this chapter. If the board or the department forms a maintenance area for a portion of a unit of a project, any remaining portion of the unit of a project not included in the maintenance area shall remain the responsibility of the local agency obligated to operate and maintain that unit. </a:t>
            </a:r>
          </a:p>
          <a:p>
            <a:pPr marL="0" indent="0">
              <a:buNone/>
            </a:pPr>
            <a:endParaRPr lang="en-US" dirty="0"/>
          </a:p>
          <a:p>
            <a:pPr marL="0" indent="0">
              <a:buNone/>
            </a:pPr>
            <a:r>
              <a:rPr lang="en-US" dirty="0"/>
              <a:t>Cal. Water Code §12878.27.  The department shall, prior to the first day of April of each year, estimate the cost of the operation and maintenance of each unit during the ensuing fiscal year and during the current fiscal year where no assessment has been levied or collected for the current fiscal year and adjust such estimates as provided in Section 12878.44. The department shall transmit a copy of such estimates to the board as to all units within the jurisdiction of the board.</a:t>
            </a:r>
          </a:p>
          <a:p>
            <a:pPr marL="0" indent="0">
              <a:buNone/>
            </a:pPr>
            <a:endParaRPr lang="en-US" dirty="0"/>
          </a:p>
          <a:p>
            <a:pPr marL="0" indent="0">
              <a:buNone/>
            </a:pPr>
            <a:r>
              <a:rPr lang="en-US" dirty="0"/>
              <a:t>Cal. Water Code §12878.28.  Following the first day of April of each year, the board or department shall hold a hearing at Sacramento on the matter of fixing the estimates and assessments for all units to be operated or maintained by the department pursuant to this chapter.</a:t>
            </a:r>
          </a:p>
          <a:p>
            <a:pPr marL="0" indent="0">
              <a:buNone/>
            </a:pPr>
            <a:endParaRPr lang="en-US" dirty="0"/>
          </a:p>
          <a:p>
            <a:pPr marL="0" indent="0">
              <a:buNone/>
            </a:pPr>
            <a:r>
              <a:rPr lang="en-US" dirty="0"/>
              <a:t>Cal. Water Code §12878.29.  Notice of the hearing shall be given by publication in at least one newspaper of general circulation in each maintenance area affected for at least once a week for two successive weeks.</a:t>
            </a:r>
          </a:p>
          <a:p>
            <a:pPr marL="0" indent="0">
              <a:buNone/>
            </a:pPr>
            <a:endParaRPr lang="en-US" dirty="0"/>
          </a:p>
          <a:p>
            <a:pPr marL="0" indent="0">
              <a:buNone/>
            </a:pPr>
            <a:r>
              <a:rPr lang="en-US" dirty="0"/>
              <a:t>Cal. Water Code §12878.30.  The notice shall set the time and place of the hearing which shall be held not less than 10 days following the completion of publication as to all maintenance areas, and shall state that the purpose of the hearing is to confirm or modify or revise the program of work to be performed on the units for which estimates have been made pursuant to Section 12878.27, and to determine the necessity for such work and the amount of the estimates therefor.</a:t>
            </a:r>
          </a:p>
          <a:p>
            <a:pPr marL="0" indent="0">
              <a:buNone/>
            </a:pPr>
            <a:endParaRPr lang="en-US" dirty="0"/>
          </a:p>
          <a:p>
            <a:pPr marL="0" indent="0">
              <a:buNone/>
            </a:pPr>
            <a:r>
              <a:rPr lang="en-US" dirty="0"/>
              <a:t>Cal. Water Code §12878.31.  At the hearing any owner of land in any maintenance area affected, or other interested person may offer, and the board or department shall receive, any relevant evidence or testimony concerning the proposed program of work relating to any such unit, the necessity for such work, or the estimate of the cost thereof.</a:t>
            </a:r>
          </a:p>
          <a:p>
            <a:pPr marL="0" indent="0">
              <a:buNone/>
            </a:pPr>
            <a:endParaRPr lang="en-US" dirty="0"/>
          </a:p>
          <a:p>
            <a:pPr marL="0" indent="0">
              <a:buNone/>
            </a:pPr>
            <a:r>
              <a:rPr lang="en-US" dirty="0"/>
              <a:t>Cal. Water Code §12878.32.  Upon the final conclusion of such hearing the board or department shall fix the amount of the estimate for each such unit for all purposes of the assessments provided for in this article, and in all cases where the board fixes the said amount it shall immediately notify the department of the amounts thereof.</a:t>
            </a:r>
          </a:p>
          <a:p>
            <a:pPr marL="0" indent="0">
              <a:buNone/>
            </a:pPr>
            <a:endParaRPr lang="en-US" dirty="0"/>
          </a:p>
        </p:txBody>
      </p:sp>
    </p:spTree>
    <p:extLst>
      <p:ext uri="{BB962C8B-B14F-4D97-AF65-F5344CB8AC3E}">
        <p14:creationId xmlns:p14="http://schemas.microsoft.com/office/powerpoint/2010/main" val="3549455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Department Programmatic Levee Maintenance Plan</a:t>
            </a:r>
          </a:p>
        </p:txBody>
      </p:sp>
      <p:sp>
        <p:nvSpPr>
          <p:cNvPr id="3" name="Content Placeholder 2"/>
          <p:cNvSpPr>
            <a:spLocks noGrp="1"/>
          </p:cNvSpPr>
          <p:nvPr>
            <p:ph idx="1"/>
          </p:nvPr>
        </p:nvSpPr>
        <p:spPr>
          <a:xfrm>
            <a:off x="990600" y="1600200"/>
            <a:ext cx="8153400" cy="5105400"/>
          </a:xfrm>
        </p:spPr>
        <p:txBody>
          <a:bodyPr>
            <a:normAutofit fontScale="77500" lnSpcReduction="20000"/>
          </a:bodyPr>
          <a:lstStyle/>
          <a:p>
            <a:r>
              <a:rPr lang="en-US" b="1" dirty="0"/>
              <a:t>Complete USACE Systemwide Improvement Framework (SWIF) for all DWR levee areas</a:t>
            </a:r>
          </a:p>
          <a:p>
            <a:pPr lvl="1"/>
            <a:r>
              <a:rPr lang="en-US" dirty="0"/>
              <a:t>Regain active Public Law (PL) 84-99 status</a:t>
            </a:r>
          </a:p>
          <a:p>
            <a:pPr lvl="1"/>
            <a:r>
              <a:rPr lang="en-US" dirty="0"/>
              <a:t>Seek Fed. Endangered Species Act, Section 7 Nexus </a:t>
            </a:r>
          </a:p>
          <a:p>
            <a:pPr marL="457200" lvl="1" indent="0">
              <a:buNone/>
            </a:pPr>
            <a:r>
              <a:rPr lang="en-US" dirty="0"/>
              <a:t>	(for SWIF implementation actions)</a:t>
            </a:r>
          </a:p>
          <a:p>
            <a:r>
              <a:rPr lang="en-US" b="1" dirty="0"/>
              <a:t>Environmental Permitting Efforts</a:t>
            </a:r>
          </a:p>
          <a:p>
            <a:pPr lvl="1"/>
            <a:r>
              <a:rPr lang="en-US" dirty="0"/>
              <a:t>Env. Permitting for Operations &amp; Maintenance </a:t>
            </a:r>
          </a:p>
          <a:p>
            <a:pPr marL="914400" lvl="2" indent="0">
              <a:buNone/>
            </a:pPr>
            <a:r>
              <a:rPr lang="en-US" dirty="0"/>
              <a:t>Obtain new CA Dept. of Fish &amp; Wildlife (CA Fish &amp; Game Code)</a:t>
            </a:r>
          </a:p>
          <a:p>
            <a:pPr lvl="2"/>
            <a:r>
              <a:rPr lang="en-US" dirty="0"/>
              <a:t>Section1600 (Lake and Streambed Alteration Agreement) </a:t>
            </a:r>
          </a:p>
          <a:p>
            <a:pPr lvl="2"/>
            <a:r>
              <a:rPr lang="en-US" dirty="0"/>
              <a:t>Section 2081 (CA Endangered Species Act) Permits</a:t>
            </a:r>
          </a:p>
          <a:p>
            <a:pPr lvl="1"/>
            <a:r>
              <a:rPr lang="en-US" dirty="0"/>
              <a:t>Federal ESA B.O.s for SWIF Implementation Actions</a:t>
            </a:r>
          </a:p>
          <a:p>
            <a:pPr lvl="2"/>
            <a:r>
              <a:rPr lang="en-US" dirty="0"/>
              <a:t>Seeking Section 7 nexus (USACE 3/21/2014 Interim Policy) </a:t>
            </a:r>
          </a:p>
          <a:p>
            <a:r>
              <a:rPr lang="en-US" b="1" dirty="0"/>
              <a:t>Culverts/Discharge Pipes</a:t>
            </a:r>
          </a:p>
          <a:p>
            <a:pPr lvl="1"/>
            <a:r>
              <a:rPr lang="en-US" dirty="0"/>
              <a:t>System pipes evaluated on risk basis </a:t>
            </a:r>
          </a:p>
          <a:p>
            <a:pPr marL="457200" lvl="1" indent="0">
              <a:buNone/>
            </a:pPr>
            <a:r>
              <a:rPr lang="en-US" dirty="0"/>
              <a:t>    (Deferred Maintenance Project) </a:t>
            </a:r>
          </a:p>
          <a:p>
            <a:endParaRPr lang="en-US" dirty="0"/>
          </a:p>
          <a:p>
            <a:pPr lvl="1"/>
            <a:endParaRPr lang="en-US" dirty="0"/>
          </a:p>
        </p:txBody>
      </p:sp>
    </p:spTree>
    <p:extLst>
      <p:ext uri="{BB962C8B-B14F-4D97-AF65-F5344CB8AC3E}">
        <p14:creationId xmlns:p14="http://schemas.microsoft.com/office/powerpoint/2010/main" val="560972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39ED-C4F2-4DA8-BBEB-00C955D1C9BE}"/>
              </a:ext>
            </a:extLst>
          </p:cNvPr>
          <p:cNvSpPr>
            <a:spLocks noGrp="1"/>
          </p:cNvSpPr>
          <p:nvPr>
            <p:ph type="title"/>
          </p:nvPr>
        </p:nvSpPr>
        <p:spPr>
          <a:xfrm>
            <a:off x="1066800" y="274638"/>
            <a:ext cx="7924800" cy="1143000"/>
          </a:xfrm>
        </p:spPr>
        <p:txBody>
          <a:bodyPr>
            <a:noAutofit/>
          </a:bodyPr>
          <a:lstStyle/>
          <a:p>
            <a:r>
              <a:rPr lang="en-US" sz="3600" dirty="0"/>
              <a:t>PL 84-99 Rehabilitation Program</a:t>
            </a:r>
            <a:br>
              <a:rPr lang="en-US" sz="3600" dirty="0"/>
            </a:br>
            <a:r>
              <a:rPr lang="en-US" sz="3600" dirty="0"/>
              <a:t>Status Summary</a:t>
            </a:r>
          </a:p>
        </p:txBody>
      </p:sp>
      <p:graphicFrame>
        <p:nvGraphicFramePr>
          <p:cNvPr id="5" name="Content Placeholder 4">
            <a:extLst>
              <a:ext uri="{FF2B5EF4-FFF2-40B4-BE49-F238E27FC236}">
                <a16:creationId xmlns:a16="http://schemas.microsoft.com/office/drawing/2014/main" id="{E81B55F0-D7C1-4AFB-865C-A835F04D7CD0}"/>
              </a:ext>
            </a:extLst>
          </p:cNvPr>
          <p:cNvGraphicFramePr>
            <a:graphicFrameLocks noGrp="1"/>
          </p:cNvGraphicFramePr>
          <p:nvPr>
            <p:ph idx="1"/>
            <p:extLst>
              <p:ext uri="{D42A27DB-BD31-4B8C-83A1-F6EECF244321}">
                <p14:modId xmlns:p14="http://schemas.microsoft.com/office/powerpoint/2010/main" val="3853661631"/>
              </p:ext>
            </p:extLst>
          </p:nvPr>
        </p:nvGraphicFramePr>
        <p:xfrm>
          <a:off x="1066800" y="1509395"/>
          <a:ext cx="7924800" cy="4205605"/>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3582484814"/>
                    </a:ext>
                  </a:extLst>
                </a:gridCol>
                <a:gridCol w="838200">
                  <a:extLst>
                    <a:ext uri="{9D8B030D-6E8A-4147-A177-3AD203B41FA5}">
                      <a16:colId xmlns:a16="http://schemas.microsoft.com/office/drawing/2014/main" val="2835335990"/>
                    </a:ext>
                  </a:extLst>
                </a:gridCol>
                <a:gridCol w="6324600">
                  <a:extLst>
                    <a:ext uri="{9D8B030D-6E8A-4147-A177-3AD203B41FA5}">
                      <a16:colId xmlns:a16="http://schemas.microsoft.com/office/drawing/2014/main" val="3880760103"/>
                    </a:ext>
                  </a:extLst>
                </a:gridCol>
              </a:tblGrid>
              <a:tr h="370840">
                <a:tc>
                  <a:txBody>
                    <a:bodyPr/>
                    <a:lstStyle/>
                    <a:p>
                      <a:pPr algn="l" fontAlgn="b"/>
                      <a:r>
                        <a:rPr lang="en-US" sz="1600" b="1" i="0" u="none" strike="noStrike" dirty="0">
                          <a:solidFill>
                            <a:srgbClr val="000000"/>
                          </a:solidFill>
                          <a:effectLst/>
                          <a:latin typeface="Calibri" panose="020F0502020204030204" pitchFamily="34" charset="0"/>
                        </a:rPr>
                        <a:t>MA</a:t>
                      </a:r>
                    </a:p>
                  </a:txBody>
                  <a:tcPr marL="9525" marR="9525" marT="9525" marB="0" anchor="b"/>
                </a:tc>
                <a:tc>
                  <a:txBody>
                    <a:bodyPr/>
                    <a:lstStyle/>
                    <a:p>
                      <a:pPr algn="l" fontAlgn="b"/>
                      <a:r>
                        <a:rPr lang="en-US" sz="1600" b="1" i="0" u="none" strike="noStrike">
                          <a:solidFill>
                            <a:srgbClr val="000000"/>
                          </a:solidFill>
                          <a:effectLst/>
                          <a:latin typeface="Calibri" panose="020F0502020204030204" pitchFamily="34" charset="0"/>
                        </a:rPr>
                        <a:t>PL 84-99 RP Status</a:t>
                      </a:r>
                    </a:p>
                  </a:txBody>
                  <a:tcPr marL="9525" marR="9525" marT="9525" marB="0" anchor="b"/>
                </a:tc>
                <a:tc>
                  <a:txBody>
                    <a:bodyPr/>
                    <a:lstStyle/>
                    <a:p>
                      <a:pPr algn="l" fontAlgn="b"/>
                      <a:r>
                        <a:rPr lang="en-US" sz="1600" b="1" i="0" u="none" strike="noStrike" dirty="0">
                          <a:solidFill>
                            <a:srgbClr val="000000"/>
                          </a:solidFill>
                          <a:effectLst/>
                          <a:latin typeface="Calibri" panose="020F0502020204030204" pitchFamily="34" charset="0"/>
                        </a:rPr>
                        <a:t>Dates</a:t>
                      </a:r>
                    </a:p>
                  </a:txBody>
                  <a:tcPr marL="9525" marR="9525" marT="9525" marB="0" anchor="b"/>
                </a:tc>
                <a:extLst>
                  <a:ext uri="{0D108BD9-81ED-4DB2-BD59-A6C34878D82A}">
                    <a16:rowId xmlns:a16="http://schemas.microsoft.com/office/drawing/2014/main" val="4025224162"/>
                  </a:ext>
                </a:extLst>
              </a:tr>
              <a:tr h="370840">
                <a:tc>
                  <a:txBody>
                    <a:bodyPr/>
                    <a:lstStyle/>
                    <a:p>
                      <a:pPr algn="l" fontAlgn="b"/>
                      <a:r>
                        <a:rPr lang="en-US" sz="1600" b="0" i="0" u="none" strike="noStrike">
                          <a:solidFill>
                            <a:srgbClr val="000000"/>
                          </a:solidFill>
                          <a:effectLst/>
                          <a:latin typeface="Calibri" panose="020F0502020204030204" pitchFamily="34" charset="0"/>
                        </a:rPr>
                        <a:t>MA 1</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Active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LOI approved (3/9/15); SWIF submitted 3/9/17 &amp; awaiting USACE review</a:t>
                      </a:r>
                    </a:p>
                  </a:txBody>
                  <a:tcPr marL="9525" marR="9525" marT="9525" marB="0" anchor="b"/>
                </a:tc>
                <a:extLst>
                  <a:ext uri="{0D108BD9-81ED-4DB2-BD59-A6C34878D82A}">
                    <a16:rowId xmlns:a16="http://schemas.microsoft.com/office/drawing/2014/main" val="1101080438"/>
                  </a:ext>
                </a:extLst>
              </a:tr>
              <a:tr h="370840">
                <a:tc>
                  <a:txBody>
                    <a:bodyPr/>
                    <a:lstStyle/>
                    <a:p>
                      <a:pPr algn="l" fontAlgn="b"/>
                      <a:r>
                        <a:rPr lang="en-US" sz="1600" b="0" i="0" u="none" strike="noStrike">
                          <a:solidFill>
                            <a:srgbClr val="000000"/>
                          </a:solidFill>
                          <a:effectLst/>
                          <a:latin typeface="Calibri" panose="020F0502020204030204" pitchFamily="34" charset="0"/>
                        </a:rPr>
                        <a:t>MA 3</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Active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LOI approved (2/24/14); SWIF submitted 3/22/17 &amp; awaiting USACE review</a:t>
                      </a:r>
                    </a:p>
                  </a:txBody>
                  <a:tcPr marL="9525" marR="9525" marT="9525" marB="0" anchor="b"/>
                </a:tc>
                <a:extLst>
                  <a:ext uri="{0D108BD9-81ED-4DB2-BD59-A6C34878D82A}">
                    <a16:rowId xmlns:a16="http://schemas.microsoft.com/office/drawing/2014/main" val="2407012830"/>
                  </a:ext>
                </a:extLst>
              </a:tr>
              <a:tr h="370840">
                <a:tc>
                  <a:txBody>
                    <a:bodyPr/>
                    <a:lstStyle/>
                    <a:p>
                      <a:pPr algn="l" fontAlgn="b"/>
                      <a:r>
                        <a:rPr lang="en-US" sz="1600" b="0" i="0" u="none" strike="noStrike">
                          <a:solidFill>
                            <a:srgbClr val="000000"/>
                          </a:solidFill>
                          <a:effectLst/>
                          <a:latin typeface="Calibri" panose="020F0502020204030204" pitchFamily="34" charset="0"/>
                        </a:rPr>
                        <a:t>MA 4</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Inactive</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LOI formally submitted (11/6/17; awaiting USACE review)</a:t>
                      </a:r>
                    </a:p>
                  </a:txBody>
                  <a:tcPr marL="9525" marR="9525" marT="9525" marB="0" anchor="b"/>
                </a:tc>
                <a:extLst>
                  <a:ext uri="{0D108BD9-81ED-4DB2-BD59-A6C34878D82A}">
                    <a16:rowId xmlns:a16="http://schemas.microsoft.com/office/drawing/2014/main" val="1913644100"/>
                  </a:ext>
                </a:extLst>
              </a:tr>
              <a:tr h="370840">
                <a:tc>
                  <a:txBody>
                    <a:bodyPr/>
                    <a:lstStyle/>
                    <a:p>
                      <a:pPr algn="l" fontAlgn="b"/>
                      <a:r>
                        <a:rPr lang="en-US" sz="1600" b="0" i="0" u="none" strike="noStrike">
                          <a:solidFill>
                            <a:srgbClr val="000000"/>
                          </a:solidFill>
                          <a:effectLst/>
                          <a:latin typeface="Calibri" panose="020F0502020204030204" pitchFamily="34" charset="0"/>
                        </a:rPr>
                        <a:t>MA 5</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Active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LOI approved (7/6/17; progress report due 7/6/18</a:t>
                      </a:r>
                    </a:p>
                  </a:txBody>
                  <a:tcPr marL="9525" marR="9525" marT="9525" marB="0" anchor="b"/>
                </a:tc>
                <a:extLst>
                  <a:ext uri="{0D108BD9-81ED-4DB2-BD59-A6C34878D82A}">
                    <a16:rowId xmlns:a16="http://schemas.microsoft.com/office/drawing/2014/main" val="3773644740"/>
                  </a:ext>
                </a:extLst>
              </a:tr>
              <a:tr h="370840">
                <a:tc>
                  <a:txBody>
                    <a:bodyPr/>
                    <a:lstStyle/>
                    <a:p>
                      <a:pPr algn="l" fontAlgn="b"/>
                      <a:r>
                        <a:rPr lang="en-US" sz="1600" b="0" i="0" u="none" strike="noStrike">
                          <a:solidFill>
                            <a:srgbClr val="000000"/>
                          </a:solidFill>
                          <a:effectLst/>
                          <a:latin typeface="Calibri" panose="020F0502020204030204" pitchFamily="34" charset="0"/>
                        </a:rPr>
                        <a:t>MA 7</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Active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LOI approved (2/24/14); SWIF submitted 3/22/17 &amp; awaiting USACE review</a:t>
                      </a:r>
                    </a:p>
                  </a:txBody>
                  <a:tcPr marL="9525" marR="9525" marT="9525" marB="0" anchor="b"/>
                </a:tc>
                <a:extLst>
                  <a:ext uri="{0D108BD9-81ED-4DB2-BD59-A6C34878D82A}">
                    <a16:rowId xmlns:a16="http://schemas.microsoft.com/office/drawing/2014/main" val="825712660"/>
                  </a:ext>
                </a:extLst>
              </a:tr>
              <a:tr h="370840">
                <a:tc>
                  <a:txBody>
                    <a:bodyPr/>
                    <a:lstStyle/>
                    <a:p>
                      <a:pPr algn="l" fontAlgn="b"/>
                      <a:r>
                        <a:rPr lang="en-US" sz="1600" b="0" i="0" u="none" strike="noStrike">
                          <a:solidFill>
                            <a:srgbClr val="000000"/>
                          </a:solidFill>
                          <a:effectLst/>
                          <a:latin typeface="Calibri" panose="020F0502020204030204" pitchFamily="34" charset="0"/>
                        </a:rPr>
                        <a:t>MA 9</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Active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LOI approved (10/1/13); SWIF submitted 12/18/17 &amp; awaiting USACE review</a:t>
                      </a:r>
                    </a:p>
                  </a:txBody>
                  <a:tcPr marL="9525" marR="9525" marT="9525" marB="0" anchor="b"/>
                </a:tc>
                <a:extLst>
                  <a:ext uri="{0D108BD9-81ED-4DB2-BD59-A6C34878D82A}">
                    <a16:rowId xmlns:a16="http://schemas.microsoft.com/office/drawing/2014/main" val="3245654333"/>
                  </a:ext>
                </a:extLst>
              </a:tr>
              <a:tr h="370840">
                <a:tc>
                  <a:txBody>
                    <a:bodyPr/>
                    <a:lstStyle/>
                    <a:p>
                      <a:pPr algn="l" fontAlgn="b"/>
                      <a:r>
                        <a:rPr lang="en-US" sz="1600" b="0" i="0" u="none" strike="noStrike">
                          <a:solidFill>
                            <a:srgbClr val="000000"/>
                          </a:solidFill>
                          <a:effectLst/>
                          <a:latin typeface="Calibri" panose="020F0502020204030204" pitchFamily="34" charset="0"/>
                        </a:rPr>
                        <a:t>MA 12</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Active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LOI approved (3/9/15); SWIF submitted 3/9/17 &amp; awaiting USACE review</a:t>
                      </a:r>
                    </a:p>
                  </a:txBody>
                  <a:tcPr marL="9525" marR="9525" marT="9525" marB="0" anchor="b"/>
                </a:tc>
                <a:extLst>
                  <a:ext uri="{0D108BD9-81ED-4DB2-BD59-A6C34878D82A}">
                    <a16:rowId xmlns:a16="http://schemas.microsoft.com/office/drawing/2014/main" val="1893235492"/>
                  </a:ext>
                </a:extLst>
              </a:tr>
              <a:tr h="370840">
                <a:tc>
                  <a:txBody>
                    <a:bodyPr/>
                    <a:lstStyle/>
                    <a:p>
                      <a:pPr algn="l" fontAlgn="b"/>
                      <a:r>
                        <a:rPr lang="en-US" sz="1600" b="0" i="0" u="none" strike="noStrike">
                          <a:solidFill>
                            <a:srgbClr val="000000"/>
                          </a:solidFill>
                          <a:effectLst/>
                          <a:latin typeface="Calibri" panose="020F0502020204030204" pitchFamily="34" charset="0"/>
                        </a:rPr>
                        <a:t>MA 13</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Active</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LOI approved (5/18/17; progress report due 5/18/18</a:t>
                      </a:r>
                    </a:p>
                  </a:txBody>
                  <a:tcPr marL="9525" marR="9525" marT="9525" marB="0" anchor="b"/>
                </a:tc>
                <a:extLst>
                  <a:ext uri="{0D108BD9-81ED-4DB2-BD59-A6C34878D82A}">
                    <a16:rowId xmlns:a16="http://schemas.microsoft.com/office/drawing/2014/main" val="1082602101"/>
                  </a:ext>
                </a:extLst>
              </a:tr>
              <a:tr h="370840">
                <a:tc>
                  <a:txBody>
                    <a:bodyPr/>
                    <a:lstStyle/>
                    <a:p>
                      <a:pPr algn="l" fontAlgn="b"/>
                      <a:r>
                        <a:rPr lang="en-US" sz="1600" b="0" i="0" u="none" strike="noStrike">
                          <a:solidFill>
                            <a:srgbClr val="000000"/>
                          </a:solidFill>
                          <a:effectLst/>
                          <a:latin typeface="Calibri" panose="020F0502020204030204" pitchFamily="34" charset="0"/>
                        </a:rPr>
                        <a:t>MA 16</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Active</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LOI approved (2/24/14); SWIF submitted 3/22/17 &amp; awaiting USACE review</a:t>
                      </a:r>
                    </a:p>
                  </a:txBody>
                  <a:tcPr marL="9525" marR="9525" marT="9525" marB="0" anchor="b"/>
                </a:tc>
                <a:extLst>
                  <a:ext uri="{0D108BD9-81ED-4DB2-BD59-A6C34878D82A}">
                    <a16:rowId xmlns:a16="http://schemas.microsoft.com/office/drawing/2014/main" val="2299161363"/>
                  </a:ext>
                </a:extLst>
              </a:tr>
              <a:tr h="370840">
                <a:tc>
                  <a:txBody>
                    <a:bodyPr/>
                    <a:lstStyle/>
                    <a:p>
                      <a:pPr algn="l" fontAlgn="b"/>
                      <a:r>
                        <a:rPr lang="en-US" sz="1600" b="0" i="0" u="none" strike="noStrike" dirty="0">
                          <a:solidFill>
                            <a:srgbClr val="000000"/>
                          </a:solidFill>
                          <a:effectLst/>
                          <a:latin typeface="Calibri" panose="020F0502020204030204" pitchFamily="34" charset="0"/>
                        </a:rPr>
                        <a:t>MA17</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Inactive</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Currently evaluating LOI submittal with Lake County</a:t>
                      </a:r>
                    </a:p>
                  </a:txBody>
                  <a:tcPr marL="9525" marR="9525" marT="9525" marB="0" anchor="b"/>
                </a:tc>
                <a:extLst>
                  <a:ext uri="{0D108BD9-81ED-4DB2-BD59-A6C34878D82A}">
                    <a16:rowId xmlns:a16="http://schemas.microsoft.com/office/drawing/2014/main" val="2753953030"/>
                  </a:ext>
                </a:extLst>
              </a:tr>
            </a:tbl>
          </a:graphicData>
        </a:graphic>
      </p:graphicFrame>
      <p:sp>
        <p:nvSpPr>
          <p:cNvPr id="6" name="TextBox 5">
            <a:extLst>
              <a:ext uri="{FF2B5EF4-FFF2-40B4-BE49-F238E27FC236}">
                <a16:creationId xmlns:a16="http://schemas.microsoft.com/office/drawing/2014/main" id="{0F84E848-86F1-4870-B88F-75B03E0941C0}"/>
              </a:ext>
            </a:extLst>
          </p:cNvPr>
          <p:cNvSpPr txBox="1"/>
          <p:nvPr/>
        </p:nvSpPr>
        <p:spPr>
          <a:xfrm>
            <a:off x="990600" y="5782270"/>
            <a:ext cx="7848600" cy="923330"/>
          </a:xfrm>
          <a:prstGeom prst="rect">
            <a:avLst/>
          </a:prstGeom>
          <a:noFill/>
        </p:spPr>
        <p:txBody>
          <a:bodyPr wrap="square" rtlCol="0">
            <a:spAutoFit/>
          </a:bodyPr>
          <a:lstStyle/>
          <a:p>
            <a:r>
              <a:rPr lang="en-US" i="1" dirty="0"/>
              <a:t>BENEFITS OF PL 84-99 ACTIVE STATUS</a:t>
            </a:r>
          </a:p>
          <a:p>
            <a:pPr marL="285750" indent="-285750">
              <a:buFont typeface="Arial" panose="020B0604020202020204" pitchFamily="34" charset="0"/>
              <a:buChar char="•"/>
            </a:pPr>
            <a:r>
              <a:rPr lang="en-US" dirty="0"/>
              <a:t>PL84-99 Rehab Program Storm Damage Repairs - 2017 Repairs: MA 16 (1-site).   2018/2019 Planned Repairs:  MA 3 (1-site), MA 9 (2-sites), and MA 12 (1-site).</a:t>
            </a:r>
          </a:p>
        </p:txBody>
      </p:sp>
    </p:spTree>
    <p:extLst>
      <p:ext uri="{BB962C8B-B14F-4D97-AF65-F5344CB8AC3E}">
        <p14:creationId xmlns:p14="http://schemas.microsoft.com/office/powerpoint/2010/main" val="4249123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39ED-C4F2-4DA8-BBEB-00C955D1C9BE}"/>
              </a:ext>
            </a:extLst>
          </p:cNvPr>
          <p:cNvSpPr>
            <a:spLocks noGrp="1"/>
          </p:cNvSpPr>
          <p:nvPr>
            <p:ph type="title"/>
          </p:nvPr>
        </p:nvSpPr>
        <p:spPr>
          <a:xfrm>
            <a:off x="914400" y="274638"/>
            <a:ext cx="8229600" cy="1143000"/>
          </a:xfrm>
        </p:spPr>
        <p:txBody>
          <a:bodyPr>
            <a:noAutofit/>
          </a:bodyPr>
          <a:lstStyle/>
          <a:p>
            <a:r>
              <a:rPr lang="en-US" sz="3200" dirty="0"/>
              <a:t>PL 84-99 Rehabilitation Program</a:t>
            </a:r>
            <a:br>
              <a:rPr lang="en-US" sz="3200" dirty="0"/>
            </a:br>
            <a:r>
              <a:rPr lang="en-US" sz="3200" dirty="0"/>
              <a:t>2017 Storm Damage Repair Summary</a:t>
            </a:r>
          </a:p>
        </p:txBody>
      </p:sp>
      <p:graphicFrame>
        <p:nvGraphicFramePr>
          <p:cNvPr id="5" name="Content Placeholder 4">
            <a:extLst>
              <a:ext uri="{FF2B5EF4-FFF2-40B4-BE49-F238E27FC236}">
                <a16:creationId xmlns:a16="http://schemas.microsoft.com/office/drawing/2014/main" id="{E81B55F0-D7C1-4AFB-865C-A835F04D7CD0}"/>
              </a:ext>
            </a:extLst>
          </p:cNvPr>
          <p:cNvGraphicFramePr>
            <a:graphicFrameLocks noGrp="1"/>
          </p:cNvGraphicFramePr>
          <p:nvPr>
            <p:ph idx="1"/>
            <p:extLst>
              <p:ext uri="{D42A27DB-BD31-4B8C-83A1-F6EECF244321}">
                <p14:modId xmlns:p14="http://schemas.microsoft.com/office/powerpoint/2010/main" val="585025355"/>
              </p:ext>
            </p:extLst>
          </p:nvPr>
        </p:nvGraphicFramePr>
        <p:xfrm>
          <a:off x="1066800" y="1828800"/>
          <a:ext cx="7924800" cy="340360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3582484814"/>
                    </a:ext>
                  </a:extLst>
                </a:gridCol>
                <a:gridCol w="1066800">
                  <a:extLst>
                    <a:ext uri="{9D8B030D-6E8A-4147-A177-3AD203B41FA5}">
                      <a16:colId xmlns:a16="http://schemas.microsoft.com/office/drawing/2014/main" val="2835335990"/>
                    </a:ext>
                  </a:extLst>
                </a:gridCol>
                <a:gridCol w="2362200">
                  <a:extLst>
                    <a:ext uri="{9D8B030D-6E8A-4147-A177-3AD203B41FA5}">
                      <a16:colId xmlns:a16="http://schemas.microsoft.com/office/drawing/2014/main" val="3880760103"/>
                    </a:ext>
                  </a:extLst>
                </a:gridCol>
                <a:gridCol w="1828800">
                  <a:extLst>
                    <a:ext uri="{9D8B030D-6E8A-4147-A177-3AD203B41FA5}">
                      <a16:colId xmlns:a16="http://schemas.microsoft.com/office/drawing/2014/main" val="1860416927"/>
                    </a:ext>
                  </a:extLst>
                </a:gridCol>
                <a:gridCol w="1905000">
                  <a:extLst>
                    <a:ext uri="{9D8B030D-6E8A-4147-A177-3AD203B41FA5}">
                      <a16:colId xmlns:a16="http://schemas.microsoft.com/office/drawing/2014/main" val="4169064548"/>
                    </a:ext>
                  </a:extLst>
                </a:gridCol>
              </a:tblGrid>
              <a:tr h="370840">
                <a:tc>
                  <a:txBody>
                    <a:bodyPr/>
                    <a:lstStyle/>
                    <a:p>
                      <a:pPr algn="ctr" fontAlgn="b"/>
                      <a:r>
                        <a:rPr lang="en-US" sz="1600" b="1" i="0" u="none" strike="noStrike" dirty="0">
                          <a:solidFill>
                            <a:srgbClr val="000000"/>
                          </a:solidFill>
                          <a:effectLst/>
                          <a:latin typeface="Calibri" panose="020F0502020204030204" pitchFamily="34" charset="0"/>
                        </a:rPr>
                        <a:t>MA</a:t>
                      </a:r>
                    </a:p>
                  </a:txBody>
                  <a:tcPr marL="9525" marR="9525" marT="9525" marB="0" anchor="b"/>
                </a:tc>
                <a:tc>
                  <a:txBody>
                    <a:bodyPr/>
                    <a:lstStyle/>
                    <a:p>
                      <a:pPr algn="ctr" fontAlgn="b"/>
                      <a:r>
                        <a:rPr lang="en-US" sz="1600" b="1" i="0" u="none" strike="noStrike" dirty="0">
                          <a:solidFill>
                            <a:srgbClr val="000000"/>
                          </a:solidFill>
                          <a:effectLst/>
                          <a:latin typeface="Calibri" panose="020F0502020204030204" pitchFamily="34" charset="0"/>
                        </a:rPr>
                        <a:t>PL 84-99 Site ID </a:t>
                      </a:r>
                    </a:p>
                  </a:txBody>
                  <a:tcPr marL="9525" marR="9525" marT="9525" marB="0" anchor="b"/>
                </a:tc>
                <a:tc>
                  <a:txBody>
                    <a:bodyPr/>
                    <a:lstStyle/>
                    <a:p>
                      <a:pPr algn="l" fontAlgn="b"/>
                      <a:r>
                        <a:rPr lang="en-US" sz="1600" b="1" i="0" u="none" strike="noStrike" dirty="0">
                          <a:solidFill>
                            <a:srgbClr val="000000"/>
                          </a:solidFill>
                          <a:effectLst/>
                          <a:latin typeface="Calibri" panose="020F0502020204030204" pitchFamily="34" charset="0"/>
                        </a:rPr>
                        <a:t>Status / Repair Schedule</a:t>
                      </a:r>
                    </a:p>
                  </a:txBody>
                  <a:tcPr marL="9525" marR="9525" marT="9525" marB="0" anchor="b"/>
                </a:tc>
                <a:tc>
                  <a:txBody>
                    <a:bodyPr/>
                    <a:lstStyle/>
                    <a:p>
                      <a:pPr algn="ctr" fontAlgn="b"/>
                      <a:r>
                        <a:rPr lang="en-US" sz="1600" b="1" i="0" u="none" strike="noStrike" dirty="0">
                          <a:solidFill>
                            <a:srgbClr val="000000"/>
                          </a:solidFill>
                          <a:effectLst/>
                          <a:latin typeface="Calibri" panose="020F0502020204030204" pitchFamily="34" charset="0"/>
                        </a:rPr>
                        <a:t>Planned/Actual</a:t>
                      </a:r>
                      <a:r>
                        <a:rPr lang="en-US" sz="1600" b="1" i="1" u="none" strike="noStrike" dirty="0">
                          <a:solidFill>
                            <a:srgbClr val="000000"/>
                          </a:solidFill>
                          <a:effectLst/>
                          <a:latin typeface="Calibri" panose="020F0502020204030204" pitchFamily="34" charset="0"/>
                        </a:rPr>
                        <a:t>*</a:t>
                      </a:r>
                      <a:r>
                        <a:rPr lang="en-US" sz="1600" b="1" i="0" u="none" strike="noStrike" dirty="0">
                          <a:solidFill>
                            <a:srgbClr val="000000"/>
                          </a:solidFill>
                          <a:effectLst/>
                          <a:latin typeface="Calibri" panose="020F0502020204030204" pitchFamily="34" charset="0"/>
                        </a:rPr>
                        <a:t> Federal Investment (USACE PIR data)</a:t>
                      </a:r>
                    </a:p>
                  </a:txBody>
                  <a:tcPr marL="9525" marR="9525" marT="9525" marB="0" anchor="b"/>
                </a:tc>
                <a:tc>
                  <a:txBody>
                    <a:bodyPr/>
                    <a:lstStyle/>
                    <a:p>
                      <a:pPr marL="0" algn="ctr" defTabSz="914400" rtl="0" eaLnBrk="1" fontAlgn="b" latinLnBrk="0" hangingPunct="1"/>
                      <a:r>
                        <a:rPr lang="en-US" sz="1600" b="1" i="0" u="none" strike="noStrike" kern="1200" dirty="0">
                          <a:solidFill>
                            <a:srgbClr val="000000"/>
                          </a:solidFill>
                          <a:effectLst/>
                          <a:latin typeface="Calibri" panose="020F0502020204030204" pitchFamily="34" charset="0"/>
                          <a:ea typeface="+mn-ea"/>
                          <a:cs typeface="+mn-cs"/>
                        </a:rPr>
                        <a:t>Estimated/Actual</a:t>
                      </a:r>
                      <a:r>
                        <a:rPr lang="en-US" sz="1600" b="1" i="1" u="none" strike="noStrike" kern="1200" dirty="0">
                          <a:solidFill>
                            <a:srgbClr val="000000"/>
                          </a:solidFill>
                          <a:effectLst/>
                          <a:latin typeface="Calibri" panose="020F0502020204030204" pitchFamily="34" charset="0"/>
                          <a:ea typeface="+mn-ea"/>
                          <a:cs typeface="+mn-cs"/>
                        </a:rPr>
                        <a:t>*</a:t>
                      </a:r>
                      <a:r>
                        <a:rPr lang="en-US" sz="1600" b="1" i="0" u="none" strike="noStrike" kern="1200" dirty="0">
                          <a:solidFill>
                            <a:srgbClr val="000000"/>
                          </a:solidFill>
                          <a:effectLst/>
                          <a:latin typeface="Calibri" panose="020F0502020204030204" pitchFamily="34" charset="0"/>
                          <a:ea typeface="+mn-ea"/>
                          <a:cs typeface="+mn-cs"/>
                        </a:rPr>
                        <a:t> State Costs </a:t>
                      </a:r>
                    </a:p>
                    <a:p>
                      <a:pPr marL="0" algn="ctr" defTabSz="914400" rtl="0" eaLnBrk="1" fontAlgn="b" latinLnBrk="0" hangingPunct="1"/>
                      <a:r>
                        <a:rPr lang="en-US" sz="1600" b="1" i="0" u="none" strike="noStrike" kern="1200" dirty="0">
                          <a:solidFill>
                            <a:srgbClr val="000000"/>
                          </a:solidFill>
                          <a:effectLst/>
                          <a:latin typeface="Calibri" panose="020F0502020204030204" pitchFamily="34" charset="0"/>
                          <a:ea typeface="+mn-ea"/>
                          <a:cs typeface="+mn-cs"/>
                        </a:rPr>
                        <a:t>(LERRDs)</a:t>
                      </a:r>
                    </a:p>
                  </a:txBody>
                  <a:tcPr/>
                </a:tc>
                <a:extLst>
                  <a:ext uri="{0D108BD9-81ED-4DB2-BD59-A6C34878D82A}">
                    <a16:rowId xmlns:a16="http://schemas.microsoft.com/office/drawing/2014/main" val="4025224162"/>
                  </a:ext>
                </a:extLst>
              </a:tr>
              <a:tr h="370840">
                <a:tc gridSpan="5">
                  <a:txBody>
                    <a:bodyPr/>
                    <a:lstStyle/>
                    <a:p>
                      <a:pPr algn="l" fontAlgn="b"/>
                      <a:r>
                        <a:rPr lang="en-US" sz="1600" b="1" i="1" u="none" strike="noStrike" dirty="0">
                          <a:solidFill>
                            <a:srgbClr val="000000"/>
                          </a:solidFill>
                          <a:effectLst/>
                          <a:latin typeface="Calibri" panose="020F0502020204030204" pitchFamily="34" charset="0"/>
                        </a:rPr>
                        <a:t> 2017 Storm Damage Repair Construction</a:t>
                      </a:r>
                    </a:p>
                  </a:txBody>
                  <a:tcPr marL="9525" marR="9525" marT="9525" marB="0" anchor="b"/>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1080438"/>
                  </a:ext>
                </a:extLst>
              </a:tr>
              <a:tr h="370840">
                <a:tc>
                  <a:txBody>
                    <a:bodyPr/>
                    <a:lstStyle/>
                    <a:p>
                      <a:pPr algn="ctr" fontAlgn="b"/>
                      <a:r>
                        <a:rPr lang="en-US" sz="1600" b="0" i="0" u="none" strike="noStrike" dirty="0">
                          <a:solidFill>
                            <a:srgbClr val="000000"/>
                          </a:solidFill>
                          <a:effectLst/>
                          <a:latin typeface="Calibri" panose="020F0502020204030204" pitchFamily="34" charset="0"/>
                        </a:rPr>
                        <a:t>MA 16</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0521-11</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Repair Completed / 2017</a:t>
                      </a:r>
                    </a:p>
                  </a:txBody>
                  <a:tcPr marL="9525" marR="9525" marT="9525" marB="0" anchor="b"/>
                </a:tc>
                <a:tc>
                  <a:txBody>
                    <a:bodyPr/>
                    <a:lstStyle/>
                    <a:p>
                      <a:r>
                        <a:rPr lang="en-US" sz="1800" b="0" i="0" u="none" strike="noStrike" dirty="0">
                          <a:solidFill>
                            <a:srgbClr val="000000"/>
                          </a:solidFill>
                          <a:effectLst/>
                          <a:latin typeface="Calibri" panose="020F0502020204030204" pitchFamily="34" charset="0"/>
                        </a:rPr>
                        <a:t>$   1,714,000</a:t>
                      </a:r>
                      <a:r>
                        <a:rPr lang="en-US" sz="1800" b="0" i="1" u="none" strike="noStrike" dirty="0">
                          <a:solidFill>
                            <a:srgbClr val="000000"/>
                          </a:solidFill>
                          <a:effectLst/>
                          <a:latin typeface="Calibri" panose="020F0502020204030204" pitchFamily="34" charset="0"/>
                        </a:rPr>
                        <a:t>*</a:t>
                      </a:r>
                      <a:endParaRPr lang="en-US" i="1" dirty="0"/>
                    </a:p>
                  </a:txBody>
                  <a:tcPr/>
                </a:tc>
                <a:tc>
                  <a:txBody>
                    <a:bodyPr/>
                    <a:lstStyle/>
                    <a:p>
                      <a:r>
                        <a:rPr lang="en-US" dirty="0"/>
                        <a:t>$            0</a:t>
                      </a:r>
                      <a:r>
                        <a:rPr lang="en-US" i="1" dirty="0"/>
                        <a:t>*</a:t>
                      </a:r>
                    </a:p>
                  </a:txBody>
                  <a:tcPr/>
                </a:tc>
                <a:extLst>
                  <a:ext uri="{0D108BD9-81ED-4DB2-BD59-A6C34878D82A}">
                    <a16:rowId xmlns:a16="http://schemas.microsoft.com/office/drawing/2014/main" val="1913644100"/>
                  </a:ext>
                </a:extLst>
              </a:tr>
              <a:tr h="370840">
                <a:tc gridSpan="5">
                  <a:txBody>
                    <a:bodyPr/>
                    <a:lstStyle/>
                    <a:p>
                      <a:pPr algn="l" fontAlgn="b"/>
                      <a:r>
                        <a:rPr lang="en-US" sz="1600" b="1" i="1" u="none" strike="noStrike" dirty="0">
                          <a:solidFill>
                            <a:srgbClr val="000000"/>
                          </a:solidFill>
                          <a:effectLst/>
                          <a:latin typeface="Calibri" panose="020F0502020204030204" pitchFamily="34" charset="0"/>
                        </a:rPr>
                        <a:t> 2018 / 2019 Storm Damage Repair Construction</a:t>
                      </a:r>
                    </a:p>
                  </a:txBody>
                  <a:tcPr marL="9525" marR="9525" marT="9525" marB="0" anchor="b"/>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3644740"/>
                  </a:ext>
                </a:extLst>
              </a:tr>
              <a:tr h="370840">
                <a:tc>
                  <a:txBody>
                    <a:bodyPr/>
                    <a:lstStyle/>
                    <a:p>
                      <a:pPr algn="ctr" fontAlgn="b"/>
                      <a:r>
                        <a:rPr lang="en-US" sz="1600" b="0" i="0" u="none" strike="noStrike" dirty="0">
                          <a:solidFill>
                            <a:srgbClr val="000000"/>
                          </a:solidFill>
                          <a:effectLst/>
                          <a:latin typeface="Calibri" panose="020F0502020204030204" pitchFamily="34" charset="0"/>
                        </a:rPr>
                        <a:t>MA 3</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0521-41</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Repair Planned / 2019</a:t>
                      </a:r>
                    </a:p>
                  </a:txBody>
                  <a:tcPr marL="9525" marR="9525" marT="9525" marB="0" anchor="b"/>
                </a:tc>
                <a:tc>
                  <a:txBody>
                    <a:bodyPr/>
                    <a:lstStyle/>
                    <a:p>
                      <a:r>
                        <a:rPr lang="en-US" dirty="0"/>
                        <a:t>$ 58,961,867 </a:t>
                      </a:r>
                      <a:r>
                        <a:rPr lang="en-US" i="1" baseline="30000" dirty="0"/>
                        <a:t>(1)</a:t>
                      </a:r>
                      <a:endParaRPr lang="en-US" i="1" dirty="0"/>
                    </a:p>
                  </a:txBody>
                  <a:tcPr/>
                </a:tc>
                <a:tc>
                  <a:txBody>
                    <a:bodyPr/>
                    <a:lstStyle/>
                    <a:p>
                      <a:r>
                        <a:rPr lang="en-US" dirty="0"/>
                        <a:t>$            0 </a:t>
                      </a:r>
                      <a:r>
                        <a:rPr lang="en-US" i="1" baseline="30000" dirty="0"/>
                        <a:t>(2)</a:t>
                      </a:r>
                    </a:p>
                  </a:txBody>
                  <a:tcPr/>
                </a:tc>
                <a:extLst>
                  <a:ext uri="{0D108BD9-81ED-4DB2-BD59-A6C34878D82A}">
                    <a16:rowId xmlns:a16="http://schemas.microsoft.com/office/drawing/2014/main" val="3245654333"/>
                  </a:ext>
                </a:extLst>
              </a:tr>
              <a:tr h="185420">
                <a:tc>
                  <a:txBody>
                    <a:bodyPr/>
                    <a:lstStyle/>
                    <a:p>
                      <a:pPr algn="ctr" fontAlgn="b"/>
                      <a:r>
                        <a:rPr lang="en-US" sz="1600" b="0" i="0" u="none" strike="noStrike" dirty="0">
                          <a:solidFill>
                            <a:srgbClr val="000000"/>
                          </a:solidFill>
                          <a:effectLst/>
                          <a:latin typeface="Calibri" panose="020F0502020204030204" pitchFamily="34" charset="0"/>
                        </a:rPr>
                        <a:t>MA 9</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0441-21</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Repair Planned / 2019</a:t>
                      </a:r>
                    </a:p>
                  </a:txBody>
                  <a:tcPr marL="9525" marR="9525" marT="9525" marB="0" anchor="b"/>
                </a:tc>
                <a:tc>
                  <a:txBody>
                    <a:bodyPr/>
                    <a:lstStyle/>
                    <a:p>
                      <a:r>
                        <a:rPr lang="en-US" dirty="0"/>
                        <a:t>$         51,759</a:t>
                      </a:r>
                    </a:p>
                  </a:txBody>
                  <a:tcPr/>
                </a:tc>
                <a:tc>
                  <a:txBody>
                    <a:bodyPr/>
                    <a:lstStyle/>
                    <a:p>
                      <a:r>
                        <a:rPr lang="en-US" dirty="0"/>
                        <a:t>$     5,885</a:t>
                      </a:r>
                    </a:p>
                  </a:txBody>
                  <a:tcPr/>
                </a:tc>
                <a:extLst>
                  <a:ext uri="{0D108BD9-81ED-4DB2-BD59-A6C34878D82A}">
                    <a16:rowId xmlns:a16="http://schemas.microsoft.com/office/drawing/2014/main" val="1082602101"/>
                  </a:ext>
                </a:extLst>
              </a:tr>
              <a:tr h="2533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MA 9</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0441-23</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Repair Planned / 2018</a:t>
                      </a:r>
                    </a:p>
                  </a:txBody>
                  <a:tcPr marL="9525" marR="9525" marT="9525"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416,000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4,000 </a:t>
                      </a:r>
                      <a:r>
                        <a:rPr lang="en-US" i="1" baseline="30000" dirty="0"/>
                        <a:t>(3)</a:t>
                      </a:r>
                    </a:p>
                  </a:txBody>
                  <a:tcPr/>
                </a:tc>
                <a:extLst>
                  <a:ext uri="{0D108BD9-81ED-4DB2-BD59-A6C34878D82A}">
                    <a16:rowId xmlns:a16="http://schemas.microsoft.com/office/drawing/2014/main" val="2005428554"/>
                  </a:ext>
                </a:extLst>
              </a:tr>
              <a:tr h="0">
                <a:tc>
                  <a:txBody>
                    <a:bodyPr/>
                    <a:lstStyle/>
                    <a:p>
                      <a:pPr algn="ctr" fontAlgn="b"/>
                      <a:r>
                        <a:rPr lang="en-US" sz="1600" b="0" i="0" u="none" strike="noStrike" dirty="0">
                          <a:solidFill>
                            <a:srgbClr val="000000"/>
                          </a:solidFill>
                          <a:effectLst/>
                          <a:latin typeface="Calibri" panose="020F0502020204030204" pitchFamily="34" charset="0"/>
                        </a:rPr>
                        <a:t>MA 12</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0561-11</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Repair Planned / 2018</a:t>
                      </a:r>
                    </a:p>
                  </a:txBody>
                  <a:tcPr marL="9525" marR="9525" marT="9525" marB="0" anchor="b"/>
                </a:tc>
                <a:tc>
                  <a:txBody>
                    <a:bodyPr/>
                    <a:lstStyle/>
                    <a:p>
                      <a:r>
                        <a:rPr lang="en-US" dirty="0"/>
                        <a:t>$    1,255,000</a:t>
                      </a:r>
                    </a:p>
                  </a:txBody>
                  <a:tcPr/>
                </a:tc>
                <a:tc>
                  <a:txBody>
                    <a:bodyPr/>
                    <a:lstStyle/>
                    <a:p>
                      <a:r>
                        <a:rPr lang="en-US" dirty="0"/>
                        <a:t>$ 138,000</a:t>
                      </a:r>
                    </a:p>
                  </a:txBody>
                  <a:tcPr/>
                </a:tc>
                <a:extLst>
                  <a:ext uri="{0D108BD9-81ED-4DB2-BD59-A6C34878D82A}">
                    <a16:rowId xmlns:a16="http://schemas.microsoft.com/office/drawing/2014/main" val="2299161363"/>
                  </a:ext>
                </a:extLst>
              </a:tr>
            </a:tbl>
          </a:graphicData>
        </a:graphic>
      </p:graphicFrame>
      <p:sp>
        <p:nvSpPr>
          <p:cNvPr id="6" name="TextBox 5">
            <a:extLst>
              <a:ext uri="{FF2B5EF4-FFF2-40B4-BE49-F238E27FC236}">
                <a16:creationId xmlns:a16="http://schemas.microsoft.com/office/drawing/2014/main" id="{0F84E848-86F1-4870-B88F-75B03E0941C0}"/>
              </a:ext>
            </a:extLst>
          </p:cNvPr>
          <p:cNvSpPr txBox="1"/>
          <p:nvPr/>
        </p:nvSpPr>
        <p:spPr>
          <a:xfrm>
            <a:off x="1057382" y="5223808"/>
            <a:ext cx="7934218" cy="2092881"/>
          </a:xfrm>
          <a:prstGeom prst="rect">
            <a:avLst/>
          </a:prstGeom>
          <a:noFill/>
        </p:spPr>
        <p:txBody>
          <a:bodyPr wrap="square" rtlCol="0">
            <a:spAutoFit/>
          </a:bodyPr>
          <a:lstStyle/>
          <a:p>
            <a:r>
              <a:rPr lang="en-US" b="1" i="1" dirty="0"/>
              <a:t>Total PL 84-99 Expenditures in MAs (Est.)</a:t>
            </a:r>
            <a:r>
              <a:rPr lang="en-US" i="1" dirty="0"/>
              <a:t>       </a:t>
            </a:r>
            <a:r>
              <a:rPr lang="en-US" b="1" dirty="0"/>
              <a:t>$</a:t>
            </a:r>
            <a:r>
              <a:rPr lang="en-US" i="1" dirty="0"/>
              <a:t> </a:t>
            </a:r>
            <a:r>
              <a:rPr lang="en-US" b="1" dirty="0"/>
              <a:t>62,398,626           $ 147,855</a:t>
            </a:r>
            <a:endParaRPr lang="en-US" i="1" dirty="0"/>
          </a:p>
          <a:p>
            <a:endParaRPr lang="en-US" sz="800" i="1" dirty="0"/>
          </a:p>
          <a:p>
            <a:r>
              <a:rPr lang="en-US" sz="1200" b="1" i="1" u="sng" dirty="0"/>
              <a:t>Notes:</a:t>
            </a:r>
          </a:p>
          <a:p>
            <a:r>
              <a:rPr lang="en-US" sz="1200" i="1" dirty="0"/>
              <a:t> *       Actual Costs</a:t>
            </a:r>
          </a:p>
          <a:p>
            <a:pPr marL="342900" indent="-342900">
              <a:buAutoNum type="arabicParenBoth"/>
            </a:pPr>
            <a:r>
              <a:rPr lang="en-US" sz="1200" i="1" dirty="0"/>
              <a:t>8,900 linear feet seepage berm</a:t>
            </a:r>
          </a:p>
          <a:p>
            <a:pPr marL="342900" indent="-342900">
              <a:buFontTx/>
              <a:buAutoNum type="arabicParenBoth"/>
            </a:pPr>
            <a:r>
              <a:rPr lang="en-US" sz="1200" i="1" dirty="0"/>
              <a:t>State costs may increase for soil disposal (LERRDs cost) when design is finalized </a:t>
            </a:r>
          </a:p>
          <a:p>
            <a:pPr marL="342900" indent="-342900">
              <a:buFontTx/>
              <a:buAutoNum type="arabicParenBoth"/>
            </a:pPr>
            <a:r>
              <a:rPr lang="en-US" sz="1200" i="1" dirty="0"/>
              <a:t>Additional Repair work may be needed to restore the levee section – USACE identifies the additional work as a betterment, with additional (potentially significant) State costs - TBD </a:t>
            </a:r>
          </a:p>
          <a:p>
            <a:endParaRPr lang="en-US" sz="1400" i="1" dirty="0"/>
          </a:p>
          <a:p>
            <a:endParaRPr lang="en-US" i="1" dirty="0"/>
          </a:p>
        </p:txBody>
      </p:sp>
    </p:spTree>
    <p:extLst>
      <p:ext uri="{BB962C8B-B14F-4D97-AF65-F5344CB8AC3E}">
        <p14:creationId xmlns:p14="http://schemas.microsoft.com/office/powerpoint/2010/main" val="2634466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868363"/>
          </a:xfrm>
        </p:spPr>
        <p:txBody>
          <a:bodyPr>
            <a:normAutofit fontScale="90000"/>
          </a:bodyPr>
          <a:lstStyle/>
          <a:p>
            <a:r>
              <a:rPr lang="en-US" sz="2800" dirty="0"/>
              <a:t>DWR Actions in Response to </a:t>
            </a:r>
            <a:br>
              <a:rPr lang="en-US" sz="2800" dirty="0"/>
            </a:br>
            <a:r>
              <a:rPr lang="en-US" sz="2800" dirty="0"/>
              <a:t>Periodic Inspection Results</a:t>
            </a:r>
          </a:p>
        </p:txBody>
      </p:sp>
      <p:sp>
        <p:nvSpPr>
          <p:cNvPr id="3" name="Content Placeholder 2"/>
          <p:cNvSpPr>
            <a:spLocks noGrp="1"/>
          </p:cNvSpPr>
          <p:nvPr>
            <p:ph idx="1"/>
          </p:nvPr>
        </p:nvSpPr>
        <p:spPr>
          <a:xfrm>
            <a:off x="990600" y="1295400"/>
            <a:ext cx="7924800" cy="5334000"/>
          </a:xfrm>
        </p:spPr>
        <p:txBody>
          <a:bodyPr>
            <a:normAutofit fontScale="92500" lnSpcReduction="10000"/>
          </a:bodyPr>
          <a:lstStyle/>
          <a:p>
            <a:pPr marL="0" indent="0">
              <a:buNone/>
            </a:pPr>
            <a:r>
              <a:rPr lang="en-US" sz="2000" dirty="0"/>
              <a:t>Maintenance Area Periodic Inspection – PL 84-99 Status</a:t>
            </a:r>
          </a:p>
          <a:p>
            <a:pPr marL="457200" lvl="1" indent="0">
              <a:buNone/>
            </a:pPr>
            <a:r>
              <a:rPr lang="en-US" sz="2000" u="sng" dirty="0"/>
              <a:t>MA 9</a:t>
            </a:r>
          </a:p>
          <a:p>
            <a:pPr lvl="2"/>
            <a:r>
              <a:rPr lang="en-US" sz="1600" dirty="0"/>
              <a:t>Part of the American River Left Bank Levee System – </a:t>
            </a:r>
            <a:r>
              <a:rPr lang="en-US" sz="1600" b="1" dirty="0">
                <a:solidFill>
                  <a:srgbClr val="FF0000"/>
                </a:solidFill>
              </a:rPr>
              <a:t>PL 84-99 Active Status</a:t>
            </a:r>
            <a:endParaRPr lang="en-US" sz="1600" b="1" dirty="0"/>
          </a:p>
          <a:p>
            <a:pPr lvl="2"/>
            <a:r>
              <a:rPr lang="en-US" sz="1600" b="1" i="1" dirty="0"/>
              <a:t>LOI Approved (10/1/2013); Progress Report Approved (2/19/15); SWIF submitted (5/14/2016);  reviewed by USACE and modified and resubmitted 12/18/17</a:t>
            </a:r>
          </a:p>
          <a:p>
            <a:pPr lvl="2"/>
            <a:r>
              <a:rPr lang="en-US" sz="1600" dirty="0"/>
              <a:t>Partners:  DWR (MA9), </a:t>
            </a:r>
            <a:r>
              <a:rPr lang="en-US" sz="1600" b="1" dirty="0"/>
              <a:t>City of Sacramento (Lead)</a:t>
            </a:r>
            <a:r>
              <a:rPr lang="en-US" sz="1600" dirty="0"/>
              <a:t>, and American River Flood Control District</a:t>
            </a:r>
          </a:p>
          <a:p>
            <a:pPr lvl="2"/>
            <a:r>
              <a:rPr lang="en-US" sz="1600" dirty="0"/>
              <a:t>CVFPB Encroachment Enforcement Pilot Program for MA9</a:t>
            </a:r>
          </a:p>
          <a:p>
            <a:pPr marL="457200" lvl="1" indent="0">
              <a:buNone/>
            </a:pPr>
            <a:r>
              <a:rPr lang="en-US" sz="2000" u="sng" dirty="0"/>
              <a:t>MA 3, MA 7, MA 16</a:t>
            </a:r>
          </a:p>
          <a:p>
            <a:pPr lvl="2"/>
            <a:r>
              <a:rPr lang="en-US" sz="1600" dirty="0"/>
              <a:t>Part of the Feather River System– </a:t>
            </a:r>
            <a:r>
              <a:rPr lang="en-US" sz="1600" b="1" dirty="0">
                <a:solidFill>
                  <a:srgbClr val="FF0000"/>
                </a:solidFill>
              </a:rPr>
              <a:t>PL 84-99 Active Status</a:t>
            </a:r>
            <a:endParaRPr lang="en-US" sz="1600" b="1" dirty="0"/>
          </a:p>
          <a:p>
            <a:pPr lvl="2"/>
            <a:r>
              <a:rPr lang="en-US" sz="1600" b="1" i="1" dirty="0"/>
              <a:t>LOI Approved (2/24/2014); Progress Report Approved (3/22/16); SWIF submitted (2/24/2017) and under review by USACE</a:t>
            </a:r>
          </a:p>
          <a:p>
            <a:pPr lvl="2"/>
            <a:r>
              <a:rPr lang="it-IT" sz="1600" dirty="0"/>
              <a:t>Partners: DWR (MA3, MA7, MA16, HAM1, SBP2, WAD1), LD9, LD1, and </a:t>
            </a:r>
            <a:r>
              <a:rPr lang="en-US" sz="1600" dirty="0"/>
              <a:t> </a:t>
            </a:r>
            <a:r>
              <a:rPr lang="en-US" sz="1600" b="1" dirty="0"/>
              <a:t>SBFCA (Lead)</a:t>
            </a:r>
            <a:endParaRPr lang="it-IT" sz="1600" b="1" dirty="0"/>
          </a:p>
          <a:p>
            <a:pPr marL="457200" lvl="1" indent="0">
              <a:buNone/>
            </a:pPr>
            <a:r>
              <a:rPr lang="en-US" sz="2000" u="sng" dirty="0"/>
              <a:t>MA 1, MA 12</a:t>
            </a:r>
          </a:p>
          <a:p>
            <a:pPr lvl="2"/>
            <a:r>
              <a:rPr lang="en-US" sz="1600" dirty="0"/>
              <a:t>Part of the Sac River West Levee System Draft LOI </a:t>
            </a:r>
            <a:r>
              <a:rPr lang="en-US" sz="1600" b="1" dirty="0">
                <a:solidFill>
                  <a:srgbClr val="FF0000"/>
                </a:solidFill>
              </a:rPr>
              <a:t>PL 84-99 Active Status </a:t>
            </a:r>
          </a:p>
          <a:p>
            <a:pPr lvl="2"/>
            <a:r>
              <a:rPr lang="en-US" sz="1600" b="1" i="1" dirty="0"/>
              <a:t>LOI Approved (3/9/15); Progress Report Approved (3/18/16); SWIF submitted (3/9/2017) and under review by USACE</a:t>
            </a:r>
          </a:p>
          <a:p>
            <a:pPr lvl="2"/>
            <a:r>
              <a:rPr lang="en-US" sz="1600" dirty="0"/>
              <a:t>Partners: DWR (MA1, MA12), </a:t>
            </a:r>
            <a:r>
              <a:rPr lang="en-US" sz="1600" b="1" dirty="0"/>
              <a:t>RD 108 (Lead)</a:t>
            </a:r>
            <a:r>
              <a:rPr lang="en-US" sz="1600" dirty="0"/>
              <a:t>, SWS, LD1, LD2</a:t>
            </a:r>
            <a:endParaRPr lang="en-US" sz="2000" dirty="0"/>
          </a:p>
        </p:txBody>
      </p:sp>
    </p:spTree>
    <p:extLst>
      <p:ext uri="{BB962C8B-B14F-4D97-AF65-F5344CB8AC3E}">
        <p14:creationId xmlns:p14="http://schemas.microsoft.com/office/powerpoint/2010/main" val="2228486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19200"/>
            <a:ext cx="7848600" cy="5257800"/>
          </a:xfrm>
        </p:spPr>
        <p:txBody>
          <a:bodyPr>
            <a:normAutofit fontScale="92500" lnSpcReduction="20000"/>
          </a:bodyPr>
          <a:lstStyle/>
          <a:p>
            <a:pPr marL="0" indent="0">
              <a:buNone/>
            </a:pPr>
            <a:r>
              <a:rPr lang="en-US" sz="2000" dirty="0"/>
              <a:t>Maintenance Area Periodic Inspection – PL 84-99 Status</a:t>
            </a:r>
          </a:p>
          <a:p>
            <a:pPr marL="457200" lvl="1" indent="0">
              <a:buNone/>
            </a:pPr>
            <a:r>
              <a:rPr lang="en-US" sz="2000" u="sng" dirty="0"/>
              <a:t>MA 5</a:t>
            </a:r>
          </a:p>
          <a:p>
            <a:pPr lvl="2"/>
            <a:r>
              <a:rPr lang="en-US" sz="1600" dirty="0"/>
              <a:t>Butte Creek Left Bank and Butte Creek Right Bank Levee Systems </a:t>
            </a:r>
          </a:p>
          <a:p>
            <a:pPr marL="914400" lvl="2" indent="0">
              <a:buNone/>
            </a:pPr>
            <a:r>
              <a:rPr lang="en-US" sz="1600" b="1" dirty="0">
                <a:solidFill>
                  <a:srgbClr val="FF0000"/>
                </a:solidFill>
              </a:rPr>
              <a:t>     PL 84-99 Active Status</a:t>
            </a:r>
            <a:r>
              <a:rPr lang="en-US" sz="1600" dirty="0"/>
              <a:t>	</a:t>
            </a:r>
          </a:p>
          <a:p>
            <a:pPr lvl="2"/>
            <a:r>
              <a:rPr lang="en-US" sz="1600" b="1" i="1" dirty="0"/>
              <a:t>LOI approved (7/6/17)</a:t>
            </a:r>
          </a:p>
          <a:p>
            <a:pPr lvl="2"/>
            <a:r>
              <a:rPr lang="en-US" sz="1600" dirty="0"/>
              <a:t>Biological Assessment and Request for Section 7 ESA Consultation submitted to USACE for Interim Risk Reduction Measures (January 2018)</a:t>
            </a:r>
          </a:p>
          <a:p>
            <a:pPr marL="457200" lvl="1" indent="0">
              <a:buNone/>
            </a:pPr>
            <a:r>
              <a:rPr lang="en-US" sz="2000" u="sng" dirty="0"/>
              <a:t>MA 13</a:t>
            </a:r>
          </a:p>
          <a:p>
            <a:pPr lvl="2"/>
            <a:r>
              <a:rPr lang="en-US" sz="1600" dirty="0"/>
              <a:t>Cherokee Canal Levee Systems </a:t>
            </a:r>
            <a:r>
              <a:rPr lang="en-US" sz="1600" b="1" dirty="0">
                <a:solidFill>
                  <a:srgbClr val="FF0000"/>
                </a:solidFill>
              </a:rPr>
              <a:t>PL 84-99 Active Status </a:t>
            </a:r>
            <a:r>
              <a:rPr lang="en-US" sz="1600" dirty="0"/>
              <a:t>	</a:t>
            </a:r>
          </a:p>
          <a:p>
            <a:pPr lvl="2"/>
            <a:r>
              <a:rPr lang="en-US" sz="1600" b="1" i="1" dirty="0"/>
              <a:t>LOI approved (5/18/17)</a:t>
            </a:r>
            <a:endParaRPr lang="en-US" sz="1600" b="1" i="1" dirty="0">
              <a:solidFill>
                <a:srgbClr val="FF0000"/>
              </a:solidFill>
            </a:endParaRPr>
          </a:p>
          <a:p>
            <a:pPr marL="457200" lvl="1" indent="0">
              <a:buNone/>
            </a:pPr>
            <a:r>
              <a:rPr lang="en-US" sz="2000" u="sng" dirty="0"/>
              <a:t>MA 4</a:t>
            </a:r>
          </a:p>
          <a:p>
            <a:pPr lvl="2"/>
            <a:r>
              <a:rPr lang="en-US" sz="1600" dirty="0"/>
              <a:t>Part of the West Sacramento – Sac Yolo South Levee System </a:t>
            </a:r>
          </a:p>
          <a:p>
            <a:pPr marL="914400" lvl="2" indent="0">
              <a:buNone/>
            </a:pPr>
            <a:r>
              <a:rPr lang="en-US" sz="1600" b="1" dirty="0">
                <a:solidFill>
                  <a:srgbClr val="FF0000"/>
                </a:solidFill>
              </a:rPr>
              <a:t>     PL 84-99 Inactive Status</a:t>
            </a:r>
          </a:p>
          <a:p>
            <a:pPr lvl="2"/>
            <a:r>
              <a:rPr lang="en-US" sz="1600" b="1" i="1" dirty="0"/>
              <a:t>LOI formally submitted (11/6/17) for northern urban portion of levee system and currently under review by USACE</a:t>
            </a:r>
            <a:endParaRPr lang="en-US" sz="1600" i="1" dirty="0"/>
          </a:p>
          <a:p>
            <a:pPr lvl="2"/>
            <a:r>
              <a:rPr lang="en-US" sz="1600" dirty="0"/>
              <a:t>USACE has approved system separation.</a:t>
            </a:r>
          </a:p>
          <a:p>
            <a:pPr lvl="2"/>
            <a:r>
              <a:rPr lang="en-US" sz="1600" dirty="0"/>
              <a:t>Partners: DWR (MA4), RD-900, RD 537, </a:t>
            </a:r>
            <a:r>
              <a:rPr lang="en-US" sz="1600" b="1" dirty="0"/>
              <a:t>Lead: WSAFCA </a:t>
            </a:r>
          </a:p>
          <a:p>
            <a:pPr marL="457200" lvl="1" indent="0">
              <a:buNone/>
            </a:pPr>
            <a:r>
              <a:rPr lang="en-US" sz="2000" u="sng" dirty="0"/>
              <a:t>MA 17</a:t>
            </a:r>
          </a:p>
          <a:p>
            <a:pPr lvl="2"/>
            <a:r>
              <a:rPr lang="en-US" sz="1600" dirty="0"/>
              <a:t>Middle Creek Levee System (MC1C and MC1D)</a:t>
            </a:r>
            <a:r>
              <a:rPr lang="en-US" sz="1600" dirty="0">
                <a:solidFill>
                  <a:srgbClr val="FF0000"/>
                </a:solidFill>
              </a:rPr>
              <a:t> </a:t>
            </a:r>
            <a:r>
              <a:rPr lang="en-US" sz="1600" b="1" dirty="0">
                <a:solidFill>
                  <a:srgbClr val="FF0000"/>
                </a:solidFill>
              </a:rPr>
              <a:t>PL 84-99 Inactive Status</a:t>
            </a:r>
            <a:endParaRPr lang="en-US" sz="1600" b="1" dirty="0"/>
          </a:p>
          <a:p>
            <a:pPr lvl="2"/>
            <a:r>
              <a:rPr lang="en-US" sz="1600" b="1" i="1" dirty="0"/>
              <a:t>Currently evaluating LOI submittal with Lake County Flood Control and Water Conservation District</a:t>
            </a:r>
            <a:endParaRPr lang="en-US" sz="1600" b="1" dirty="0"/>
          </a:p>
        </p:txBody>
      </p:sp>
      <p:sp>
        <p:nvSpPr>
          <p:cNvPr id="2" name="Title 1"/>
          <p:cNvSpPr>
            <a:spLocks noGrp="1"/>
          </p:cNvSpPr>
          <p:nvPr>
            <p:ph type="title"/>
          </p:nvPr>
        </p:nvSpPr>
        <p:spPr>
          <a:xfrm>
            <a:off x="990600" y="304800"/>
            <a:ext cx="7696200" cy="868363"/>
          </a:xfrm>
        </p:spPr>
        <p:txBody>
          <a:bodyPr>
            <a:normAutofit fontScale="90000"/>
          </a:bodyPr>
          <a:lstStyle/>
          <a:p>
            <a:r>
              <a:rPr lang="en-US" sz="2800" dirty="0"/>
              <a:t>DWR Actions in Response to </a:t>
            </a:r>
            <a:br>
              <a:rPr lang="en-US" sz="2800" dirty="0"/>
            </a:br>
            <a:r>
              <a:rPr lang="en-US" sz="2800" dirty="0"/>
              <a:t>Periodic Inspection Results</a:t>
            </a:r>
          </a:p>
        </p:txBody>
      </p:sp>
    </p:spTree>
    <p:extLst>
      <p:ext uri="{BB962C8B-B14F-4D97-AF65-F5344CB8AC3E}">
        <p14:creationId xmlns:p14="http://schemas.microsoft.com/office/powerpoint/2010/main" val="2630471662"/>
      </p:ext>
    </p:extLst>
  </p:cSld>
  <p:clrMapOvr>
    <a:masterClrMapping/>
  </p:clrMapOvr>
</p:sld>
</file>

<file path=ppt/theme/theme1.xml><?xml version="1.0" encoding="utf-8"?>
<a:theme xmlns:a="http://schemas.openxmlformats.org/drawingml/2006/main" name="2014 Flood Mgm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 Flood Mgmt template</Template>
  <TotalTime>9712</TotalTime>
  <Words>4747</Words>
  <Application>Microsoft Office PowerPoint</Application>
  <PresentationFormat>On-screen Show (4:3)</PresentationFormat>
  <Paragraphs>1510</Paragraphs>
  <Slides>44</Slides>
  <Notes>41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2014 Flood Mgmt template</vt:lpstr>
      <vt:lpstr> CVFPB Meeting Agenda Item 9C April 27, 2018    DWR Maintenance Area Budget:  FY 2018/19</vt:lpstr>
      <vt:lpstr>Department of Water Resources State Plan of Flood Control Operations and Maintenance Responsibilities</vt:lpstr>
      <vt:lpstr>DWR  Sacramento Yard  Areas of Responsibility</vt:lpstr>
      <vt:lpstr>DWR  Sacramento Yard  Areas of Responsibility</vt:lpstr>
      <vt:lpstr>Department Programmatic Levee Maintenance Plan</vt:lpstr>
      <vt:lpstr>PL 84-99 Rehabilitation Program Status Summary</vt:lpstr>
      <vt:lpstr>PL 84-99 Rehabilitation Program 2017 Storm Damage Repair Summary</vt:lpstr>
      <vt:lpstr>DWR Actions in Response to  Periodic Inspection Results</vt:lpstr>
      <vt:lpstr>DWR Actions in Response to  Periodic Inspection Results</vt:lpstr>
      <vt:lpstr>DWR Actions in Response to  Periodic Inspection Results - Continued</vt:lpstr>
      <vt:lpstr>O&amp;M Restrictions  Due to Potential GGS Habitat</vt:lpstr>
      <vt:lpstr>PowerPoint Presentation</vt:lpstr>
      <vt:lpstr>CCTV Inspection Progress</vt:lpstr>
      <vt:lpstr>DWR Actions in Response to  Periodic Inspection Results - Continued</vt:lpstr>
      <vt:lpstr>Annual Routine Maintenance Breakdown (FY18/19 Expected/Proposed Budgets for DWR 8361 and MAs)</vt:lpstr>
      <vt:lpstr>PowerPoint Presentation</vt:lpstr>
      <vt:lpstr>Maintenance Areas</vt:lpstr>
      <vt:lpstr>Proposed  Maintenance Areas Budget FY 18/19 ($3,344,197)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Requested Board Action</vt:lpstr>
      <vt:lpstr>California Water Code 12878 et seq. Relevant Sections</vt:lpstr>
    </vt:vector>
  </TitlesOfParts>
  <Company>Department of Water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richmond</dc:creator>
  <cp:lastModifiedBy>List, Mark@DWR</cp:lastModifiedBy>
  <cp:revision>465</cp:revision>
  <cp:lastPrinted>2018-02-28T21:44:52Z</cp:lastPrinted>
  <dcterms:created xsi:type="dcterms:W3CDTF">2013-06-03T21:27:01Z</dcterms:created>
  <dcterms:modified xsi:type="dcterms:W3CDTF">2018-04-24T22:34:35Z</dcterms:modified>
</cp:coreProperties>
</file>