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9"/>
  </p:notesMasterIdLst>
  <p:sldIdLst>
    <p:sldId id="258" r:id="rId3"/>
    <p:sldId id="309" r:id="rId4"/>
    <p:sldId id="308" r:id="rId5"/>
    <p:sldId id="296" r:id="rId6"/>
    <p:sldId id="303" r:id="rId7"/>
    <p:sldId id="302" r:id="rId8"/>
    <p:sldId id="314" r:id="rId9"/>
    <p:sldId id="312" r:id="rId10"/>
    <p:sldId id="293" r:id="rId11"/>
    <p:sldId id="310" r:id="rId12"/>
    <p:sldId id="306" r:id="rId13"/>
    <p:sldId id="311" r:id="rId14"/>
    <p:sldId id="298" r:id="rId15"/>
    <p:sldId id="289" r:id="rId16"/>
    <p:sldId id="301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199EFF-6736-407D-8E7A-8DB4EE0E7755}">
          <p14:sldIdLst>
            <p14:sldId id="258"/>
            <p14:sldId id="309"/>
            <p14:sldId id="308"/>
            <p14:sldId id="296"/>
            <p14:sldId id="303"/>
            <p14:sldId id="302"/>
            <p14:sldId id="314"/>
            <p14:sldId id="312"/>
            <p14:sldId id="293"/>
            <p14:sldId id="310"/>
            <p14:sldId id="306"/>
            <p14:sldId id="311"/>
            <p14:sldId id="298"/>
            <p14:sldId id="289"/>
            <p14:sldId id="301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>
        <p:scale>
          <a:sx n="100" d="100"/>
          <a:sy n="100" d="100"/>
        </p:scale>
        <p:origin x="1920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DC596-84A2-4045-83EE-2ED712178BE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73F29-C099-4D7A-B743-BCF30C7C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1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hydrologic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DA058-E0D3-4FF6-B502-75469E8A59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40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“The American Society of Civil Engineers (ASCE), Sacramento Section is pleased to announce that the </a:t>
            </a:r>
            <a:r>
              <a:rPr lang="en-US" sz="1200" b="1" dirty="0"/>
              <a:t>2017 DWR Storm Damage Emergency Rehabilitation Project </a:t>
            </a:r>
            <a:r>
              <a:rPr lang="en-US" sz="1200" dirty="0"/>
              <a:t>has been selected as the 2017 Project of the Year.  This is a tremendous accomplishment for the project team, your organization, and all project proponents” -March 14,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73F29-C099-4D7A-B743-BCF30C7C51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815579"/>
            <a:ext cx="9144000" cy="146139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0" i="1" kern="700" spc="3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142" y="1750424"/>
            <a:ext cx="8238494" cy="14033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0" b="1" i="0" spc="-400" baseline="0">
                <a:solidFill>
                  <a:schemeClr val="accent1"/>
                </a:solidFill>
              </a:defRPr>
            </a:lvl1pPr>
            <a:lvl2pPr marL="457196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2pPr>
            <a:lvl3pPr marL="914393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3pPr>
            <a:lvl4pPr marL="1371589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4pPr>
            <a:lvl5pPr marL="1828785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3358412"/>
            <a:ext cx="6310766" cy="6159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90938" y="1893521"/>
            <a:ext cx="4932342" cy="360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 kern="800" spc="42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971964" y="3854050"/>
            <a:ext cx="1697373" cy="3278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4145646"/>
            <a:ext cx="1818250" cy="3659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392132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hoto - Right Focus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802" y="0"/>
            <a:ext cx="3192088" cy="6858000"/>
          </a:xfrm>
          <a:prstGeom prst="rect">
            <a:avLst/>
          </a:prstGeom>
          <a:solidFill>
            <a:srgbClr val="00395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58707" y="1902805"/>
            <a:ext cx="2517213" cy="0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WR_logo-ico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8" y="5821070"/>
            <a:ext cx="777240" cy="7698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9609" y="1255364"/>
            <a:ext cx="2835275" cy="4968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7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2700" b="1" i="0" baseline="0" dirty="0">
                <a:solidFill>
                  <a:schemeClr val="bg1"/>
                </a:solidFill>
                <a:latin typeface="Arial"/>
              </a:rPr>
              <a:t>One line Head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5316" y="2234400"/>
            <a:ext cx="2844330" cy="336514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FontTx/>
              <a:buNone/>
              <a:defRPr sz="1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1600" b="0" i="1" dirty="0">
                <a:solidFill>
                  <a:schemeClr val="bg1"/>
                </a:solidFill>
                <a:latin typeface="Arial"/>
              </a:rPr>
              <a:t>Use this slide’s format to caption a 1020px x 768px photo or graphic that has a right-side focal point. The photo or graphic will fill the slide edge-to-edge. For visual balance drag the headline and this text block up or down to match the implied focal line of the photo or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5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-photo - Right Focus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81071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pic>
        <p:nvPicPr>
          <p:cNvPr id="7" name="Picture 6" descr="DWR_logo-ico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6" y="5821070"/>
            <a:ext cx="777240" cy="769868"/>
          </a:xfrm>
          <a:prstGeom prst="rect">
            <a:avLst/>
          </a:prstGeom>
        </p:spPr>
      </p:pic>
      <p:sp>
        <p:nvSpPr>
          <p:cNvPr id="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581071" y="0"/>
            <a:ext cx="4562929" cy="343807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81071" y="3438072"/>
            <a:ext cx="4562929" cy="342718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3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-photo - Left Focus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-1" y="3438072"/>
            <a:ext cx="4562929" cy="342718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62929" y="0"/>
            <a:ext cx="4581071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pic>
        <p:nvPicPr>
          <p:cNvPr id="7" name="Picture 6" descr="DWR_logo-ico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44" y="5821070"/>
            <a:ext cx="777240" cy="769868"/>
          </a:xfrm>
          <a:prstGeom prst="rect">
            <a:avLst/>
          </a:prstGeom>
        </p:spPr>
      </p:pic>
      <p:sp>
        <p:nvSpPr>
          <p:cNvPr id="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62929" cy="343807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riplet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06160" y="0"/>
            <a:ext cx="303784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068320" y="0"/>
            <a:ext cx="303784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6832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3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-dark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05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haracter Title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815579"/>
            <a:ext cx="9144000" cy="1461396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FontTx/>
              <a:buNone/>
              <a:defRPr sz="1000" b="0" i="1" kern="7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142" y="1750424"/>
            <a:ext cx="8238494" cy="14033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0" b="1" i="0" spc="-400" baseline="0">
                <a:solidFill>
                  <a:srgbClr val="7896B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96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2pPr>
            <a:lvl3pPr marL="914393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3pPr>
            <a:lvl4pPr marL="1371589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4pPr>
            <a:lvl5pPr marL="1828785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3358412"/>
            <a:ext cx="6310766" cy="6159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600" b="0" i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971964" y="3854050"/>
            <a:ext cx="1697373" cy="3278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4145646"/>
            <a:ext cx="1818250" cy="3659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21418" y="1893521"/>
            <a:ext cx="49526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kern="800" spc="420" baseline="0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87455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Character Title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815579"/>
            <a:ext cx="9144000" cy="146139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0" i="1" kern="7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3358412"/>
            <a:ext cx="6310766" cy="6159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600" b="0" i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971964" y="3854050"/>
            <a:ext cx="1697373" cy="3278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4145646"/>
            <a:ext cx="1818250" cy="3659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" y="2285613"/>
            <a:ext cx="8380356" cy="1070798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6400" b="1" i="0" spc="-180" baseline="0">
                <a:solidFill>
                  <a:srgbClr val="7896B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96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2pPr>
            <a:lvl3pPr marL="914393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3pPr>
            <a:lvl4pPr marL="1371589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4pPr>
            <a:lvl5pPr marL="1828785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Twenty Character Title 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11258" y="2256361"/>
            <a:ext cx="5074582" cy="360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 kern="800" spc="420">
                <a:solidFill>
                  <a:srgbClr val="131E3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19179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2321743"/>
            <a:ext cx="7311572" cy="81698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 Section Title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5038" y="3147799"/>
            <a:ext cx="7310437" cy="616857"/>
          </a:xfrm>
          <a:prstGeom prst="rect">
            <a:avLst/>
          </a:prstGeom>
        </p:spPr>
        <p:txBody>
          <a:bodyPr vert="horz"/>
          <a:lstStyle>
            <a:lvl1pPr marL="0" marR="0" indent="0" algn="ctr" defTabSz="4571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Insert a succinct subtitle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47899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nfo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71160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Featured Information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2980472"/>
            <a:ext cx="7959725" cy="278131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3000" b="0" i="1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to break up long lists into individual talking points. This isolation will give each of them emphasis and importance.</a:t>
            </a:r>
          </a:p>
        </p:txBody>
      </p:sp>
    </p:spTree>
    <p:extLst>
      <p:ext uri="{BB962C8B-B14F-4D97-AF65-F5344CB8AC3E}">
        <p14:creationId xmlns:p14="http://schemas.microsoft.com/office/powerpoint/2010/main" val="1452632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57792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2-column Text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3047312"/>
            <a:ext cx="8039326" cy="2540688"/>
          </a:xfrm>
          <a:prstGeom prst="rect">
            <a:avLst/>
          </a:prstGeom>
        </p:spPr>
        <p:txBody>
          <a:bodyPr vert="horz" numCol="2" spcCol="457200"/>
          <a:lstStyle>
            <a:lvl1pPr marL="0" indent="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2000" b="0" i="1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for short bits of information that are better fitted into a multi-column format. </a:t>
            </a:r>
          </a:p>
          <a:p>
            <a:pPr lvl="0"/>
            <a:r>
              <a:rPr lang="en-US" dirty="0"/>
              <a:t>Be succinct with your text and use your oral presentation for elaboration. </a:t>
            </a:r>
          </a:p>
          <a:p>
            <a:pPr lvl="0"/>
            <a:r>
              <a:rPr lang="en-US" dirty="0"/>
              <a:t>Always remember that your audience has shown up to hear you speak and not to read your slides.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815579"/>
            <a:ext cx="9144000" cy="146139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0" i="1" kern="700" spc="3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" y="2285613"/>
            <a:ext cx="8380356" cy="1070798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6400" b="1" i="0" spc="-180" baseline="0">
                <a:solidFill>
                  <a:schemeClr val="accent1"/>
                </a:solidFill>
              </a:defRPr>
            </a:lvl1pPr>
            <a:lvl2pPr marL="457196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2pPr>
            <a:lvl3pPr marL="914393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3pPr>
            <a:lvl4pPr marL="1371589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4pPr>
            <a:lvl5pPr marL="1828785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Twenty Character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376714" y="3358412"/>
            <a:ext cx="6292624" cy="6159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6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11258" y="2256361"/>
            <a:ext cx="4912022" cy="360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 kern="800" spc="42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971964" y="3854050"/>
            <a:ext cx="1697373" cy="3278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4145646"/>
            <a:ext cx="1818250" cy="3659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625505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57792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2-column Bullet Slide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3047312"/>
            <a:ext cx="8030255" cy="2540688"/>
          </a:xfrm>
          <a:prstGeom prst="rect">
            <a:avLst/>
          </a:prstGeom>
        </p:spPr>
        <p:txBody>
          <a:bodyPr vert="horz" numCol="2" spcCol="457200"/>
          <a:lstStyle>
            <a:lvl1pPr marL="342900" indent="-34290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/>
              <a:buChar char="•"/>
              <a:defRPr sz="2000" b="0" i="1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for bulleted items.</a:t>
            </a:r>
          </a:p>
          <a:p>
            <a:pPr lvl="0"/>
            <a:r>
              <a:rPr lang="en-US" dirty="0"/>
              <a:t>Be succinct with your text and use your oral presentation for elaboration. </a:t>
            </a:r>
          </a:p>
          <a:p>
            <a:pPr lvl="0"/>
            <a:r>
              <a:rPr lang="en-US" dirty="0"/>
              <a:t>Always remember that your audience has shown up to hear you speak and not to read your slides.</a:t>
            </a:r>
          </a:p>
        </p:txBody>
      </p:sp>
    </p:spTree>
    <p:extLst>
      <p:ext uri="{BB962C8B-B14F-4D97-AF65-F5344CB8AC3E}">
        <p14:creationId xmlns:p14="http://schemas.microsoft.com/office/powerpoint/2010/main" val="1515250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data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470204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Featured Data Chart</a:t>
            </a: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1" hasCustomPrompt="1"/>
          </p:nvPr>
        </p:nvSpPr>
        <p:spPr>
          <a:xfrm>
            <a:off x="935038" y="1203158"/>
            <a:ext cx="7310437" cy="463843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>
                <a:solidFill>
                  <a:srgbClr val="131E30"/>
                </a:solidFill>
              </a:defRPr>
            </a:lvl1pPr>
          </a:lstStyle>
          <a:p>
            <a:r>
              <a:rPr lang="en-US" dirty="0"/>
              <a:t>Insert data chart</a:t>
            </a:r>
          </a:p>
        </p:txBody>
      </p:sp>
    </p:spTree>
    <p:extLst>
      <p:ext uri="{BB962C8B-B14F-4D97-AF65-F5344CB8AC3E}">
        <p14:creationId xmlns:p14="http://schemas.microsoft.com/office/powerpoint/2010/main" val="3895751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eric Data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1714" y="1497975"/>
            <a:ext cx="8227786" cy="29114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800" b="1" i="0" spc="-1700">
                <a:solidFill>
                  <a:srgbClr val="D26F38"/>
                </a:solidFill>
                <a:latin typeface="Arial"/>
              </a:defRPr>
            </a:lvl1pPr>
          </a:lstStyle>
          <a:p>
            <a:pPr lvl="0"/>
            <a:r>
              <a:rPr lang="en-US" sz="21800" b="1" i="0" dirty="0">
                <a:solidFill>
                  <a:schemeClr val="accent1"/>
                </a:solidFill>
                <a:latin typeface="Arial"/>
              </a:rPr>
              <a:t>00,000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507249"/>
            <a:ext cx="7400637" cy="50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00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sz="3000" baseline="0" dirty="0">
                <a:solidFill>
                  <a:schemeClr val="bg1"/>
                </a:solidFill>
                <a:latin typeface="Arial"/>
              </a:rPr>
              <a:t>Featured numeric statistic headline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60513" y="4876926"/>
            <a:ext cx="6022975" cy="5715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000" b="0" i="1">
                <a:solidFill>
                  <a:srgbClr val="7896B0"/>
                </a:solidFill>
                <a:latin typeface="Arial"/>
              </a:defRPr>
            </a:lvl1pPr>
          </a:lstStyle>
          <a:p>
            <a:pPr lvl="0"/>
            <a:r>
              <a:rPr lang="en-US" sz="3000" b="0" i="1" dirty="0">
                <a:solidFill>
                  <a:schemeClr val="bg1"/>
                </a:solidFill>
                <a:latin typeface="Arial"/>
              </a:rPr>
              <a:t>numeric units, dates, etc.,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31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hoto - Left Focus - Da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690231" y="0"/>
            <a:ext cx="3192088" cy="6858000"/>
          </a:xfrm>
          <a:prstGeom prst="rect">
            <a:avLst/>
          </a:prstGeom>
          <a:solidFill>
            <a:srgbClr val="00395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47136" y="1902804"/>
            <a:ext cx="2517213" cy="0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87" y="5821070"/>
            <a:ext cx="777240" cy="769868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88038" y="1255363"/>
            <a:ext cx="2835275" cy="4968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7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2700" b="1" i="0" baseline="0" dirty="0">
                <a:solidFill>
                  <a:schemeClr val="bg1"/>
                </a:solidFill>
                <a:latin typeface="Arial"/>
              </a:rPr>
              <a:t>One line Head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83745" y="2234397"/>
            <a:ext cx="2844330" cy="335360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FontTx/>
              <a:buNone/>
              <a:defRPr sz="1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1600" b="0" i="1" dirty="0">
                <a:solidFill>
                  <a:schemeClr val="bg1"/>
                </a:solidFill>
                <a:latin typeface="Arial"/>
              </a:rPr>
              <a:t>Use this slide’s format to caption a 1020px x 768px photo or graphic that has a left-side focal point. The photo or graphic will fill the slide edge-to-edge. For visual balance drag the headline and this text block up or down to match the implied focal line of the photo or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2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hoto - Right Focus - Da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1802" y="0"/>
            <a:ext cx="3192088" cy="6858000"/>
          </a:xfrm>
          <a:prstGeom prst="rect">
            <a:avLst/>
          </a:prstGeom>
          <a:solidFill>
            <a:srgbClr val="00395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8707" y="1902805"/>
            <a:ext cx="2517213" cy="0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8" y="5821070"/>
            <a:ext cx="777240" cy="769868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9609" y="1255364"/>
            <a:ext cx="2835275" cy="4968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7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2700" b="1" i="0" baseline="0" dirty="0">
                <a:solidFill>
                  <a:schemeClr val="bg1"/>
                </a:solidFill>
                <a:latin typeface="Arial"/>
              </a:rPr>
              <a:t>One line Head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5316" y="2234400"/>
            <a:ext cx="2844330" cy="336514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FontTx/>
              <a:buNone/>
              <a:defRPr sz="1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1600" b="0" i="1" dirty="0">
                <a:solidFill>
                  <a:schemeClr val="bg1"/>
                </a:solidFill>
                <a:latin typeface="Arial"/>
              </a:rPr>
              <a:t>Use this slide’s format to caption a 1020px x 768px photo or graphic that has a right-side focal point. The photo or graphic will fill the slide edge-to-edge. For visual balance drag the headline and this text block up or down to match the implied focal line of the photo or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9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-photo - Right Focus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81071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pic>
        <p:nvPicPr>
          <p:cNvPr id="15" name="Picture 14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5" y="5821070"/>
            <a:ext cx="777240" cy="769868"/>
          </a:xfrm>
          <a:prstGeom prst="rect">
            <a:avLst/>
          </a:prstGeom>
          <a:noFill/>
        </p:spPr>
      </p:pic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581071" y="0"/>
            <a:ext cx="4562929" cy="343807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81071" y="3438072"/>
            <a:ext cx="4562929" cy="342718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01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-photo - Left Focus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38072"/>
            <a:ext cx="4581071" cy="342718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81071" y="0"/>
            <a:ext cx="4562929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pic>
        <p:nvPicPr>
          <p:cNvPr id="15" name="Picture 14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6" y="5821070"/>
            <a:ext cx="777240" cy="769868"/>
          </a:xfrm>
          <a:prstGeom prst="rect">
            <a:avLst/>
          </a:prstGeom>
          <a:noFill/>
        </p:spPr>
      </p:pic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81071" cy="343807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53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riplet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06160" y="0"/>
            <a:ext cx="303784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068320" y="0"/>
            <a:ext cx="303784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6832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9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-Lite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902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D46469-CDE2-104C-9306-FD64A0CC283B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88A21B-6B79-514B-BBE3-58400B126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2321743"/>
            <a:ext cx="7311572" cy="81698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 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5038" y="3147799"/>
            <a:ext cx="7310437" cy="616857"/>
          </a:xfrm>
          <a:prstGeom prst="rect">
            <a:avLst/>
          </a:prstGeom>
        </p:spPr>
        <p:txBody>
          <a:bodyPr vert="horz"/>
          <a:lstStyle>
            <a:lvl1pPr marL="0" marR="0" indent="0" algn="ctr" defTabSz="4571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Insert a succinct subtitle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441250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2321743"/>
            <a:ext cx="7311572" cy="81698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 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5038" y="3147799"/>
            <a:ext cx="7310437" cy="616857"/>
          </a:xfrm>
          <a:prstGeom prst="rect">
            <a:avLst/>
          </a:prstGeom>
        </p:spPr>
        <p:txBody>
          <a:bodyPr vert="horz"/>
          <a:lstStyle>
            <a:lvl1pPr marL="0" marR="0" indent="0" algn="ctr" defTabSz="4571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Insert a succinct subtitle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94740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nfo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71160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Featured Information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2980472"/>
            <a:ext cx="7959725" cy="278131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30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to break up long lists into individual talking points. This isolation will give each of them emphasis and importance.</a:t>
            </a:r>
          </a:p>
        </p:txBody>
      </p:sp>
    </p:spTree>
    <p:extLst>
      <p:ext uri="{BB962C8B-B14F-4D97-AF65-F5344CB8AC3E}">
        <p14:creationId xmlns:p14="http://schemas.microsoft.com/office/powerpoint/2010/main" val="40189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57792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2-column Text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3047312"/>
            <a:ext cx="8039326" cy="2540688"/>
          </a:xfrm>
          <a:prstGeom prst="rect">
            <a:avLst/>
          </a:prstGeom>
        </p:spPr>
        <p:txBody>
          <a:bodyPr vert="horz" numCol="2" spcCol="457200"/>
          <a:lstStyle>
            <a:lvl1pPr marL="0" indent="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20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for short bits of information that are better fitted into a multi-column format. </a:t>
            </a:r>
          </a:p>
          <a:p>
            <a:pPr lvl="0"/>
            <a:r>
              <a:rPr lang="en-US" dirty="0"/>
              <a:t>Be succinct with your text and use your oral presentation for elaboration. </a:t>
            </a:r>
          </a:p>
          <a:p>
            <a:pPr lvl="0"/>
            <a:r>
              <a:rPr lang="en-US" dirty="0"/>
              <a:t>Always remember that your audience has shown up to hear you speak and not to read your slides.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0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57792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2-column Bullet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3047312"/>
            <a:ext cx="8030255" cy="2540688"/>
          </a:xfrm>
          <a:prstGeom prst="rect">
            <a:avLst/>
          </a:prstGeom>
        </p:spPr>
        <p:txBody>
          <a:bodyPr vert="horz" numCol="2" spcCol="457200"/>
          <a:lstStyle>
            <a:lvl1pPr marL="342900" indent="-34290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/>
              <a:buChar char="•"/>
              <a:defRPr sz="20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for short bits of information that are better fitted into a multi-column format. </a:t>
            </a:r>
          </a:p>
          <a:p>
            <a:pPr lvl="0"/>
            <a:r>
              <a:rPr lang="en-US" dirty="0"/>
              <a:t>Be succinct with your text and use your oral presentation for elaboration. </a:t>
            </a:r>
          </a:p>
          <a:p>
            <a:pPr lvl="0"/>
            <a:r>
              <a:rPr lang="en-US" dirty="0"/>
              <a:t>Always remember that your audience has shown up to hear you speak and not to read your slides.</a:t>
            </a:r>
          </a:p>
        </p:txBody>
      </p:sp>
    </p:spTree>
    <p:extLst>
      <p:ext uri="{BB962C8B-B14F-4D97-AF65-F5344CB8AC3E}">
        <p14:creationId xmlns:p14="http://schemas.microsoft.com/office/powerpoint/2010/main" val="129159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data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470204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Featured Data Chart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 hasCustomPrompt="1"/>
          </p:nvPr>
        </p:nvSpPr>
        <p:spPr>
          <a:xfrm>
            <a:off x="935038" y="1203158"/>
            <a:ext cx="7310437" cy="463843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data chart</a:t>
            </a:r>
          </a:p>
        </p:txBody>
      </p:sp>
    </p:spTree>
    <p:extLst>
      <p:ext uri="{BB962C8B-B14F-4D97-AF65-F5344CB8AC3E}">
        <p14:creationId xmlns:p14="http://schemas.microsoft.com/office/powerpoint/2010/main" val="314028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eric Data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1714" y="1497975"/>
            <a:ext cx="8227786" cy="29114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800" b="1" i="0" spc="-170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sz="21800" b="1" i="0" dirty="0">
                <a:solidFill>
                  <a:schemeClr val="accent1"/>
                </a:solidFill>
                <a:latin typeface="Arial"/>
              </a:rPr>
              <a:t>00,000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507249"/>
            <a:ext cx="7400637" cy="50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0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3000" baseline="0" dirty="0">
                <a:solidFill>
                  <a:schemeClr val="bg1"/>
                </a:solidFill>
                <a:latin typeface="Arial"/>
              </a:rPr>
              <a:t>Featured numeric statistic 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60513" y="4876926"/>
            <a:ext cx="6022975" cy="5715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000" b="0" i="1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3000" b="0" i="1" dirty="0">
                <a:solidFill>
                  <a:schemeClr val="bg1"/>
                </a:solidFill>
                <a:latin typeface="Arial"/>
              </a:rPr>
              <a:t>numeric units, dates, etc.,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hoto - Left Focus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690231" y="0"/>
            <a:ext cx="3192088" cy="6858000"/>
          </a:xfrm>
          <a:prstGeom prst="rect">
            <a:avLst/>
          </a:prstGeom>
          <a:solidFill>
            <a:srgbClr val="00395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47136" y="1902804"/>
            <a:ext cx="2517213" cy="0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WR_logo-ico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87" y="5821070"/>
            <a:ext cx="777240" cy="7698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88038" y="1255363"/>
            <a:ext cx="2835275" cy="4968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7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2700" b="1" i="0" baseline="0" dirty="0">
                <a:solidFill>
                  <a:schemeClr val="bg1"/>
                </a:solidFill>
                <a:latin typeface="Arial"/>
              </a:rPr>
              <a:t>One line Head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83745" y="2234397"/>
            <a:ext cx="2844330" cy="335360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FontTx/>
              <a:buNone/>
              <a:defRPr sz="1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1600" b="0" i="1" dirty="0">
                <a:solidFill>
                  <a:schemeClr val="bg1"/>
                </a:solidFill>
                <a:latin typeface="Arial"/>
              </a:rPr>
              <a:t>Use this slide’s format to caption a 1020px x 768px photo or graphic that has a left-side focal point. The photo or graphic will fill the slide edge-to-edge. For visual balance drag the headline and this text block up or down to match the implied focal line of the photo or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4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4535" y="1503365"/>
            <a:ext cx="565727" cy="565727"/>
          </a:xfrm>
          <a:prstGeom prst="rect">
            <a:avLst/>
          </a:prstGeom>
          <a:solidFill>
            <a:srgbClr val="7996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34535" y="2159802"/>
            <a:ext cx="565727" cy="565727"/>
          </a:xfrm>
          <a:prstGeom prst="rect">
            <a:avLst/>
          </a:prstGeom>
          <a:solidFill>
            <a:srgbClr val="2D5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34535" y="2821699"/>
            <a:ext cx="565727" cy="565727"/>
          </a:xfrm>
          <a:prstGeom prst="rect">
            <a:avLst/>
          </a:prstGeom>
          <a:solidFill>
            <a:srgbClr val="648B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34535" y="3478136"/>
            <a:ext cx="565727" cy="565727"/>
          </a:xfrm>
          <a:prstGeom prst="rect">
            <a:avLst/>
          </a:prstGeom>
          <a:solidFill>
            <a:srgbClr val="763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34535" y="4134573"/>
            <a:ext cx="565727" cy="565727"/>
          </a:xfrm>
          <a:prstGeom prst="rect">
            <a:avLst/>
          </a:prstGeom>
          <a:solidFill>
            <a:srgbClr val="AF4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34535" y="4791010"/>
            <a:ext cx="565727" cy="565727"/>
          </a:xfrm>
          <a:prstGeom prst="rect">
            <a:avLst/>
          </a:prstGeom>
          <a:solidFill>
            <a:srgbClr val="D26F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34535" y="5447447"/>
            <a:ext cx="565727" cy="565727"/>
          </a:xfrm>
          <a:prstGeom prst="rect">
            <a:avLst/>
          </a:prstGeom>
          <a:solidFill>
            <a:srgbClr val="C89A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34535" y="846928"/>
            <a:ext cx="565727" cy="565727"/>
          </a:xfrm>
          <a:prstGeom prst="rect">
            <a:avLst/>
          </a:prstGeom>
          <a:solidFill>
            <a:srgbClr val="5080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34535" y="6103884"/>
            <a:ext cx="565727" cy="565727"/>
          </a:xfrm>
          <a:prstGeom prst="rect">
            <a:avLst/>
          </a:prstGeom>
          <a:solidFill>
            <a:srgbClr val="B9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34535" y="199561"/>
            <a:ext cx="565727" cy="565727"/>
          </a:xfrm>
          <a:prstGeom prst="rect">
            <a:avLst/>
          </a:prstGeom>
          <a:solidFill>
            <a:srgbClr val="131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8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1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45719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4" indent="-285748" algn="l" defTabSz="45719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1" indent="-228598" algn="l" defTabSz="45719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7" indent="-228598" algn="l" defTabSz="45719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3" indent="-228598" algn="l" defTabSz="45719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0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6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2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9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4535" y="1503365"/>
            <a:ext cx="565727" cy="565727"/>
          </a:xfrm>
          <a:prstGeom prst="rect">
            <a:avLst/>
          </a:prstGeom>
          <a:solidFill>
            <a:srgbClr val="7996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334535" y="2159802"/>
            <a:ext cx="565727" cy="565727"/>
          </a:xfrm>
          <a:prstGeom prst="rect">
            <a:avLst/>
          </a:prstGeom>
          <a:solidFill>
            <a:srgbClr val="2D5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334535" y="2821699"/>
            <a:ext cx="565727" cy="565727"/>
          </a:xfrm>
          <a:prstGeom prst="rect">
            <a:avLst/>
          </a:prstGeom>
          <a:solidFill>
            <a:srgbClr val="648B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334535" y="3478136"/>
            <a:ext cx="565727" cy="565727"/>
          </a:xfrm>
          <a:prstGeom prst="rect">
            <a:avLst/>
          </a:prstGeom>
          <a:solidFill>
            <a:srgbClr val="763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334535" y="4134573"/>
            <a:ext cx="565727" cy="565727"/>
          </a:xfrm>
          <a:prstGeom prst="rect">
            <a:avLst/>
          </a:prstGeom>
          <a:solidFill>
            <a:srgbClr val="AF4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334535" y="4791010"/>
            <a:ext cx="565727" cy="565727"/>
          </a:xfrm>
          <a:prstGeom prst="rect">
            <a:avLst/>
          </a:prstGeom>
          <a:solidFill>
            <a:srgbClr val="D26F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334535" y="5447447"/>
            <a:ext cx="565727" cy="565727"/>
          </a:xfrm>
          <a:prstGeom prst="rect">
            <a:avLst/>
          </a:prstGeom>
          <a:solidFill>
            <a:srgbClr val="C89A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334535" y="846928"/>
            <a:ext cx="565727" cy="565727"/>
          </a:xfrm>
          <a:prstGeom prst="rect">
            <a:avLst/>
          </a:prstGeom>
          <a:solidFill>
            <a:srgbClr val="5080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334535" y="6103884"/>
            <a:ext cx="565727" cy="565727"/>
          </a:xfrm>
          <a:prstGeom prst="rect">
            <a:avLst/>
          </a:prstGeom>
          <a:solidFill>
            <a:srgbClr val="B9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334535" y="199561"/>
            <a:ext cx="565727" cy="565727"/>
          </a:xfrm>
          <a:prstGeom prst="rect">
            <a:avLst/>
          </a:prstGeom>
          <a:solidFill>
            <a:srgbClr val="131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7353" y="1840596"/>
            <a:ext cx="8238494" cy="1403350"/>
          </a:xfrm>
          <a:ln>
            <a:noFill/>
          </a:ln>
        </p:spPr>
        <p:txBody>
          <a:bodyPr/>
          <a:lstStyle/>
          <a:p>
            <a:r>
              <a:rPr lang="en-US" sz="8000" dirty="0"/>
              <a:t>Monthly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9595" y="3229495"/>
            <a:ext cx="7145337" cy="615950"/>
          </a:xfrm>
        </p:spPr>
        <p:txBody>
          <a:bodyPr/>
          <a:lstStyle/>
          <a:p>
            <a:pPr algn="l"/>
            <a:r>
              <a:rPr lang="en-US" dirty="0"/>
              <a:t>Central Valley Flood Protection Board Meeting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73667" y="1593001"/>
            <a:ext cx="5562600" cy="360362"/>
          </a:xfrm>
        </p:spPr>
        <p:txBody>
          <a:bodyPr/>
          <a:lstStyle/>
          <a:p>
            <a:pPr algn="r"/>
            <a:r>
              <a:rPr lang="en-US" sz="1000" dirty="0"/>
              <a:t>CALIFORNIA DEPARTMENT OF WATER RESOURCES</a:t>
            </a:r>
          </a:p>
          <a:p>
            <a:pPr algn="r"/>
            <a:r>
              <a:rPr lang="en-US" sz="1000" dirty="0"/>
              <a:t>DIVISION OF FLOOD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541911" y="3838692"/>
            <a:ext cx="1697373" cy="327880"/>
          </a:xfrm>
        </p:spPr>
        <p:txBody>
          <a:bodyPr/>
          <a:lstStyle/>
          <a:p>
            <a:r>
              <a:rPr lang="en-US" sz="1100" dirty="0"/>
              <a:t>March 23,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536267" y="4132216"/>
            <a:ext cx="2313214" cy="615949"/>
          </a:xfrm>
        </p:spPr>
        <p:txBody>
          <a:bodyPr/>
          <a:lstStyle/>
          <a:p>
            <a:pPr indent="-228600">
              <a:lnSpc>
                <a:spcPct val="100000"/>
              </a:lnSpc>
            </a:pP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Jon Ericson </a:t>
            </a:r>
          </a:p>
          <a:p>
            <a:pPr indent="-228600">
              <a:lnSpc>
                <a:spcPct val="100000"/>
              </a:lnSpc>
            </a:pP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Division of F</a:t>
            </a: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lood</a:t>
            </a: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Management </a:t>
            </a:r>
          </a:p>
          <a:p>
            <a:pPr indent="-228600">
              <a:lnSpc>
                <a:spcPct val="100000"/>
              </a:lnSpc>
            </a:pP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California Department of Resources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2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5373AB-C10D-425A-BAE5-20E16B877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905000"/>
            <a:ext cx="8610600" cy="18433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Senate Bill 92: </a:t>
            </a:r>
            <a:br>
              <a:rPr lang="en-US" dirty="0"/>
            </a:br>
            <a:r>
              <a:rPr lang="en-US" dirty="0"/>
              <a:t>Emergency Preparedness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2EA356-0339-4337-AC6E-5B52C62B7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681" y="3748328"/>
            <a:ext cx="7310437" cy="616857"/>
          </a:xfrm>
        </p:spPr>
        <p:txBody>
          <a:bodyPr/>
          <a:lstStyle/>
          <a:p>
            <a:r>
              <a:rPr lang="en-US" dirty="0"/>
              <a:t>Emergency Action Plans and Inundation Maps</a:t>
            </a:r>
          </a:p>
        </p:txBody>
      </p:sp>
    </p:spTree>
    <p:extLst>
      <p:ext uri="{BB962C8B-B14F-4D97-AF65-F5344CB8AC3E}">
        <p14:creationId xmlns:p14="http://schemas.microsoft.com/office/powerpoint/2010/main" val="308180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02D04-E848-41DA-80F5-7003EB45D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594" y="1401790"/>
            <a:ext cx="8278812" cy="45989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/>
              <a:t>Guide response during serious dam incidents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/>
              <a:t>Cal OES responsible for overseeing review, approval, and ongoing activities associated with EAPs.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/>
              <a:t>Help dam owners understand their local flood risks and make cost-effective mitigation decisions.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/>
              <a:t>DSOD responsible for review and approval of inundation maps.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0" dirty="0"/>
          </a:p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7CB998F-28C1-44DA-A1CF-D4D43E88C6DB}"/>
              </a:ext>
            </a:extLst>
          </p:cNvPr>
          <p:cNvSpPr txBox="1">
            <a:spLocks/>
          </p:cNvSpPr>
          <p:nvPr/>
        </p:nvSpPr>
        <p:spPr>
          <a:xfrm>
            <a:off x="457200" y="914400"/>
            <a:ext cx="3992336" cy="563589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1E497D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Emergency Action Plans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9800C03-74D2-412A-BFC4-543A06D5970E}"/>
              </a:ext>
            </a:extLst>
          </p:cNvPr>
          <p:cNvSpPr txBox="1">
            <a:spLocks/>
          </p:cNvSpPr>
          <p:nvPr/>
        </p:nvSpPr>
        <p:spPr>
          <a:xfrm>
            <a:off x="4343400" y="914401"/>
            <a:ext cx="3992336" cy="563589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1E497D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Inundation Maps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A5E2862-2E5E-4E5C-8FC6-C40A8AFE519F}"/>
              </a:ext>
            </a:extLst>
          </p:cNvPr>
          <p:cNvSpPr txBox="1">
            <a:spLocks/>
          </p:cNvSpPr>
          <p:nvPr/>
        </p:nvSpPr>
        <p:spPr>
          <a:xfrm>
            <a:off x="268061" y="228600"/>
            <a:ext cx="8418739" cy="704848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1E497D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Senate Bill 92: Emergency Preparedness </a:t>
            </a:r>
            <a:endParaRPr lang="en-US" sz="48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8A65CF3-A0F1-4B75-9634-FF9A07ECC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434892"/>
              </p:ext>
            </p:extLst>
          </p:nvPr>
        </p:nvGraphicFramePr>
        <p:xfrm>
          <a:off x="5029200" y="4419600"/>
          <a:ext cx="3449379" cy="215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3" imgW="11658596" imgH="7543753" progId="Acrobat.Document.11">
                  <p:embed/>
                </p:oleObj>
              </mc:Choice>
              <mc:Fallback>
                <p:oleObj name="Acrobat Document" r:id="rId3" imgW="11658596" imgH="7543753" progId="Acrobat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6C52A15-2642-4B6D-995E-886F88ACB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4419600"/>
                        <a:ext cx="3449379" cy="2157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0B32BF-D7B5-4D50-9018-A7FDC6CF6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29984"/>
              </p:ext>
            </p:extLst>
          </p:nvPr>
        </p:nvGraphicFramePr>
        <p:xfrm>
          <a:off x="641719" y="4114800"/>
          <a:ext cx="3623298" cy="246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098">
                  <a:extLst>
                    <a:ext uri="{9D8B030D-6E8A-4147-A177-3AD203B41FA5}">
                      <a16:colId xmlns:a16="http://schemas.microsoft.com/office/drawing/2014/main" val="33455069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886787717"/>
                    </a:ext>
                  </a:extLst>
                </a:gridCol>
              </a:tblGrid>
              <a:tr h="749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Hazard Classification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EAP due</a:t>
                      </a:r>
                    </a:p>
                    <a:p>
                      <a:pPr algn="ctr"/>
                      <a:r>
                        <a:rPr lang="en-US" sz="1800" dirty="0"/>
                        <a:t>(to Cal OES)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54704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Extremely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Jan. 1,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938757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Jan. 1,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7593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Significant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Jan. 1,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57707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EAP Not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64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83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5373AB-C10D-425A-BAE5-20E16B877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57" y="1940743"/>
            <a:ext cx="7311572" cy="8169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ASCE 2017 Project</a:t>
            </a:r>
            <a:br>
              <a:rPr lang="en-US" dirty="0"/>
            </a:br>
            <a:r>
              <a:rPr lang="en-US" dirty="0"/>
              <a:t>of the Year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5C8A-15B1-44E4-9E09-5F81B96EB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924" y="3733800"/>
            <a:ext cx="7310437" cy="616857"/>
          </a:xfrm>
        </p:spPr>
        <p:txBody>
          <a:bodyPr/>
          <a:lstStyle/>
          <a:p>
            <a:r>
              <a:rPr lang="en-US" sz="2800" b="1" dirty="0"/>
              <a:t>2017 DWR Storm Damage Emergency Rehabilitation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F3D837-D21A-4D81-AAD2-51E6EB7ED6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0" y="368301"/>
            <a:ext cx="4572000" cy="1371600"/>
          </a:xfrm>
        </p:spPr>
        <p:txBody>
          <a:bodyPr/>
          <a:lstStyle/>
          <a:p>
            <a:r>
              <a:rPr lang="en-US" sz="4400" dirty="0"/>
              <a:t>2017 Project of</a:t>
            </a:r>
            <a:br>
              <a:rPr lang="en-US" sz="4400" dirty="0"/>
            </a:br>
            <a:r>
              <a:rPr lang="en-US" sz="4400" dirty="0"/>
              <a:t>the Year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E7ECF-5672-4E5D-916F-046820117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" y="1828801"/>
            <a:ext cx="8839200" cy="609600"/>
          </a:xfrm>
        </p:spPr>
        <p:txBody>
          <a:bodyPr/>
          <a:lstStyle/>
          <a:p>
            <a:r>
              <a:rPr lang="en-US" sz="2300" b="1" dirty="0">
                <a:solidFill>
                  <a:schemeClr val="bg1"/>
                </a:solidFill>
              </a:rPr>
              <a:t>2017 DWR Storm Damage Emergency Rehabilitation Project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5DD46B-FBF9-40E2-A284-D60BD0896A7C}"/>
              </a:ext>
            </a:extLst>
          </p:cNvPr>
          <p:cNvSpPr txBox="1">
            <a:spLocks/>
          </p:cNvSpPr>
          <p:nvPr/>
        </p:nvSpPr>
        <p:spPr>
          <a:xfrm>
            <a:off x="592138" y="2438400"/>
            <a:ext cx="7959725" cy="4267200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3000" b="0" i="1" kern="1200" baseline="0">
                <a:solidFill>
                  <a:srgbClr val="1E497D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0" dirty="0"/>
              <a:t>May-December 2017 DWR &amp; Partners’ Accomplishments: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i="0" dirty="0"/>
              <a:t>Field evaluated, reviewed and ranked nearly 400 damaged sites in the Sac and SJ River systems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i="0" dirty="0"/>
              <a:t>Provided LERRDs and program support for repair of 15 USACE PL 84-99 sites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i="0" dirty="0"/>
              <a:t>Designed and permitted 30 Critically damaged sites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i="0" dirty="0"/>
              <a:t>Completed construction on these 30 sites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i="0" dirty="0"/>
              <a:t>Coordinated repair activities with Native American Tribes, permitting agencies, LMAs among others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14038-93E1-4AF4-8143-B4184588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1"/>
            <a:ext cx="31242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6214" y="304800"/>
            <a:ext cx="7311572" cy="949313"/>
          </a:xfrm>
        </p:spPr>
        <p:txBody>
          <a:bodyPr/>
          <a:lstStyle/>
          <a:p>
            <a:r>
              <a:rPr lang="en-US" sz="4400" dirty="0"/>
              <a:t>2017 DWR SDDER</a:t>
            </a:r>
            <a:br>
              <a:rPr lang="en-US" sz="4400" dirty="0"/>
            </a:br>
            <a:r>
              <a:rPr lang="en-US" sz="4400" dirty="0"/>
              <a:t>Partners &amp; Stakeholders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0388" y="1905000"/>
            <a:ext cx="8133669" cy="4191000"/>
          </a:xfrm>
        </p:spPr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i="0" dirty="0"/>
              <a:t>Consultant Support:  AECOM, ESA, GEI, PSOMAS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0" dirty="0"/>
              <a:t>Resource Agencies:  CDFW, USFWS, NMFS, SLC, CVFPB, RWQCB, SHPO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0" dirty="0"/>
              <a:t>Reclamation Districts, Maintenance Areas, Private Landowners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0" dirty="0"/>
              <a:t>SBFCA, CCVFCA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0" dirty="0"/>
              <a:t>State and Federal Native American Tribes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0" dirty="0"/>
              <a:t>DWR DOE, PAO, FOC, DFM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1D9E3-22D7-4A03-AE6A-263F8AFEB3CF}"/>
              </a:ext>
            </a:extLst>
          </p:cNvPr>
          <p:cNvSpPr txBox="1">
            <a:spLocks/>
          </p:cNvSpPr>
          <p:nvPr/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1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39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5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5982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178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374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571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885B-56BD-4ADE-BFEB-8C818777C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0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1999" cy="1644651"/>
          </a:xfrm>
        </p:spPr>
        <p:txBody>
          <a:bodyPr/>
          <a:lstStyle/>
          <a:p>
            <a:r>
              <a:rPr lang="en-US" sz="4400" dirty="0"/>
              <a:t>Additional DWR</a:t>
            </a:r>
            <a:br>
              <a:rPr lang="en-US" sz="4400" dirty="0"/>
            </a:br>
            <a:r>
              <a:rPr lang="en-US" sz="4400" dirty="0"/>
              <a:t>Agenda Items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6780" y="2667000"/>
            <a:ext cx="7310437" cy="3124200"/>
          </a:xfrm>
        </p:spPr>
        <p:txBody>
          <a:bodyPr numCol="1"/>
          <a:lstStyle/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0" dirty="0"/>
              <a:t>Marysville Ring Levee Phase 2A South and 2C Environmental Update 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0" dirty="0"/>
              <a:t>Flood Forecasting Overview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0" dirty="0"/>
              <a:t>Operations, Maintenance, Repair, Rehabilitation, and Replacement (OMRR&amp;R) Update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0" dirty="0"/>
              <a:t>Folsom Dam Raise Environmental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1D9E3-22D7-4A03-AE6A-263F8AFEB3CF}"/>
              </a:ext>
            </a:extLst>
          </p:cNvPr>
          <p:cNvSpPr txBox="1">
            <a:spLocks/>
          </p:cNvSpPr>
          <p:nvPr/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1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39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5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5982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178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374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571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885B-56BD-4ADE-BFEB-8C818777C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7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04800"/>
            <a:ext cx="7311572" cy="1162050"/>
          </a:xfrm>
        </p:spPr>
        <p:txBody>
          <a:bodyPr/>
          <a:lstStyle/>
          <a:p>
            <a:pPr algn="l"/>
            <a:r>
              <a:rPr lang="en-US" sz="3600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305800" cy="3657600"/>
          </a:xfrm>
        </p:spPr>
        <p:txBody>
          <a:bodyPr numCol="1"/>
          <a:lstStyle/>
          <a:p>
            <a:pPr marL="0" indent="0">
              <a:buNone/>
            </a:pPr>
            <a:r>
              <a:rPr lang="en-US" sz="1800" dirty="0"/>
              <a:t>Jon Ericson </a:t>
            </a:r>
          </a:p>
          <a:p>
            <a:pPr marL="0" indent="0">
              <a:buNone/>
            </a:pPr>
            <a:r>
              <a:rPr lang="en-US" sz="1800" dirty="0"/>
              <a:t>Division of Flood Management </a:t>
            </a:r>
          </a:p>
          <a:p>
            <a:pPr marL="0" indent="0">
              <a:buNone/>
            </a:pPr>
            <a:r>
              <a:rPr lang="en-US" sz="1800" dirty="0"/>
              <a:t>California Department of Water Resources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Jon.Ericson@water.ca.gov</a:t>
            </a:r>
          </a:p>
        </p:txBody>
      </p:sp>
    </p:spTree>
    <p:extLst>
      <p:ext uri="{BB962C8B-B14F-4D97-AF65-F5344CB8AC3E}">
        <p14:creationId xmlns:p14="http://schemas.microsoft.com/office/powerpoint/2010/main" val="260105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5B736-6470-4523-886B-3A2714D39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1608" y="762000"/>
            <a:ext cx="7311572" cy="955399"/>
          </a:xfrm>
        </p:spPr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C6B01-9654-41B4-9342-5179F4047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57400"/>
            <a:ext cx="7696200" cy="3704389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/>
              <a:t>Current Hydrologic Conditions</a:t>
            </a:r>
          </a:p>
          <a:p>
            <a:pPr marL="514350" indent="-514350" algn="l">
              <a:buAutoNum type="arabicPeriod"/>
            </a:pPr>
            <a:r>
              <a:rPr lang="en-US" dirty="0"/>
              <a:t>FOC Update on Santa Barbara County</a:t>
            </a:r>
          </a:p>
          <a:p>
            <a:pPr marL="514350" indent="-514350" algn="l">
              <a:buAutoNum type="arabicPeriod"/>
            </a:pPr>
            <a:r>
              <a:rPr lang="en-US" dirty="0"/>
              <a:t>SB-92: Emergency Preparedness</a:t>
            </a:r>
          </a:p>
          <a:p>
            <a:pPr marL="514350" indent="-514350" algn="l">
              <a:buAutoNum type="arabicPeriod"/>
            </a:pPr>
            <a:r>
              <a:rPr lang="en-US" dirty="0"/>
              <a:t>2017 ASCE Project of the Year Award</a:t>
            </a:r>
          </a:p>
          <a:p>
            <a:pPr marL="514350" indent="-514350" algn="l">
              <a:buAutoNum type="arabicPeriod"/>
            </a:pPr>
            <a:r>
              <a:rPr lang="en-US" dirty="0"/>
              <a:t>Additional DWR Items</a:t>
            </a:r>
          </a:p>
        </p:txBody>
      </p:sp>
    </p:spTree>
    <p:extLst>
      <p:ext uri="{BB962C8B-B14F-4D97-AF65-F5344CB8AC3E}">
        <p14:creationId xmlns:p14="http://schemas.microsoft.com/office/powerpoint/2010/main" val="19121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5373AB-C10D-425A-BAE5-20E16B877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6214" y="2621636"/>
            <a:ext cx="7311572" cy="1614728"/>
          </a:xfrm>
        </p:spPr>
        <p:txBody>
          <a:bodyPr/>
          <a:lstStyle/>
          <a:p>
            <a:r>
              <a:rPr lang="en-US" dirty="0"/>
              <a:t>Current Hydrologic Conditions</a:t>
            </a:r>
          </a:p>
        </p:txBody>
      </p:sp>
    </p:spTree>
    <p:extLst>
      <p:ext uri="{BB962C8B-B14F-4D97-AF65-F5344CB8AC3E}">
        <p14:creationId xmlns:p14="http://schemas.microsoft.com/office/powerpoint/2010/main" val="417304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3CD6EA-22D0-4996-94BC-EA4E67AC93B1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94F74-DF8D-41B4-AB87-E292567E1C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885B-56BD-4ADE-BFEB-8C818777C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FCB0B-6895-4561-BAC9-F7EC4334C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D0DE81-15AD-430C-A25D-FF94A4AD2117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902488-A35C-4E04-95D7-1B63826D1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0160"/>
            <a:ext cx="8915400" cy="6432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CBF603-F9ED-4DBA-AAA0-85EADF371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2" y="113370"/>
            <a:ext cx="83820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D0DE81-15AD-430C-A25D-FF94A4AD2117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1C4D8C-4179-47DD-9B74-99F6078F8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3C97-A5CB-44D9-B4E7-83825DC979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E276A-F046-4C53-80F7-62206B5D7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1" y="152400"/>
            <a:ext cx="89915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4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B9152B-AF8B-41AC-AEBA-7C0AAA42C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63" y="152400"/>
            <a:ext cx="2799443" cy="1828800"/>
          </a:xfrm>
        </p:spPr>
        <p:txBody>
          <a:bodyPr/>
          <a:lstStyle/>
          <a:p>
            <a:r>
              <a:rPr lang="en-US" sz="3600" dirty="0"/>
              <a:t>Snow and Reservoir Conditions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B55517-9C35-4A5D-A9A4-02ED9ACB83D6}"/>
              </a:ext>
            </a:extLst>
          </p:cNvPr>
          <p:cNvGrpSpPr/>
          <p:nvPr/>
        </p:nvGrpSpPr>
        <p:grpSpPr>
          <a:xfrm>
            <a:off x="3276600" y="0"/>
            <a:ext cx="5867401" cy="6858000"/>
            <a:chOff x="3276600" y="0"/>
            <a:chExt cx="5867401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8531ED-644B-41FA-A4E3-F0868E1EA439}"/>
                </a:ext>
              </a:extLst>
            </p:cNvPr>
            <p:cNvSpPr/>
            <p:nvPr/>
          </p:nvSpPr>
          <p:spPr>
            <a:xfrm>
              <a:off x="3276600" y="0"/>
              <a:ext cx="58674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ADE16E-E203-4BAA-9DE6-77B6C1309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422" y="0"/>
              <a:ext cx="5737579" cy="6858000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ABAEF4-8A24-4C15-BE9B-C7FBDDAD6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262" y="1986455"/>
            <a:ext cx="2799443" cy="4719145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 SHASTA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OROVILLE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FOLSOM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NEW MELONES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DON PEDRO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NEW EXCHEQUER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MILERTON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PINE FLAT</a:t>
            </a:r>
          </a:p>
          <a:p>
            <a:pPr algn="l">
              <a:spcBef>
                <a:spcPts val="0"/>
              </a:spcBef>
              <a:defRPr/>
            </a:pP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i="0" dirty="0">
                <a:solidFill>
                  <a:schemeClr val="tx2"/>
                </a:solidFill>
              </a:rPr>
              <a:t>Reservoir condition as of midnight 3/21/2018 </a:t>
            </a:r>
          </a:p>
          <a:p>
            <a:pPr algn="l">
              <a:spcBef>
                <a:spcPts val="0"/>
              </a:spcBef>
              <a:defRPr/>
            </a:pPr>
            <a:br>
              <a:rPr lang="en-US" sz="1400" i="0" dirty="0">
                <a:solidFill>
                  <a:schemeClr val="tx2"/>
                </a:solidFill>
              </a:rPr>
            </a:br>
            <a:r>
              <a:rPr lang="en-US" sz="1400" i="0" dirty="0">
                <a:solidFill>
                  <a:schemeClr val="tx2"/>
                </a:solidFill>
              </a:rPr>
              <a:t>Snowmelt runoff forecast as of 3/22/2018 (B-120 April-July runoff)</a:t>
            </a:r>
          </a:p>
          <a:p>
            <a:pPr algn="r"/>
            <a:endParaRPr lang="en-US" sz="16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7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5373AB-C10D-425A-BAE5-20E16B877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9607" y="2561636"/>
            <a:ext cx="7084786" cy="17347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FOC Update on</a:t>
            </a:r>
            <a:br>
              <a:rPr lang="en-US" dirty="0"/>
            </a:br>
            <a:r>
              <a:rPr lang="en-US" dirty="0"/>
              <a:t>Santa Barbara County </a:t>
            </a:r>
          </a:p>
        </p:txBody>
      </p:sp>
    </p:spTree>
    <p:extLst>
      <p:ext uri="{BB962C8B-B14F-4D97-AF65-F5344CB8AC3E}">
        <p14:creationId xmlns:p14="http://schemas.microsoft.com/office/powerpoint/2010/main" val="244995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F3D837-D21A-4D81-AAD2-51E6EB7ED6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979" y="228600"/>
            <a:ext cx="8362043" cy="685800"/>
          </a:xfrm>
        </p:spPr>
        <p:txBody>
          <a:bodyPr/>
          <a:lstStyle/>
          <a:p>
            <a:r>
              <a:rPr lang="en-US" sz="3600" dirty="0"/>
              <a:t>Status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E7ECF-5672-4E5D-916F-046820117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979" y="1066800"/>
            <a:ext cx="8355012" cy="5486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i="0" dirty="0"/>
              <a:t>Urban and small stream flooding expected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i="0" dirty="0"/>
              <a:t>Possible mud and debris flows over recent burn scar areas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i="0" dirty="0"/>
              <a:t>9 forecast points have exceeded or expected to exceed monitor stage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i="0" dirty="0"/>
              <a:t>2 forecast points expected to exceed flood stage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i="0" dirty="0"/>
              <a:t>Tisdale Weir is expected to start flowing this evening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i="0" dirty="0"/>
              <a:t>Flash flood warning issued by NWS for Sherpa and Whittier burn areas in Santa Barbara County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i="0" dirty="0"/>
              <a:t>Areas that could experience flooding include El Capitan State Beach, Refugio State Beach, Lake </a:t>
            </a:r>
            <a:r>
              <a:rPr lang="en-US" sz="1800" i="0" dirty="0" err="1"/>
              <a:t>Cachuma</a:t>
            </a:r>
            <a:r>
              <a:rPr lang="en-US" sz="1800" i="0" dirty="0"/>
              <a:t>, and Hwy 154 over San Marcos Pass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i="0" dirty="0"/>
              <a:t>2 FOC flood fight specialists pre-positioned in Northern Santa Barbara County yesterday and today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i="0" dirty="0"/>
              <a:t>DWR provided representatives to the Santa Barbara and Ventura county EOCs and one to the SOC</a:t>
            </a:r>
          </a:p>
        </p:txBody>
      </p:sp>
    </p:spTree>
    <p:extLst>
      <p:ext uri="{BB962C8B-B14F-4D97-AF65-F5344CB8AC3E}">
        <p14:creationId xmlns:p14="http://schemas.microsoft.com/office/powerpoint/2010/main" val="520322166"/>
      </p:ext>
    </p:extLst>
  </p:cSld>
  <p:clrMapOvr>
    <a:masterClrMapping/>
  </p:clrMapOvr>
</p:sld>
</file>

<file path=ppt/theme/theme1.xml><?xml version="1.0" encoding="utf-8"?>
<a:theme xmlns:a="http://schemas.openxmlformats.org/drawingml/2006/main" name="Exec_PP_SD-template_color palette">
  <a:themeElements>
    <a:clrScheme name="DWR Executive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7996B0"/>
      </a:accent2>
      <a:accent3>
        <a:srgbClr val="2D5063"/>
      </a:accent3>
      <a:accent4>
        <a:srgbClr val="648B83"/>
      </a:accent4>
      <a:accent5>
        <a:srgbClr val="76302A"/>
      </a:accent5>
      <a:accent6>
        <a:srgbClr val="AF4330"/>
      </a:accent6>
      <a:hlink>
        <a:srgbClr val="D26F38"/>
      </a:hlink>
      <a:folHlink>
        <a:srgbClr val="C89A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-lite-BG">
  <a:themeElements>
    <a:clrScheme name="DWR Executive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7996B0"/>
      </a:accent2>
      <a:accent3>
        <a:srgbClr val="2D5063"/>
      </a:accent3>
      <a:accent4>
        <a:srgbClr val="648B83"/>
      </a:accent4>
      <a:accent5>
        <a:srgbClr val="76302A"/>
      </a:accent5>
      <a:accent6>
        <a:srgbClr val="AF4330"/>
      </a:accent6>
      <a:hlink>
        <a:srgbClr val="D26F38"/>
      </a:hlink>
      <a:folHlink>
        <a:srgbClr val="C89A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4000" b="1" kern="800" spc="0" baseline="0" dirty="0" smtClean="0">
            <a:solidFill>
              <a:srgbClr val="1E497D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558</Words>
  <Application>Microsoft Office PowerPoint</Application>
  <PresentationFormat>On-screen Show (4:3)</PresentationFormat>
  <Paragraphs>97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Exec_PP_SD-template_color palette</vt:lpstr>
      <vt:lpstr>Master-lite-BG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 Department of Water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Meyers, Douglas@DWR</dc:creator>
  <cp:lastModifiedBy>Wang, Wendy@DWR</cp:lastModifiedBy>
  <cp:revision>114</cp:revision>
  <dcterms:created xsi:type="dcterms:W3CDTF">2017-12-18T19:18:07Z</dcterms:created>
  <dcterms:modified xsi:type="dcterms:W3CDTF">2018-03-22T21:49:25Z</dcterms:modified>
</cp:coreProperties>
</file>