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5" r:id="rId1"/>
    <p:sldMasterId id="2147484145" r:id="rId2"/>
  </p:sldMasterIdLst>
  <p:notesMasterIdLst>
    <p:notesMasterId r:id="rId11"/>
  </p:notesMasterIdLst>
  <p:handoutMasterIdLst>
    <p:handoutMasterId r:id="rId12"/>
  </p:handoutMasterIdLst>
  <p:sldIdLst>
    <p:sldId id="280" r:id="rId3"/>
    <p:sldId id="295" r:id="rId4"/>
    <p:sldId id="315" r:id="rId5"/>
    <p:sldId id="314" r:id="rId6"/>
    <p:sldId id="316" r:id="rId7"/>
    <p:sldId id="317" r:id="rId8"/>
    <p:sldId id="293" r:id="rId9"/>
    <p:sldId id="294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19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39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58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7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5982" algn="l" defTabSz="914393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178" algn="l" defTabSz="914393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374" algn="l" defTabSz="914393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571" algn="l" defTabSz="914393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97D"/>
    <a:srgbClr val="5080B2"/>
    <a:srgbClr val="131E30"/>
    <a:srgbClr val="2C4F63"/>
    <a:srgbClr val="7896B0"/>
    <a:srgbClr val="D26F38"/>
    <a:srgbClr val="AF4330"/>
    <a:srgbClr val="D27038"/>
    <a:srgbClr val="2D4F63"/>
    <a:srgbClr val="C89A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87269" autoAdjust="0"/>
  </p:normalViewPr>
  <p:slideViewPr>
    <p:cSldViewPr snapToGrid="0" snapToObjects="1">
      <p:cViewPr varScale="1">
        <p:scale>
          <a:sx n="58" d="100"/>
          <a:sy n="58" d="100"/>
        </p:scale>
        <p:origin x="138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7BD6A-383E-964C-AD92-23F37B2395A1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0456C-B818-6348-AF78-71CBB3499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67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75FD0-CBB3-2E43-916B-EF90ABFFEA1F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C884C-2074-1E4E-8B7D-F3966173A1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1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96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89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85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82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78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74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71" algn="l" defTabSz="4571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51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DA058-E0D3-4FF6-B502-75469E8A59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94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DA058-E0D3-4FF6-B502-75469E8A59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17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DA058-E0D3-4FF6-B502-75469E8A59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949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DA058-E0D3-4FF6-B502-75469E8A59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653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12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C884C-2074-1E4E-8B7D-F3966173A1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375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Character Title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4815579"/>
            <a:ext cx="9144000" cy="146139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="0" i="1" kern="700" spc="3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Place a 1020px x 164px picture here.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142" y="1750424"/>
            <a:ext cx="8238494" cy="140335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0" b="1" i="0" spc="-400" baseline="0">
                <a:solidFill>
                  <a:schemeClr val="accent1"/>
                </a:solidFill>
              </a:defRPr>
            </a:lvl1pPr>
            <a:lvl2pPr marL="457196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2pPr>
            <a:lvl3pPr marL="914393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3pPr>
            <a:lvl4pPr marL="1371589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4pPr>
            <a:lvl5pPr marL="1828785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Short Title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358571" y="3358412"/>
            <a:ext cx="6310766" cy="61595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2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Single line Subtitle of 40 character or less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990938" y="1893521"/>
            <a:ext cx="4932342" cy="360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 kern="800" spc="42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CALIFORNIA DEPARTMENT OF WATER RESOURCES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6971964" y="3854050"/>
            <a:ext cx="1697373" cy="32788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   |   Date/Year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971964" y="4145646"/>
            <a:ext cx="1818250" cy="36598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</p:spTree>
    <p:extLst>
      <p:ext uri="{BB962C8B-B14F-4D97-AF65-F5344CB8AC3E}">
        <p14:creationId xmlns:p14="http://schemas.microsoft.com/office/powerpoint/2010/main" val="204499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ed Photo - Right Focus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1802" y="0"/>
            <a:ext cx="3192088" cy="6858000"/>
          </a:xfrm>
          <a:prstGeom prst="rect">
            <a:avLst/>
          </a:prstGeom>
          <a:solidFill>
            <a:srgbClr val="00395E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58707" y="1902805"/>
            <a:ext cx="2517213" cy="0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WR_logo-icon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58" y="5821070"/>
            <a:ext cx="777240" cy="76986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99609" y="1255364"/>
            <a:ext cx="2835275" cy="49688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700" b="1" i="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2700" b="1" i="0" baseline="0" dirty="0">
                <a:solidFill>
                  <a:schemeClr val="bg1"/>
                </a:solidFill>
                <a:latin typeface="Arial"/>
              </a:rPr>
              <a:t>One line Head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5316" y="2234400"/>
            <a:ext cx="2844330" cy="336514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20000"/>
              </a:lnSpc>
              <a:buFontTx/>
              <a:buNone/>
              <a:defRPr sz="16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1600" b="0" i="1" dirty="0">
                <a:solidFill>
                  <a:schemeClr val="bg1"/>
                </a:solidFill>
                <a:latin typeface="Arial"/>
              </a:rPr>
              <a:t>Use this slide’s format to caption a 1020px x 768px photo or graphic that has a right-side focal point. The photo or graphic will fill the slide edge-to-edge. For visual balance drag the headline and this text block up or down to match the implied focal line of the photo or graphic.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66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ulti-photo - Right Focus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81071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pic>
        <p:nvPicPr>
          <p:cNvPr id="7" name="Picture 6" descr="DWR_logo-icon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16" y="5821070"/>
            <a:ext cx="777240" cy="769868"/>
          </a:xfrm>
          <a:prstGeom prst="rect">
            <a:avLst/>
          </a:prstGeom>
        </p:spPr>
      </p:pic>
      <p:sp>
        <p:nvSpPr>
          <p:cNvPr id="8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581071" y="0"/>
            <a:ext cx="4562929" cy="343807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581071" y="3438072"/>
            <a:ext cx="4562929" cy="342718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618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ulti-photo - Left Focus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-1" y="3438072"/>
            <a:ext cx="4562929" cy="342718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62929" y="0"/>
            <a:ext cx="4581071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pic>
        <p:nvPicPr>
          <p:cNvPr id="7" name="Picture 6" descr="DWR_logo-icon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44" y="5821070"/>
            <a:ext cx="777240" cy="769868"/>
          </a:xfrm>
          <a:prstGeom prst="rect">
            <a:avLst/>
          </a:prstGeom>
        </p:spPr>
      </p:pic>
      <p:sp>
        <p:nvSpPr>
          <p:cNvPr id="8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62929" cy="343807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riplet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06160" y="0"/>
            <a:ext cx="3037840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068320" y="0"/>
            <a:ext cx="3037840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068320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-dark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580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Character Title Slide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4815579"/>
            <a:ext cx="9144000" cy="1461396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</p:spPr>
        <p:txBody>
          <a:bodyPr vert="horz"/>
          <a:lstStyle>
            <a:lvl1pPr marL="0" indent="0">
              <a:buFontTx/>
              <a:buNone/>
              <a:defRPr sz="1000" b="0" i="1" kern="700" spc="3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Place a 1020px x 164px picture here.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142" y="1750424"/>
            <a:ext cx="8238494" cy="140335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1000" b="1" i="0" spc="-400" baseline="0">
                <a:solidFill>
                  <a:srgbClr val="7896B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96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2pPr>
            <a:lvl3pPr marL="914393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3pPr>
            <a:lvl4pPr marL="1371589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4pPr>
            <a:lvl5pPr marL="1828785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 Short Title 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358571" y="3358412"/>
            <a:ext cx="6310766" cy="61595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2600" b="0" i="1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Single line Subtitle of 40 character or less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6971964" y="3854050"/>
            <a:ext cx="1697373" cy="32788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0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Event Name   |   Date/Year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971964" y="4145646"/>
            <a:ext cx="1818250" cy="36598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0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021418" y="1893521"/>
            <a:ext cx="49526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800" kern="800" spc="420" baseline="0" dirty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CALIFORNIA DEPARTMENT OF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359813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Character Title Slide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4815579"/>
            <a:ext cx="9144000" cy="146139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="0" i="1" kern="700" spc="3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</a:lstStyle>
          <a:p>
            <a:r>
              <a:rPr lang="en-US" dirty="0"/>
              <a:t>Place a 1020px x 164px picture here.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358571" y="3358412"/>
            <a:ext cx="6310766" cy="61595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2600" b="0" i="1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Single line Subtitle of 40 character or less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6971964" y="3854050"/>
            <a:ext cx="1697373" cy="32788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0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Event Name   |   Date/Year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971964" y="4145646"/>
            <a:ext cx="1818250" cy="36598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0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35280" y="2285613"/>
            <a:ext cx="8380356" cy="1070798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6400" b="1" i="0" spc="-180" baseline="0">
                <a:solidFill>
                  <a:srgbClr val="7896B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96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2pPr>
            <a:lvl3pPr marL="914393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3pPr>
            <a:lvl4pPr marL="1371589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4pPr>
            <a:lvl5pPr marL="1828785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Twenty Character Title 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011258" y="2256361"/>
            <a:ext cx="5074582" cy="360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 kern="800" spc="420">
                <a:solidFill>
                  <a:srgbClr val="131E3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CALIFORNIA DEPARTMENT OF WATER RESOURCES</a:t>
            </a:r>
          </a:p>
        </p:txBody>
      </p:sp>
    </p:spTree>
    <p:extLst>
      <p:ext uri="{BB962C8B-B14F-4D97-AF65-F5344CB8AC3E}">
        <p14:creationId xmlns:p14="http://schemas.microsoft.com/office/powerpoint/2010/main" val="1328911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2321743"/>
            <a:ext cx="7311572" cy="81698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rgbClr val="1E497D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 Section Title Slide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35038" y="3147799"/>
            <a:ext cx="7310437" cy="616857"/>
          </a:xfrm>
          <a:prstGeom prst="rect">
            <a:avLst/>
          </a:prstGeom>
        </p:spPr>
        <p:txBody>
          <a:bodyPr vert="horz"/>
          <a:lstStyle>
            <a:lvl1pPr marL="0" marR="0" indent="0" algn="ctr" defTabSz="4571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Insert a succinct subtitle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116448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Info Slide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1711601"/>
            <a:ext cx="7311572" cy="11620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rgbClr val="1E497D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Featured Information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60388" y="2980472"/>
            <a:ext cx="7959725" cy="278131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FontTx/>
              <a:buNone/>
              <a:defRPr sz="3000" b="0" i="1" baseline="0">
                <a:solidFill>
                  <a:srgbClr val="1E497D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Use this slide’s format to break up long lists into individual talking points. This isolation will give each of them emphasis and importance.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slide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1577921"/>
            <a:ext cx="7311572" cy="11620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rgbClr val="1E497D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2-column Text Slide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60388" y="3047312"/>
            <a:ext cx="8039326" cy="2540688"/>
          </a:xfrm>
          <a:prstGeom prst="rect">
            <a:avLst/>
          </a:prstGeom>
        </p:spPr>
        <p:txBody>
          <a:bodyPr vert="horz" numCol="2" spcCol="457200"/>
          <a:lstStyle>
            <a:lvl1pPr marL="0" indent="0" algn="l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FontTx/>
              <a:buNone/>
              <a:defRPr sz="2000" b="0" i="1" baseline="0">
                <a:solidFill>
                  <a:srgbClr val="1E497D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Use this slide’s format for short bits of information that are better fitted into a multi-column format. </a:t>
            </a:r>
          </a:p>
          <a:p>
            <a:pPr lvl="0"/>
            <a:r>
              <a:rPr lang="en-US" dirty="0"/>
              <a:t>Be succinct with your text and use your oral presentation for elaboration. </a:t>
            </a:r>
          </a:p>
          <a:p>
            <a:pPr lvl="0"/>
            <a:r>
              <a:rPr lang="en-US" dirty="0"/>
              <a:t>Always remember that your audience has shown up to hear you speak and not to read your slides.</a:t>
            </a:r>
          </a:p>
          <a:p>
            <a:pPr lvl="0"/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Character Title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4815579"/>
            <a:ext cx="9144000" cy="146139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000" b="0" i="1" kern="700" spc="3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Place a 1020px x 164px picture here.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35280" y="2285613"/>
            <a:ext cx="8380356" cy="1070798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6400" b="1" i="0" spc="-180" baseline="0">
                <a:solidFill>
                  <a:schemeClr val="accent1"/>
                </a:solidFill>
              </a:defRPr>
            </a:lvl1pPr>
            <a:lvl2pPr marL="457196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2pPr>
            <a:lvl3pPr marL="914393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3pPr>
            <a:lvl4pPr marL="1371589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4pPr>
            <a:lvl5pPr marL="1828785" indent="0">
              <a:buFontTx/>
              <a:buNone/>
              <a:defRPr sz="11000" b="1" i="0" spc="-55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Twenty Character Title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2376714" y="3358412"/>
            <a:ext cx="6292624" cy="615950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26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Single line Subtitle of 40 character or less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011258" y="2256361"/>
            <a:ext cx="4912022" cy="3603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800" kern="800" spc="42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CALIFORNIA DEPARTMENT OF WATER RESOURCES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6971964" y="3854050"/>
            <a:ext cx="1697373" cy="32788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   |   Date/Year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6971964" y="4145646"/>
            <a:ext cx="1818250" cy="36598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50000"/>
              </a:lnSpc>
              <a:buFontTx/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Presenter’s Name, Title</a:t>
            </a:r>
          </a:p>
        </p:txBody>
      </p:sp>
    </p:spTree>
    <p:extLst>
      <p:ext uri="{BB962C8B-B14F-4D97-AF65-F5344CB8AC3E}">
        <p14:creationId xmlns:p14="http://schemas.microsoft.com/office/powerpoint/2010/main" val="2723782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bullet slide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1577921"/>
            <a:ext cx="7311572" cy="11620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rgbClr val="1E497D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2-column Bullet Slide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60388" y="3047312"/>
            <a:ext cx="8030255" cy="2540688"/>
          </a:xfrm>
          <a:prstGeom prst="rect">
            <a:avLst/>
          </a:prstGeom>
        </p:spPr>
        <p:txBody>
          <a:bodyPr vert="horz" numCol="2" spcCol="457200"/>
          <a:lstStyle>
            <a:lvl1pPr marL="342900" indent="-342900" algn="l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/>
              <a:buChar char="•"/>
              <a:defRPr sz="2000" b="0" i="1" baseline="0">
                <a:solidFill>
                  <a:srgbClr val="1E497D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Use this slide’s format for bulleted items.</a:t>
            </a:r>
          </a:p>
          <a:p>
            <a:pPr lvl="0"/>
            <a:r>
              <a:rPr lang="en-US" dirty="0"/>
              <a:t>Be succinct with your text and use your oral presentation for elaboration. </a:t>
            </a:r>
          </a:p>
          <a:p>
            <a:pPr lvl="0"/>
            <a:r>
              <a:rPr lang="en-US" dirty="0"/>
              <a:t>Always remember that your audience has shown up to hear you speak and not to read your slides.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data Slide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470204"/>
            <a:ext cx="7311572" cy="11620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rgbClr val="1E497D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Featured Data Chart</a:t>
            </a: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1" hasCustomPrompt="1"/>
          </p:nvPr>
        </p:nvSpPr>
        <p:spPr>
          <a:xfrm>
            <a:off x="935038" y="1203158"/>
            <a:ext cx="7310437" cy="4638431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>
                <a:solidFill>
                  <a:srgbClr val="131E30"/>
                </a:solidFill>
              </a:defRPr>
            </a:lvl1pPr>
          </a:lstStyle>
          <a:p>
            <a:r>
              <a:rPr lang="en-US" dirty="0"/>
              <a:t>Insert data chart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Numeric Data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1714" y="1497975"/>
            <a:ext cx="8227786" cy="29114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800" b="1" i="0" spc="-1700">
                <a:solidFill>
                  <a:srgbClr val="D26F38"/>
                </a:solidFill>
                <a:latin typeface="Arial"/>
              </a:defRPr>
            </a:lvl1pPr>
          </a:lstStyle>
          <a:p>
            <a:pPr lvl="0"/>
            <a:r>
              <a:rPr lang="en-US" sz="21800" b="1" i="0" dirty="0">
                <a:solidFill>
                  <a:schemeClr val="accent1"/>
                </a:solidFill>
                <a:latin typeface="Arial"/>
              </a:rPr>
              <a:t>00,000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23636" y="1507249"/>
            <a:ext cx="7400637" cy="50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000" baseline="0">
                <a:solidFill>
                  <a:srgbClr val="1E497D"/>
                </a:solidFill>
                <a:latin typeface="Arial"/>
              </a:defRPr>
            </a:lvl1pPr>
          </a:lstStyle>
          <a:p>
            <a:pPr lvl="0"/>
            <a:r>
              <a:rPr lang="en-US" sz="3000" baseline="0" dirty="0">
                <a:solidFill>
                  <a:schemeClr val="bg1"/>
                </a:solidFill>
                <a:latin typeface="Arial"/>
              </a:rPr>
              <a:t>Featured numeric statistic headline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60513" y="4876926"/>
            <a:ext cx="6022975" cy="5715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000" b="0" i="1">
                <a:solidFill>
                  <a:srgbClr val="7896B0"/>
                </a:solidFill>
                <a:latin typeface="Arial"/>
              </a:defRPr>
            </a:lvl1pPr>
          </a:lstStyle>
          <a:p>
            <a:pPr lvl="0"/>
            <a:r>
              <a:rPr lang="en-US" sz="3000" b="0" i="1" dirty="0">
                <a:solidFill>
                  <a:schemeClr val="bg1"/>
                </a:solidFill>
                <a:latin typeface="Arial"/>
              </a:rPr>
              <a:t>numeric units, dates, etc., go here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ed Photo - Left Focus - Dar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690231" y="0"/>
            <a:ext cx="3192088" cy="6858000"/>
          </a:xfrm>
          <a:prstGeom prst="rect">
            <a:avLst/>
          </a:prstGeom>
          <a:solidFill>
            <a:srgbClr val="00395E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047136" y="1902804"/>
            <a:ext cx="2517213" cy="0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DWR_logo-icon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87" y="5821070"/>
            <a:ext cx="777240" cy="769868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888038" y="1255363"/>
            <a:ext cx="2835275" cy="49688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700" b="1" i="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2700" b="1" i="0" baseline="0" dirty="0">
                <a:solidFill>
                  <a:schemeClr val="bg1"/>
                </a:solidFill>
                <a:latin typeface="Arial"/>
              </a:rPr>
              <a:t>One line Head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883745" y="2234397"/>
            <a:ext cx="2844330" cy="3353605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20000"/>
              </a:lnSpc>
              <a:buFontTx/>
              <a:buNone/>
              <a:defRPr sz="16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1600" b="0" i="1" dirty="0">
                <a:solidFill>
                  <a:schemeClr val="bg1"/>
                </a:solidFill>
                <a:latin typeface="Arial"/>
              </a:rPr>
              <a:t>Use this slide’s format to caption a 1020px x 768px photo or graphic that has a left-side focal point. The photo or graphic will fill the slide edge-to-edge. For visual balance drag the headline and this text block up or down to match the implied focal line of the photo or graphic.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838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ed Photo - Right Focus - Dar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 marL="0" indent="0" algn="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01802" y="0"/>
            <a:ext cx="3192088" cy="6858000"/>
          </a:xfrm>
          <a:prstGeom prst="rect">
            <a:avLst/>
          </a:prstGeom>
          <a:solidFill>
            <a:srgbClr val="00395E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58707" y="1902805"/>
            <a:ext cx="2517213" cy="0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DWR_logo-icon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58" y="5821070"/>
            <a:ext cx="777240" cy="769868"/>
          </a:xfrm>
          <a:prstGeom prst="rect">
            <a:avLst/>
          </a:prstGeom>
        </p:spPr>
      </p:pic>
      <p:sp>
        <p:nvSpPr>
          <p:cNvPr id="12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99609" y="1255364"/>
            <a:ext cx="2835275" cy="49688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700" b="1" i="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2700" b="1" i="0" baseline="0" dirty="0">
                <a:solidFill>
                  <a:schemeClr val="bg1"/>
                </a:solidFill>
                <a:latin typeface="Arial"/>
              </a:rPr>
              <a:t>One line Head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95316" y="2234400"/>
            <a:ext cx="2844330" cy="3365148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20000"/>
              </a:lnSpc>
              <a:buFontTx/>
              <a:buNone/>
              <a:defRPr sz="16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1600" b="0" i="1" dirty="0">
                <a:solidFill>
                  <a:schemeClr val="bg1"/>
                </a:solidFill>
                <a:latin typeface="Arial"/>
              </a:rPr>
              <a:t>Use this slide’s format to caption a 1020px x 768px photo or graphic that has a right-side focal point. The photo or graphic will fill the slide edge-to-edge. For visual balance drag the headline and this text block up or down to match the implied focal line of the photo or graphic.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ulti-photo - Right Focus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81071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pic>
        <p:nvPicPr>
          <p:cNvPr id="15" name="Picture 14" descr="DWR_logo-icon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15" y="5821070"/>
            <a:ext cx="777240" cy="769868"/>
          </a:xfrm>
          <a:prstGeom prst="rect">
            <a:avLst/>
          </a:prstGeom>
          <a:noFill/>
        </p:spPr>
      </p:pic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581071" y="0"/>
            <a:ext cx="4562929" cy="343807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581071" y="3438072"/>
            <a:ext cx="4562929" cy="342718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Multi-photo - Left Focus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3438072"/>
            <a:ext cx="4581071" cy="3427186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81071" y="0"/>
            <a:ext cx="4562929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pic>
        <p:nvPicPr>
          <p:cNvPr id="15" name="Picture 14" descr="DWR_logo-icon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16" y="5821070"/>
            <a:ext cx="777240" cy="769868"/>
          </a:xfrm>
          <a:prstGeom prst="rect">
            <a:avLst/>
          </a:prstGeom>
          <a:noFill/>
        </p:spPr>
      </p:pic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81071" cy="3438071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riplet - L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06160" y="0"/>
            <a:ext cx="3037840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068320" y="0"/>
            <a:ext cx="3037840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068320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rgbClr val="1E497D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-Lite-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D46469-CDE2-104C-9306-FD64A0CC283B}" type="datetimeFigureOut">
              <a:rPr lang="en-US" smtClean="0"/>
              <a:t>2/22/2018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88A21B-6B79-514B-BBE3-58400B126F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2321743"/>
            <a:ext cx="7311572" cy="81698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A 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35038" y="3147799"/>
            <a:ext cx="7310437" cy="616857"/>
          </a:xfrm>
          <a:prstGeom prst="rect">
            <a:avLst/>
          </a:prstGeom>
        </p:spPr>
        <p:txBody>
          <a:bodyPr vert="horz"/>
          <a:lstStyle>
            <a:lvl1pPr marL="0" marR="0" indent="0" algn="ctr" defTabSz="4571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Insert a succinct subtitle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54995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Info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1711601"/>
            <a:ext cx="7311572" cy="11620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Featured Information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60388" y="2980472"/>
            <a:ext cx="7959725" cy="278131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FontTx/>
              <a:buNone/>
              <a:defRPr sz="30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Use this slide’s format to break up long lists into individual talking points. This isolation will give each of them emphasis and importance.</a:t>
            </a:r>
          </a:p>
        </p:txBody>
      </p:sp>
    </p:spTree>
    <p:extLst>
      <p:ext uri="{BB962C8B-B14F-4D97-AF65-F5344CB8AC3E}">
        <p14:creationId xmlns:p14="http://schemas.microsoft.com/office/powerpoint/2010/main" val="269988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1577921"/>
            <a:ext cx="7311572" cy="11620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2-column Text Slide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60388" y="3047312"/>
            <a:ext cx="8039326" cy="2540688"/>
          </a:xfrm>
          <a:prstGeom prst="rect">
            <a:avLst/>
          </a:prstGeom>
        </p:spPr>
        <p:txBody>
          <a:bodyPr vert="horz" numCol="2" spcCol="457200"/>
          <a:lstStyle>
            <a:lvl1pPr marL="0" indent="0" algn="l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FontTx/>
              <a:buNone/>
              <a:defRPr sz="20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Use this slide’s format for short bits of information that are better fitted into a multi-column format. </a:t>
            </a:r>
          </a:p>
          <a:p>
            <a:pPr lvl="0"/>
            <a:r>
              <a:rPr lang="en-US" dirty="0"/>
              <a:t>Be succinct with your text and use your oral presentation for elaboration. </a:t>
            </a:r>
          </a:p>
          <a:p>
            <a:pPr lvl="0"/>
            <a:r>
              <a:rPr lang="en-US" dirty="0"/>
              <a:t>Always remember that your audience has shown up to hear you speak and not to read your slides.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31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bullet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1577921"/>
            <a:ext cx="7311572" cy="11620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2-column Bullet Slide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60388" y="3047312"/>
            <a:ext cx="8030255" cy="2540688"/>
          </a:xfrm>
          <a:prstGeom prst="rect">
            <a:avLst/>
          </a:prstGeom>
        </p:spPr>
        <p:txBody>
          <a:bodyPr vert="horz" numCol="2" spcCol="457200"/>
          <a:lstStyle>
            <a:lvl1pPr marL="342900" indent="-342900" algn="l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150000"/>
              <a:buFont typeface="Arial"/>
              <a:buChar char="•"/>
              <a:defRPr sz="20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Use this slide’s format for short bits of information that are better fitted into a multi-column format. </a:t>
            </a:r>
          </a:p>
          <a:p>
            <a:pPr lvl="0"/>
            <a:r>
              <a:rPr lang="en-US" dirty="0"/>
              <a:t>Be succinct with your text and use your oral presentation for elaboration. </a:t>
            </a:r>
          </a:p>
          <a:p>
            <a:pPr lvl="0"/>
            <a:r>
              <a:rPr lang="en-US" dirty="0"/>
              <a:t>Always remember that your audience has shown up to hear you speak and not to read your slides.</a:t>
            </a:r>
          </a:p>
        </p:txBody>
      </p:sp>
    </p:spTree>
    <p:extLst>
      <p:ext uri="{BB962C8B-B14F-4D97-AF65-F5344CB8AC3E}">
        <p14:creationId xmlns:p14="http://schemas.microsoft.com/office/powerpoint/2010/main" val="85077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data Slide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34357" y="470204"/>
            <a:ext cx="7311572" cy="116205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5000" b="1" i="0" baseline="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Featured Data Chart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 hasCustomPrompt="1"/>
          </p:nvPr>
        </p:nvSpPr>
        <p:spPr>
          <a:xfrm>
            <a:off x="935038" y="1203158"/>
            <a:ext cx="7310437" cy="4638431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data chart</a:t>
            </a:r>
          </a:p>
        </p:txBody>
      </p:sp>
    </p:spTree>
    <p:extLst>
      <p:ext uri="{BB962C8B-B14F-4D97-AF65-F5344CB8AC3E}">
        <p14:creationId xmlns:p14="http://schemas.microsoft.com/office/powerpoint/2010/main" val="326852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Numeric Data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1714" y="1497975"/>
            <a:ext cx="8227786" cy="2911475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800" b="1" i="0" spc="-1700">
                <a:solidFill>
                  <a:schemeClr val="accent1"/>
                </a:solidFill>
                <a:latin typeface="Arial"/>
              </a:defRPr>
            </a:lvl1pPr>
          </a:lstStyle>
          <a:p>
            <a:pPr lvl="0"/>
            <a:r>
              <a:rPr lang="en-US" sz="21800" b="1" i="0" dirty="0">
                <a:solidFill>
                  <a:schemeClr val="accent1"/>
                </a:solidFill>
                <a:latin typeface="Arial"/>
              </a:rPr>
              <a:t>00,000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23636" y="1507249"/>
            <a:ext cx="7400637" cy="50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00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3000" baseline="0" dirty="0">
                <a:solidFill>
                  <a:schemeClr val="bg1"/>
                </a:solidFill>
                <a:latin typeface="Arial"/>
              </a:rPr>
              <a:t>Featured numeric statistic 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60513" y="4876926"/>
            <a:ext cx="6022975" cy="5715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3000" b="0" i="1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3000" b="0" i="1" dirty="0">
                <a:solidFill>
                  <a:schemeClr val="bg1"/>
                </a:solidFill>
                <a:latin typeface="Arial"/>
              </a:rPr>
              <a:t>numeric units, dates, etc.,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0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ed Photo - Left Focus -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 marL="0" indent="0" algn="l">
              <a:lnSpc>
                <a:spcPct val="150000"/>
              </a:lnSpc>
              <a:buFontTx/>
              <a:buNone/>
              <a:tabLst>
                <a:tab pos="290513" algn="l"/>
              </a:tabLst>
              <a:defRPr sz="1000" kern="1000" spc="30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sz="1000" spc="300" dirty="0"/>
              <a:t>Drag picture to placeholder or click icon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690231" y="0"/>
            <a:ext cx="3192088" cy="6858000"/>
          </a:xfrm>
          <a:prstGeom prst="rect">
            <a:avLst/>
          </a:prstGeom>
          <a:solidFill>
            <a:srgbClr val="00395E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47136" y="1902804"/>
            <a:ext cx="2517213" cy="0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WR_logo-icon.png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487" y="5821070"/>
            <a:ext cx="777240" cy="769868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888038" y="1255363"/>
            <a:ext cx="2835275" cy="496887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700" b="1" i="0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2700" b="1" i="0" baseline="0" dirty="0">
                <a:solidFill>
                  <a:schemeClr val="bg1"/>
                </a:solidFill>
                <a:latin typeface="Arial"/>
              </a:rPr>
              <a:t>One line Head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883745" y="2234397"/>
            <a:ext cx="2844330" cy="3353605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ct val="120000"/>
              </a:lnSpc>
              <a:buFontTx/>
              <a:buNone/>
              <a:defRPr sz="1600" b="0" i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sz="1600" b="0" i="1" dirty="0">
                <a:solidFill>
                  <a:schemeClr val="bg1"/>
                </a:solidFill>
                <a:latin typeface="Arial"/>
              </a:rPr>
              <a:t>Use this slide’s format to caption a 1020px x 768px photo or graphic that has a left-side focal point. The photo or graphic will fill the slide edge-to-edge. For visual balance drag the headline and this text block up or down to match the implied focal line of the photo or graphic.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7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34535" y="1503365"/>
            <a:ext cx="565727" cy="565727"/>
          </a:xfrm>
          <a:prstGeom prst="rect">
            <a:avLst/>
          </a:prstGeom>
          <a:solidFill>
            <a:srgbClr val="7996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334535" y="2159802"/>
            <a:ext cx="565727" cy="565727"/>
          </a:xfrm>
          <a:prstGeom prst="rect">
            <a:avLst/>
          </a:prstGeom>
          <a:solidFill>
            <a:srgbClr val="2D50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334535" y="2821699"/>
            <a:ext cx="565727" cy="565727"/>
          </a:xfrm>
          <a:prstGeom prst="rect">
            <a:avLst/>
          </a:prstGeom>
          <a:solidFill>
            <a:srgbClr val="648B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334535" y="3478136"/>
            <a:ext cx="565727" cy="565727"/>
          </a:xfrm>
          <a:prstGeom prst="rect">
            <a:avLst/>
          </a:prstGeom>
          <a:solidFill>
            <a:srgbClr val="763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334535" y="4134573"/>
            <a:ext cx="565727" cy="565727"/>
          </a:xfrm>
          <a:prstGeom prst="rect">
            <a:avLst/>
          </a:prstGeom>
          <a:solidFill>
            <a:srgbClr val="AF4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334535" y="4791010"/>
            <a:ext cx="565727" cy="565727"/>
          </a:xfrm>
          <a:prstGeom prst="rect">
            <a:avLst/>
          </a:prstGeom>
          <a:solidFill>
            <a:srgbClr val="D26F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334535" y="5447447"/>
            <a:ext cx="565727" cy="565727"/>
          </a:xfrm>
          <a:prstGeom prst="rect">
            <a:avLst/>
          </a:prstGeom>
          <a:solidFill>
            <a:srgbClr val="C89A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334535" y="846928"/>
            <a:ext cx="565727" cy="565727"/>
          </a:xfrm>
          <a:prstGeom prst="rect">
            <a:avLst/>
          </a:prstGeom>
          <a:solidFill>
            <a:srgbClr val="5080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334535" y="6103884"/>
            <a:ext cx="565727" cy="565727"/>
          </a:xfrm>
          <a:prstGeom prst="rect">
            <a:avLst/>
          </a:prstGeom>
          <a:solidFill>
            <a:srgbClr val="B9BC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1334535" y="199561"/>
            <a:ext cx="565727" cy="565727"/>
          </a:xfrm>
          <a:prstGeom prst="rect">
            <a:avLst/>
          </a:prstGeom>
          <a:solidFill>
            <a:srgbClr val="131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39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143" r:id="rId2"/>
    <p:sldLayoutId id="2147484144" r:id="rId3"/>
    <p:sldLayoutId id="2147484139" r:id="rId4"/>
    <p:sldLayoutId id="2147484158" r:id="rId5"/>
    <p:sldLayoutId id="2147484159" r:id="rId6"/>
    <p:sldLayoutId id="2147484154" r:id="rId7"/>
    <p:sldLayoutId id="2147484140" r:id="rId8"/>
    <p:sldLayoutId id="2147484141" r:id="rId9"/>
    <p:sldLayoutId id="2147484142" r:id="rId10"/>
    <p:sldLayoutId id="2147484160" r:id="rId11"/>
    <p:sldLayoutId id="2147484170" r:id="rId12"/>
    <p:sldLayoutId id="2147484171" r:id="rId13"/>
    <p:sldLayoutId id="2147484157" r:id="rId14"/>
  </p:sldLayoutIdLst>
  <p:txStyles>
    <p:titleStyle>
      <a:lvl1pPr algn="ctr" defTabSz="4571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8" indent="-342898" algn="l" defTabSz="45719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4" indent="-285748" algn="l" defTabSz="45719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1" indent="-228598" algn="l" defTabSz="45719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7" indent="-228598" algn="l" defTabSz="45719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3" indent="-228598" algn="l" defTabSz="45719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0" indent="-228598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6" indent="-228598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72" indent="-228598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9" indent="-228598" algn="l" defTabSz="4571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9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5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74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34535" y="1503365"/>
            <a:ext cx="565727" cy="565727"/>
          </a:xfrm>
          <a:prstGeom prst="rect">
            <a:avLst/>
          </a:prstGeom>
          <a:solidFill>
            <a:srgbClr val="7996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334535" y="2159802"/>
            <a:ext cx="565727" cy="565727"/>
          </a:xfrm>
          <a:prstGeom prst="rect">
            <a:avLst/>
          </a:prstGeom>
          <a:solidFill>
            <a:srgbClr val="2D50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334535" y="2821699"/>
            <a:ext cx="565727" cy="565727"/>
          </a:xfrm>
          <a:prstGeom prst="rect">
            <a:avLst/>
          </a:prstGeom>
          <a:solidFill>
            <a:srgbClr val="648B8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334535" y="3478136"/>
            <a:ext cx="565727" cy="565727"/>
          </a:xfrm>
          <a:prstGeom prst="rect">
            <a:avLst/>
          </a:prstGeom>
          <a:solidFill>
            <a:srgbClr val="7630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1334535" y="4134573"/>
            <a:ext cx="565727" cy="565727"/>
          </a:xfrm>
          <a:prstGeom prst="rect">
            <a:avLst/>
          </a:prstGeom>
          <a:solidFill>
            <a:srgbClr val="AF4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334535" y="4791010"/>
            <a:ext cx="565727" cy="565727"/>
          </a:xfrm>
          <a:prstGeom prst="rect">
            <a:avLst/>
          </a:prstGeom>
          <a:solidFill>
            <a:srgbClr val="D26F3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334535" y="5447447"/>
            <a:ext cx="565727" cy="565727"/>
          </a:xfrm>
          <a:prstGeom prst="rect">
            <a:avLst/>
          </a:prstGeom>
          <a:solidFill>
            <a:srgbClr val="C89A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334535" y="846928"/>
            <a:ext cx="565727" cy="565727"/>
          </a:xfrm>
          <a:prstGeom prst="rect">
            <a:avLst/>
          </a:prstGeom>
          <a:solidFill>
            <a:srgbClr val="5080B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1334535" y="6103884"/>
            <a:ext cx="565727" cy="565727"/>
          </a:xfrm>
          <a:prstGeom prst="rect">
            <a:avLst/>
          </a:prstGeom>
          <a:solidFill>
            <a:srgbClr val="B9BC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1334535" y="199561"/>
            <a:ext cx="565727" cy="565727"/>
          </a:xfrm>
          <a:prstGeom prst="rect">
            <a:avLst/>
          </a:prstGeom>
          <a:solidFill>
            <a:srgbClr val="131F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59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  <p:sldLayoutId id="2147484152" r:id="rId2"/>
    <p:sldLayoutId id="2147484153" r:id="rId3"/>
    <p:sldLayoutId id="2147484164" r:id="rId4"/>
    <p:sldLayoutId id="2147484165" r:id="rId5"/>
    <p:sldLayoutId id="2147484166" r:id="rId6"/>
    <p:sldLayoutId id="2147484161" r:id="rId7"/>
    <p:sldLayoutId id="2147484173" r:id="rId8"/>
    <p:sldLayoutId id="2147484156" r:id="rId9"/>
    <p:sldLayoutId id="2147484163" r:id="rId10"/>
    <p:sldLayoutId id="2147484167" r:id="rId11"/>
    <p:sldLayoutId id="2147484168" r:id="rId12"/>
    <p:sldLayoutId id="2147484169" r:id="rId13"/>
    <p:sldLayoutId id="2147484172" r:id="rId14"/>
    <p:sldLayoutId id="2147484151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" t="50596" r="-159" b="26830"/>
          <a:stretch/>
        </p:blipFill>
        <p:spPr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77353" y="1840596"/>
            <a:ext cx="8238494" cy="1403350"/>
          </a:xfrm>
          <a:ln>
            <a:noFill/>
          </a:ln>
        </p:spPr>
        <p:txBody>
          <a:bodyPr/>
          <a:lstStyle/>
          <a:p>
            <a:r>
              <a:rPr lang="en-US" sz="8000" dirty="0"/>
              <a:t>Monthly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799595" y="3229495"/>
            <a:ext cx="7145337" cy="615950"/>
          </a:xfrm>
        </p:spPr>
        <p:txBody>
          <a:bodyPr/>
          <a:lstStyle/>
          <a:p>
            <a:pPr algn="l"/>
            <a:r>
              <a:rPr lang="en-US" dirty="0"/>
              <a:t>Central Valley Flood Protection Board Meeting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990600" y="1750424"/>
            <a:ext cx="5562600" cy="360362"/>
          </a:xfrm>
        </p:spPr>
        <p:txBody>
          <a:bodyPr/>
          <a:lstStyle/>
          <a:p>
            <a:r>
              <a:rPr lang="en-US" sz="1000" dirty="0"/>
              <a:t>CALIFORNIA DEPARTMENT OF WATER RESOURCES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753100" y="3740787"/>
            <a:ext cx="1697373" cy="327880"/>
          </a:xfrm>
        </p:spPr>
        <p:txBody>
          <a:bodyPr/>
          <a:lstStyle/>
          <a:p>
            <a:r>
              <a:rPr lang="en-US" sz="1100" dirty="0"/>
              <a:t>February 23, 2018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5753100" y="4017916"/>
            <a:ext cx="3096381" cy="615949"/>
          </a:xfrm>
        </p:spPr>
        <p:txBody>
          <a:bodyPr/>
          <a:lstStyle/>
          <a:p>
            <a:pPr indent="-228600">
              <a:lnSpc>
                <a:spcPct val="100000"/>
              </a:lnSpc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Jeremy Arrich </a:t>
            </a:r>
          </a:p>
          <a:p>
            <a:pPr indent="-228600">
              <a:lnSpc>
                <a:spcPct val="100000"/>
              </a:lnSpc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Division of Flood Management </a:t>
            </a:r>
          </a:p>
          <a:p>
            <a:pPr indent="-228600">
              <a:lnSpc>
                <a:spcPct val="100000"/>
              </a:lnSpc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California Department of Water Resources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651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99458-0F52-4D98-986E-41F53A926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782" y="492401"/>
            <a:ext cx="4671332" cy="1162050"/>
          </a:xfrm>
        </p:spPr>
        <p:txBody>
          <a:bodyPr/>
          <a:lstStyle/>
          <a:p>
            <a:pPr algn="l"/>
            <a:r>
              <a:rPr lang="en-US" sz="2800" dirty="0"/>
              <a:t>Small Communities Flood Risk Reduction Program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68500" y="1709604"/>
            <a:ext cx="5058477" cy="464674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i="0" dirty="0"/>
              <a:t>Program was created as a result of the adoption of the 2012 Central Valley Flood Protection Plan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i="0" dirty="0"/>
              <a:t>Program split into two phases: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E497D"/>
                </a:solidFill>
              </a:rPr>
              <a:t>Phase 1 – Feasibility Studies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E497D"/>
                </a:solidFill>
              </a:rPr>
              <a:t>Phase 2 – Design/Implementation </a:t>
            </a:r>
            <a:endParaRPr lang="en-US" sz="2000" i="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800" i="0" dirty="0"/>
              <a:t>Phase 1 Awards were posted in March 2017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2"/>
                </a:solidFill>
              </a:rPr>
              <a:t>DWR Approved $18 million for 35 Central Valley small communities.</a:t>
            </a:r>
          </a:p>
          <a:p>
            <a:pPr lvl="1" indent="0">
              <a:buNone/>
            </a:pPr>
            <a:endParaRPr lang="en-US" sz="1800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94F74-DF8D-41B4-AB87-E292567E1C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C885B-56BD-4ADE-BFEB-8C818777C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CB6E36-449F-4FBF-81DE-60FD7F354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977" y="588282"/>
            <a:ext cx="3719245" cy="56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2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99458-0F52-4D98-986E-41F53A926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4782" y="492401"/>
            <a:ext cx="7311572" cy="1162050"/>
          </a:xfrm>
        </p:spPr>
        <p:txBody>
          <a:bodyPr/>
          <a:lstStyle/>
          <a:p>
            <a:r>
              <a:rPr lang="en-US" sz="3400" dirty="0"/>
              <a:t>Small Communities Flood Risk Reduction Program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68500" y="1709604"/>
            <a:ext cx="9144000" cy="221469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i="0" dirty="0"/>
              <a:t>DWR has executed 13 feasibility</a:t>
            </a:r>
            <a:r>
              <a:rPr lang="en-US" sz="2400" i="0" dirty="0"/>
              <a:t> </a:t>
            </a:r>
            <a:r>
              <a:rPr lang="en-US" sz="2000" i="0" dirty="0"/>
              <a:t>study</a:t>
            </a:r>
            <a:r>
              <a:rPr lang="en-US" sz="2400" i="0" dirty="0"/>
              <a:t> </a:t>
            </a:r>
            <a:r>
              <a:rPr lang="en-US" sz="2000" i="0" dirty="0"/>
              <a:t>funding agreements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Sacramento County (5)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2"/>
                </a:solidFill>
              </a:rPr>
              <a:t>Yolo County (3)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Colusa County (3)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i="0" dirty="0">
                <a:solidFill>
                  <a:schemeClr val="tx2"/>
                </a:solidFill>
              </a:rPr>
              <a:t>City of Isleton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City of Rio Vista</a:t>
            </a:r>
            <a:endParaRPr lang="en-US" sz="1200" i="0" dirty="0">
              <a:solidFill>
                <a:schemeClr val="tx2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94F74-DF8D-41B4-AB87-E292567E1C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C885B-56BD-4ADE-BFEB-8C818777C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82BFFDA-6C79-4895-8058-E7C7B5DF7A14}"/>
              </a:ext>
            </a:extLst>
          </p:cNvPr>
          <p:cNvSpPr/>
          <p:nvPr/>
        </p:nvSpPr>
        <p:spPr>
          <a:xfrm>
            <a:off x="4180568" y="3303664"/>
            <a:ext cx="4120322" cy="2615630"/>
          </a:xfrm>
          <a:prstGeom prst="roundRect">
            <a:avLst/>
          </a:prstGeom>
          <a:solidFill>
            <a:srgbClr val="5E77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Phase 2: Design/Implementation: </a:t>
            </a:r>
            <a:endParaRPr lang="en-US" sz="500" b="1" dirty="0"/>
          </a:p>
          <a:p>
            <a:pPr>
              <a:buFontTx/>
              <a:buChar char="-"/>
            </a:pPr>
            <a:r>
              <a:rPr lang="en-US" sz="2000" dirty="0"/>
              <a:t> </a:t>
            </a:r>
            <a:r>
              <a:rPr lang="en-US" dirty="0"/>
              <a:t>Guidelines and PSP draft will be released summer 2018</a:t>
            </a:r>
            <a:endParaRPr lang="en-US" sz="400" dirty="0"/>
          </a:p>
          <a:p>
            <a:pPr>
              <a:buFontTx/>
              <a:buChar char="-"/>
            </a:pPr>
            <a:r>
              <a:rPr lang="en-US" sz="2000" dirty="0"/>
              <a:t> </a:t>
            </a:r>
            <a:r>
              <a:rPr lang="en-US" dirty="0"/>
              <a:t>Solicitation scheduled for late 2018</a:t>
            </a:r>
            <a:endParaRPr lang="en-US" sz="400" dirty="0"/>
          </a:p>
          <a:p>
            <a:pPr>
              <a:buFontTx/>
              <a:buChar char="-"/>
            </a:pPr>
            <a:r>
              <a:rPr lang="en-US" dirty="0"/>
              <a:t> Awards scheduled for summer 2019</a:t>
            </a:r>
            <a:endParaRPr lang="en-US" sz="400" dirty="0"/>
          </a:p>
          <a:p>
            <a:pPr>
              <a:buFontTx/>
              <a:buChar char="-"/>
            </a:pPr>
            <a:r>
              <a:rPr lang="en-US" dirty="0"/>
              <a:t> Prop 1E funding needs to be committed by June 2020</a:t>
            </a:r>
            <a:endParaRPr lang="en-US" sz="400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DC5D5FF-A518-40DD-98CD-412DB76AE18E}"/>
              </a:ext>
            </a:extLst>
          </p:cNvPr>
          <p:cNvSpPr txBox="1">
            <a:spLocks/>
          </p:cNvSpPr>
          <p:nvPr/>
        </p:nvSpPr>
        <p:spPr>
          <a:xfrm>
            <a:off x="168500" y="4122990"/>
            <a:ext cx="4155850" cy="1487235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FontTx/>
              <a:buNone/>
              <a:defRPr sz="3000" b="0" i="1" kern="1200" baseline="0">
                <a:solidFill>
                  <a:srgbClr val="1E497D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buFont typeface="Arial" panose="020B0604020202020204" pitchFamily="34" charset="0"/>
              <a:buChar char="•"/>
            </a:pPr>
            <a:r>
              <a:rPr lang="en-US" sz="2000" i="0" dirty="0"/>
              <a:t>An additional 6 agreements pending grantee signature in San Joaquin County. </a:t>
            </a:r>
          </a:p>
          <a:p>
            <a:pPr algn="l" fontAlgn="auto"/>
            <a:endParaRPr lang="en-US" sz="2000" i="0" dirty="0"/>
          </a:p>
          <a:p>
            <a:pPr algn="l" fontAlgn="auto"/>
            <a:endParaRPr lang="en-US" sz="2000" i="0" dirty="0"/>
          </a:p>
        </p:txBody>
      </p:sp>
    </p:spTree>
    <p:extLst>
      <p:ext uri="{BB962C8B-B14F-4D97-AF65-F5344CB8AC3E}">
        <p14:creationId xmlns:p14="http://schemas.microsoft.com/office/powerpoint/2010/main" val="174701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99458-0F52-4D98-986E-41F53A926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1215" y="242557"/>
            <a:ext cx="6721569" cy="1162050"/>
          </a:xfrm>
        </p:spPr>
        <p:txBody>
          <a:bodyPr/>
          <a:lstStyle/>
          <a:p>
            <a:r>
              <a:rPr lang="en-US" sz="3200" dirty="0"/>
              <a:t>Small Erosion Repair Program </a:t>
            </a:r>
          </a:p>
          <a:p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8636" y="1038188"/>
            <a:ext cx="8086725" cy="5837256"/>
          </a:xfrm>
        </p:spPr>
        <p:txBody>
          <a:bodyPr/>
          <a:lstStyle/>
          <a:p>
            <a:pPr marL="457200" indent="-274320" algn="l">
              <a:buFont typeface="Arial" panose="020B0604020202020204" pitchFamily="34" charset="0"/>
              <a:buChar char="•"/>
            </a:pPr>
            <a:r>
              <a:rPr lang="en-US" sz="2000" i="0" dirty="0"/>
              <a:t>SERP is a pilot maintenance program created in 2014 under CVFPB Resolution 2014-04</a:t>
            </a:r>
          </a:p>
          <a:p>
            <a:pPr marL="457200" indent="-274320" algn="l">
              <a:buFont typeface="Arial" panose="020B0604020202020204" pitchFamily="34" charset="0"/>
              <a:buChar char="•"/>
            </a:pPr>
            <a:r>
              <a:rPr lang="en-US" sz="2000" i="0" dirty="0"/>
              <a:t>SERP Program Timeline for erosion site repairs: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94F74-DF8D-41B4-AB87-E292567E1C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C885B-56BD-4ADE-BFEB-8C818777C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5701A0-5EE7-438D-8561-A2F02C010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33688" y="680707"/>
            <a:ext cx="3185999" cy="5289104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C307F4E-A622-4BD8-958B-2870F83BED2B}"/>
              </a:ext>
            </a:extLst>
          </p:cNvPr>
          <p:cNvSpPr txBox="1">
            <a:spLocks/>
          </p:cNvSpPr>
          <p:nvPr/>
        </p:nvSpPr>
        <p:spPr>
          <a:xfrm>
            <a:off x="528637" y="2357305"/>
            <a:ext cx="8405638" cy="4303554"/>
          </a:xfrm>
          <a:prstGeom prst="rect">
            <a:avLst/>
          </a:prstGeom>
        </p:spPr>
        <p:txBody>
          <a:bodyPr vert="horz"/>
          <a:lstStyle>
            <a:lvl1pPr marL="0" indent="0" algn="ctr" defTabSz="457200" rtl="0" eaLnBrk="1" latinLnBrk="0" hangingPunct="1">
              <a:lnSpc>
                <a:spcPct val="130000"/>
              </a:lnSpc>
              <a:spcBef>
                <a:spcPts val="720"/>
              </a:spcBef>
              <a:spcAft>
                <a:spcPts val="0"/>
              </a:spcAft>
              <a:buFontTx/>
              <a:buNone/>
              <a:defRPr sz="3000" b="0" i="1" kern="1200" baseline="0">
                <a:solidFill>
                  <a:srgbClr val="1E497D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lvl="1" indent="-27432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E497D"/>
                </a:solidFill>
              </a:rPr>
              <a:t>2014 – </a:t>
            </a:r>
            <a:r>
              <a:rPr lang="en-US" sz="1800" dirty="0">
                <a:solidFill>
                  <a:srgbClr val="1E497D"/>
                </a:solidFill>
              </a:rPr>
              <a:t>10 sites identified</a:t>
            </a:r>
          </a:p>
          <a:p>
            <a:pPr marL="925830" lvl="1" indent="0" fontAlgn="auto">
              <a:spcAft>
                <a:spcPts val="0"/>
              </a:spcAft>
              <a:buNone/>
            </a:pPr>
            <a:r>
              <a:rPr lang="en-US" sz="1800" dirty="0">
                <a:solidFill>
                  <a:srgbClr val="1E497D"/>
                </a:solidFill>
              </a:rPr>
              <a:t>		    (5 along Wadsworth Canal and 5 along Willow Slough Bypass)</a:t>
            </a:r>
          </a:p>
          <a:p>
            <a:pPr marL="1200150" lvl="1" indent="-27432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E497D"/>
                </a:solidFill>
              </a:rPr>
              <a:t>2015 –</a:t>
            </a:r>
          </a:p>
          <a:p>
            <a:pPr marL="1600200" lvl="2" indent="-2743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E497D"/>
                </a:solidFill>
              </a:rPr>
              <a:t>2 sites identified along Willow Slough</a:t>
            </a:r>
          </a:p>
          <a:p>
            <a:pPr marL="1600200" lvl="2" indent="-27432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1E497D"/>
                </a:solidFill>
              </a:rPr>
              <a:t>1 site completed</a:t>
            </a:r>
            <a:r>
              <a:rPr lang="en-US" sz="1800" dirty="0">
                <a:solidFill>
                  <a:srgbClr val="1E497D"/>
                </a:solidFill>
              </a:rPr>
              <a:t> along the Sacramento River (LM 10.5) near Colusa</a:t>
            </a:r>
          </a:p>
          <a:p>
            <a:pPr marL="1200150" lvl="1" indent="-27432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E497D"/>
                </a:solidFill>
              </a:rPr>
              <a:t>2016 – </a:t>
            </a:r>
            <a:r>
              <a:rPr lang="en-US" sz="1800" b="1" dirty="0">
                <a:solidFill>
                  <a:srgbClr val="1E497D"/>
                </a:solidFill>
              </a:rPr>
              <a:t>1 site completed </a:t>
            </a:r>
            <a:r>
              <a:rPr lang="en-US" sz="1800" dirty="0">
                <a:solidFill>
                  <a:srgbClr val="1E497D"/>
                </a:solidFill>
              </a:rPr>
              <a:t>along the Sacramento River (LM 4.6) near Colusa</a:t>
            </a:r>
          </a:p>
          <a:p>
            <a:pPr marL="1200150" lvl="1" indent="-27432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E497D"/>
                </a:solidFill>
              </a:rPr>
              <a:t>2017 – </a:t>
            </a:r>
            <a:r>
              <a:rPr lang="en-US" sz="1800" dirty="0">
                <a:solidFill>
                  <a:srgbClr val="1E497D"/>
                </a:solidFill>
              </a:rPr>
              <a:t>1 site identified along the Sacramento River near Freeport</a:t>
            </a:r>
            <a:endParaRPr lang="en-US" sz="2200" dirty="0">
              <a:solidFill>
                <a:srgbClr val="1E497D"/>
              </a:solidFill>
            </a:endParaRPr>
          </a:p>
          <a:p>
            <a:pPr marL="457200" indent="-274320" algn="l" fontAlgn="auto">
              <a:buFont typeface="Arial" panose="020B0604020202020204" pitchFamily="34" charset="0"/>
              <a:buChar char="•"/>
            </a:pPr>
            <a:r>
              <a:rPr lang="en-US" sz="2000" i="0" dirty="0"/>
              <a:t>Of 15 total sites identified, 2 erosion repairs have been completed</a:t>
            </a:r>
          </a:p>
        </p:txBody>
      </p:sp>
    </p:spTree>
    <p:extLst>
      <p:ext uri="{BB962C8B-B14F-4D97-AF65-F5344CB8AC3E}">
        <p14:creationId xmlns:p14="http://schemas.microsoft.com/office/powerpoint/2010/main" val="3699420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99458-0F52-4D98-986E-41F53A9269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52429"/>
            <a:ext cx="5337313" cy="1162050"/>
          </a:xfrm>
        </p:spPr>
        <p:txBody>
          <a:bodyPr/>
          <a:lstStyle/>
          <a:p>
            <a:r>
              <a:rPr lang="en-US" sz="3200" dirty="0"/>
              <a:t>Upcoming Erosion Sites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83268" y="1014666"/>
            <a:ext cx="4770777" cy="5557583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i="0" dirty="0"/>
              <a:t>2018 – 13 remaining sites to be completed this construction season: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E497D"/>
                </a:solidFill>
              </a:rPr>
              <a:t>7 along Willow Slough Bypass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E497D"/>
                </a:solidFill>
              </a:rPr>
              <a:t>5 along Wadsworth Canal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E497D"/>
                </a:solidFill>
              </a:rPr>
              <a:t>1 along Sacramento River near Freeport</a:t>
            </a:r>
          </a:p>
          <a:p>
            <a:pPr algn="l"/>
            <a:endParaRPr lang="en-US" sz="1800" i="0" dirty="0"/>
          </a:p>
          <a:p>
            <a:pPr algn="l"/>
            <a:r>
              <a:rPr lang="en-US" sz="1800" i="0" dirty="0"/>
              <a:t>Note: California Endangered Species Act (CESA) coverage granted February 2018.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94F74-DF8D-41B4-AB87-E292567E1C9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C885B-56BD-4ADE-BFEB-8C818777C4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BB8096-51C5-4068-A6F7-157F304F2E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13" y="0"/>
            <a:ext cx="3806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4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F9A91B-DA2E-4DBE-9887-E28653FE7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2831" y="522844"/>
            <a:ext cx="7311572" cy="1162050"/>
          </a:xfrm>
        </p:spPr>
        <p:txBody>
          <a:bodyPr/>
          <a:lstStyle/>
          <a:p>
            <a:r>
              <a:rPr lang="en-US" sz="3200" dirty="0"/>
              <a:t>Next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1A14F3-D629-4AAF-87A6-9A2618C4D4C7}"/>
              </a:ext>
            </a:extLst>
          </p:cNvPr>
          <p:cNvSpPr txBox="1"/>
          <p:nvPr/>
        </p:nvSpPr>
        <p:spPr>
          <a:xfrm>
            <a:off x="478302" y="1684894"/>
            <a:ext cx="8314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800" spc="0" baseline="0" dirty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Begin construction on 13 sites in 2018</a:t>
            </a:r>
          </a:p>
          <a:p>
            <a:endParaRPr lang="en-US" sz="2400" kern="800" spc="0" baseline="0" dirty="0">
              <a:solidFill>
                <a:srgbClr val="1E497D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kern="800" dirty="0">
                <a:solidFill>
                  <a:srgbClr val="1E497D"/>
                </a:solidFill>
                <a:latin typeface="Arial" charset="0"/>
                <a:ea typeface="Arial" charset="0"/>
                <a:cs typeface="Arial" charset="0"/>
              </a:rPr>
              <a:t>Evaluate continuation of program based on lessons learned to date</a:t>
            </a:r>
          </a:p>
        </p:txBody>
      </p:sp>
    </p:spTree>
    <p:extLst>
      <p:ext uri="{BB962C8B-B14F-4D97-AF65-F5344CB8AC3E}">
        <p14:creationId xmlns:p14="http://schemas.microsoft.com/office/powerpoint/2010/main" val="2007687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0388" y="536467"/>
            <a:ext cx="7311572" cy="727129"/>
          </a:xfrm>
        </p:spPr>
        <p:txBody>
          <a:bodyPr/>
          <a:lstStyle/>
          <a:p>
            <a:r>
              <a:rPr lang="en-US" sz="3400" dirty="0"/>
              <a:t>Additional DWR Items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0388" y="1442122"/>
            <a:ext cx="8133669" cy="5096563"/>
          </a:xfrm>
        </p:spPr>
        <p:txBody>
          <a:bodyPr numCol="1"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chemeClr val="tx2"/>
                </a:solidFill>
              </a:rPr>
              <a:t>Maintenance Area #9 Easements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Michael </a:t>
            </a:r>
            <a:r>
              <a:rPr lang="en-US" sz="2000" dirty="0" err="1">
                <a:solidFill>
                  <a:schemeClr val="tx2"/>
                </a:solidFill>
              </a:rPr>
              <a:t>Sabbaghian</a:t>
            </a:r>
            <a:r>
              <a:rPr lang="en-US" sz="2000" dirty="0">
                <a:solidFill>
                  <a:schemeClr val="tx2"/>
                </a:solidFill>
              </a:rPr>
              <a:t>, Chief, Flood Maintenance Office, DWR</a:t>
            </a:r>
          </a:p>
          <a:p>
            <a:pPr marL="457200" lvl="1" indent="0">
              <a:buNone/>
            </a:pPr>
            <a:endParaRPr lang="en-US" sz="2000" i="1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chemeClr val="tx2"/>
                </a:solidFill>
              </a:rPr>
              <a:t> Lower Elkhorn Basin Levee Setback Update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Ruth Darling, Senior Environmental Scientist, CVFPB staff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Joe Bartlett/Shelly </a:t>
            </a:r>
            <a:r>
              <a:rPr lang="en-US" sz="2000" dirty="0" err="1">
                <a:solidFill>
                  <a:schemeClr val="tx2"/>
                </a:solidFill>
              </a:rPr>
              <a:t>Amrhein</a:t>
            </a:r>
            <a:r>
              <a:rPr lang="en-US" sz="2000" dirty="0">
                <a:solidFill>
                  <a:schemeClr val="tx2"/>
                </a:solidFill>
              </a:rPr>
              <a:t>, Senior Environmental Scientist, Division of Flood Management, Department of Water Resources</a:t>
            </a:r>
          </a:p>
          <a:p>
            <a:pPr marL="457200" lvl="1" indent="0">
              <a:buNone/>
            </a:pPr>
            <a:endParaRPr lang="en-US" sz="2000" i="0" dirty="0">
              <a:solidFill>
                <a:schemeClr val="tx2"/>
              </a:solidFill>
            </a:endParaRPr>
          </a:p>
          <a:p>
            <a:r>
              <a:rPr lang="en-US" sz="2800" i="0" dirty="0">
                <a:solidFill>
                  <a:schemeClr val="tx2"/>
                </a:solidFill>
              </a:rPr>
              <a:t>Delta Emergency Response Tool</a:t>
            </a:r>
          </a:p>
          <a:p>
            <a:pPr lvl="1"/>
            <a:r>
              <a:rPr lang="en-US" sz="2000" i="0" dirty="0">
                <a:solidFill>
                  <a:schemeClr val="tx2"/>
                </a:solidFill>
              </a:rPr>
              <a:t>Laurence </a:t>
            </a:r>
            <a:r>
              <a:rPr lang="en-US" sz="2000" i="0" dirty="0" err="1">
                <a:solidFill>
                  <a:schemeClr val="tx2"/>
                </a:solidFill>
              </a:rPr>
              <a:t>Sanati</a:t>
            </a:r>
            <a:r>
              <a:rPr lang="en-US" sz="2000" i="0" dirty="0">
                <a:solidFill>
                  <a:schemeClr val="tx2"/>
                </a:solidFill>
              </a:rPr>
              <a:t>, Hydrology and Flood Operations Office, DWR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1D9E3-22D7-4A03-AE6A-263F8AFEB3CF}"/>
              </a:ext>
            </a:extLst>
          </p:cNvPr>
          <p:cNvSpPr txBox="1">
            <a:spLocks/>
          </p:cNvSpPr>
          <p:nvPr/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45719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39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58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7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285982" algn="l" defTabSz="914393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178" algn="l" defTabSz="914393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374" algn="l" defTabSz="914393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571" algn="l" defTabSz="914393" rtl="0" eaLnBrk="1" latinLnBrk="0" hangingPunct="1">
              <a:defRPr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ECC885B-56BD-4ADE-BFEB-8C818777C4C7}" type="slidenum">
              <a:rPr lang="en-US"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n-US" sz="1200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130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304800"/>
            <a:ext cx="7311572" cy="1162050"/>
          </a:xfrm>
        </p:spPr>
        <p:txBody>
          <a:bodyPr/>
          <a:lstStyle/>
          <a:p>
            <a:pPr algn="l"/>
            <a:r>
              <a:rPr lang="en-US" sz="3600" dirty="0"/>
              <a:t>Questions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371600"/>
            <a:ext cx="8305800" cy="3657600"/>
          </a:xfrm>
        </p:spPr>
        <p:txBody>
          <a:bodyPr numCol="1"/>
          <a:lstStyle/>
          <a:p>
            <a:pPr marL="0" indent="0">
              <a:buNone/>
            </a:pPr>
            <a:r>
              <a:rPr lang="en-US" sz="1800" b="1" i="0" dirty="0"/>
              <a:t>Jeremy </a:t>
            </a:r>
            <a:r>
              <a:rPr lang="en-US" sz="1800" b="1" i="0" dirty="0" err="1"/>
              <a:t>Arrich</a:t>
            </a:r>
            <a:r>
              <a:rPr lang="en-US" sz="1800" b="1" i="0" dirty="0"/>
              <a:t> </a:t>
            </a:r>
          </a:p>
          <a:p>
            <a:pPr marL="0" indent="0">
              <a:buNone/>
            </a:pPr>
            <a:r>
              <a:rPr lang="en-US" sz="1800" i="0" dirty="0"/>
              <a:t>Division of Flood Management </a:t>
            </a:r>
          </a:p>
          <a:p>
            <a:pPr marL="0" indent="0">
              <a:buNone/>
            </a:pPr>
            <a:r>
              <a:rPr lang="en-US" sz="1800" i="0" dirty="0"/>
              <a:t>California Department of Water Resources</a:t>
            </a:r>
          </a:p>
          <a:p>
            <a:pPr marL="0" indent="0">
              <a:buNone/>
            </a:pPr>
            <a:endParaRPr lang="en-US" sz="1800" i="0" dirty="0"/>
          </a:p>
          <a:p>
            <a:pPr marL="0" indent="0">
              <a:buNone/>
            </a:pPr>
            <a:r>
              <a:rPr lang="en-US" sz="1800" i="0" dirty="0"/>
              <a:t>Jeremy.Arrich@water.ca.gov</a:t>
            </a:r>
          </a:p>
          <a:p>
            <a:pPr marL="0" indent="0">
              <a:buNone/>
            </a:pPr>
            <a:endParaRPr lang="en-US" sz="1800" i="0" dirty="0"/>
          </a:p>
          <a:p>
            <a:pPr marL="0" indent="0">
              <a:buNone/>
            </a:pPr>
            <a:endParaRPr lang="en-US" sz="1800" i="0" dirty="0"/>
          </a:p>
        </p:txBody>
      </p:sp>
    </p:spTree>
    <p:extLst>
      <p:ext uri="{BB962C8B-B14F-4D97-AF65-F5344CB8AC3E}">
        <p14:creationId xmlns:p14="http://schemas.microsoft.com/office/powerpoint/2010/main" val="3314225108"/>
      </p:ext>
    </p:extLst>
  </p:cSld>
  <p:clrMapOvr>
    <a:masterClrMapping/>
  </p:clrMapOvr>
</p:sld>
</file>

<file path=ppt/theme/theme1.xml><?xml version="1.0" encoding="utf-8"?>
<a:theme xmlns:a="http://schemas.openxmlformats.org/drawingml/2006/main" name="Exec_PP_SD-template_color palette">
  <a:themeElements>
    <a:clrScheme name="DWR Executive pa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7996B0"/>
      </a:accent2>
      <a:accent3>
        <a:srgbClr val="2D5063"/>
      </a:accent3>
      <a:accent4>
        <a:srgbClr val="648B83"/>
      </a:accent4>
      <a:accent5>
        <a:srgbClr val="76302A"/>
      </a:accent5>
      <a:accent6>
        <a:srgbClr val="AF4330"/>
      </a:accent6>
      <a:hlink>
        <a:srgbClr val="D26F38"/>
      </a:hlink>
      <a:folHlink>
        <a:srgbClr val="C89A5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ter-lite-BG">
  <a:themeElements>
    <a:clrScheme name="DWR Executive palet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7996B0"/>
      </a:accent2>
      <a:accent3>
        <a:srgbClr val="2D5063"/>
      </a:accent3>
      <a:accent4>
        <a:srgbClr val="648B83"/>
      </a:accent4>
      <a:accent5>
        <a:srgbClr val="76302A"/>
      </a:accent5>
      <a:accent6>
        <a:srgbClr val="AF4330"/>
      </a:accent6>
      <a:hlink>
        <a:srgbClr val="D26F38"/>
      </a:hlink>
      <a:folHlink>
        <a:srgbClr val="C89A5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4000" b="1" kern="800" spc="0" baseline="0" dirty="0" smtClean="0">
            <a:solidFill>
              <a:srgbClr val="1E497D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Exec_PP_SD-template_color palette.potx</Template>
  <TotalTime>19776</TotalTime>
  <Words>370</Words>
  <Application>Microsoft Office PowerPoint</Application>
  <PresentationFormat>On-screen Show (4:3)</PresentationFormat>
  <Paragraphs>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Exec_PP_SD-template_color palette</vt:lpstr>
      <vt:lpstr>Master-lite-BG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Carter</dc:creator>
  <cp:lastModifiedBy>Darren Suen</cp:lastModifiedBy>
  <cp:revision>492</cp:revision>
  <cp:lastPrinted>2017-07-05T19:00:48Z</cp:lastPrinted>
  <dcterms:created xsi:type="dcterms:W3CDTF">2017-07-04T23:04:07Z</dcterms:created>
  <dcterms:modified xsi:type="dcterms:W3CDTF">2018-02-23T06:58:56Z</dcterms:modified>
</cp:coreProperties>
</file>