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49" r:id="rId5"/>
  </p:sldMasterIdLst>
  <p:notesMasterIdLst>
    <p:notesMasterId r:id="rId17"/>
  </p:notesMasterIdLst>
  <p:handoutMasterIdLst>
    <p:handoutMasterId r:id="rId18"/>
  </p:handoutMasterIdLst>
  <p:sldIdLst>
    <p:sldId id="294" r:id="rId6"/>
    <p:sldId id="412" r:id="rId7"/>
    <p:sldId id="305" r:id="rId8"/>
    <p:sldId id="404" r:id="rId9"/>
    <p:sldId id="406" r:id="rId10"/>
    <p:sldId id="449" r:id="rId11"/>
    <p:sldId id="448" r:id="rId12"/>
    <p:sldId id="454" r:id="rId13"/>
    <p:sldId id="429" r:id="rId14"/>
    <p:sldId id="456" r:id="rId15"/>
    <p:sldId id="304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wf" initials="JF" lastIdx="7" clrIdx="0">
    <p:extLst>
      <p:ext uri="{19B8F6BF-5375-455C-9EA6-DF929625EA0E}">
        <p15:presenceInfo xmlns:p15="http://schemas.microsoft.com/office/powerpoint/2012/main" userId="jw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93"/>
    <a:srgbClr val="996633"/>
    <a:srgbClr val="E6FFCD"/>
    <a:srgbClr val="BED3A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44994" autoAdjust="0"/>
  </p:normalViewPr>
  <p:slideViewPr>
    <p:cSldViewPr snapToGrid="0">
      <p:cViewPr varScale="1">
        <p:scale>
          <a:sx n="54" d="100"/>
          <a:sy n="54" d="100"/>
        </p:scale>
        <p:origin x="31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r">
              <a:defRPr sz="1200"/>
            </a:lvl1pPr>
          </a:lstStyle>
          <a:p>
            <a:fld id="{75BE79DE-8E0C-44FC-8ED8-238FB50DDD46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r">
              <a:defRPr sz="1200"/>
            </a:lvl1pPr>
          </a:lstStyle>
          <a:p>
            <a:fld id="{91C7C501-5B78-4B6B-8D4E-6AEDE8DEA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4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r">
              <a:defRPr sz="1200"/>
            </a:lvl1pPr>
          </a:lstStyle>
          <a:p>
            <a:fld id="{3C6A3374-2E94-4DC7-8BA1-DECFD3A625E5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r">
              <a:defRPr sz="1200"/>
            </a:lvl1pPr>
          </a:lstStyle>
          <a:p>
            <a:fld id="{DF7A7EBF-26CF-4180-9A2F-C1CFC65F0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A7EBF-26CF-4180-9A2F-C1CFC65F05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0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A7EBF-26CF-4180-9A2F-C1CFC65F05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4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A7EBF-26CF-4180-9A2F-C1CFC65F05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2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A7EBF-26CF-4180-9A2F-C1CFC65F05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0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ln/>
        </p:spPr>
        <p:txBody>
          <a:bodyPr/>
          <a:lstStyle/>
          <a:p>
            <a:fld id="{3C816D1F-A644-4383-AD27-FC48C8CEA55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773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4839"/>
            <a:ext cx="5140325" cy="418465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9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ln/>
        </p:spPr>
        <p:txBody>
          <a:bodyPr/>
          <a:lstStyle/>
          <a:p>
            <a:fld id="{3C816D1F-A644-4383-AD27-FC48C8CEA55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773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4839"/>
            <a:ext cx="5140325" cy="418465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5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92"/>
            <a:fld id="{FB5600A4-B1A3-4B2F-A7DE-9E00FAD8B7D1}" type="slidenum">
              <a:rPr lang="en-US" smtClean="0"/>
              <a:pPr defTabSz="932192"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05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027"/>
            <a:fld id="{FB5600A4-B1A3-4B2F-A7DE-9E00FAD8B7D1}" type="slidenum">
              <a:rPr lang="en-US" smtClean="0"/>
              <a:pPr defTabSz="932027"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13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027"/>
            <a:fld id="{FB5600A4-B1A3-4B2F-A7DE-9E00FAD8B7D1}" type="slidenum">
              <a:rPr lang="en-US" smtClean="0"/>
              <a:pPr defTabSz="932027"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416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A7EBF-26CF-4180-9A2F-C1CFC65F05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40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A7EBF-26CF-4180-9A2F-C1CFC65F05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4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EAE8D-4B8C-40AD-AA44-DC11FCCD4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27DC9-2095-4CD2-A31E-D16C43744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2F90-54D0-4D1B-9F93-F6E7803FF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4EE45-F39A-4BDB-8EA8-CEB1B9A19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45427-1073-4D08-98F3-D8B899F2D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26D1-374D-4CEE-B934-9F76531CD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E426-FF46-4A81-A72B-963A53B2DD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06C4A-61C5-4B98-9751-1F7FD5AE7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3D2E3-C63C-46AF-AEA3-24C0C72926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A85B-F9A2-427F-A4A0-9A03B8230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641C-412F-4A8D-9EF4-F8A8496E9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6" y="1616190"/>
            <a:ext cx="7010403" cy="5236165"/>
          </a:xfrm>
          <a:prstGeom prst="rect">
            <a:avLst/>
          </a:prstGeom>
        </p:spPr>
      </p:pic>
      <p:grpSp>
        <p:nvGrpSpPr>
          <p:cNvPr id="1028" name="Group 28"/>
          <p:cNvGrpSpPr>
            <a:grpSpLocks/>
          </p:cNvGrpSpPr>
          <p:nvPr/>
        </p:nvGrpSpPr>
        <p:grpSpPr bwMode="auto">
          <a:xfrm>
            <a:off x="-6336" y="-6077"/>
            <a:ext cx="9144001" cy="6861175"/>
            <a:chOff x="-826" y="-238"/>
            <a:chExt cx="5760" cy="4322"/>
          </a:xfrm>
        </p:grpSpPr>
        <p:grpSp>
          <p:nvGrpSpPr>
            <p:cNvPr id="1032" name="Group 27"/>
            <p:cNvGrpSpPr>
              <a:grpSpLocks/>
            </p:cNvGrpSpPr>
            <p:nvPr/>
          </p:nvGrpSpPr>
          <p:grpSpPr bwMode="auto">
            <a:xfrm>
              <a:off x="-826" y="-238"/>
              <a:ext cx="5760" cy="4322"/>
              <a:chOff x="-826" y="-238"/>
              <a:chExt cx="5760" cy="4322"/>
            </a:xfrm>
          </p:grpSpPr>
          <p:pic>
            <p:nvPicPr>
              <p:cNvPr id="1034" name="Picture 23" descr="ppt_camo_bkgrnd-0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826" y="-238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5" name="Picture 21" descr="white_curve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673" y="751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" name="Picture 8" descr="USACE_log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674" y="3015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17" cstate="print"/>
          <a:srcRect r="15459"/>
          <a:stretch/>
        </p:blipFill>
        <p:spPr bwMode="auto">
          <a:xfrm>
            <a:off x="7549918" y="5227454"/>
            <a:ext cx="1371601" cy="1111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b="9126"/>
          <a:stretch/>
        </p:blipFill>
        <p:spPr>
          <a:xfrm>
            <a:off x="7516023" y="2699255"/>
            <a:ext cx="1405496" cy="1111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r="-1"/>
          <a:stretch/>
        </p:blipFill>
        <p:spPr>
          <a:xfrm>
            <a:off x="7526867" y="3970868"/>
            <a:ext cx="1394652" cy="1111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807" y="6381750"/>
            <a:ext cx="146140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44B3F75C-3988-4530-BE30-94376E590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21357" y="201637"/>
            <a:ext cx="891551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Sacramento River 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General</a:t>
            </a:r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Reevaluation Report (GRR)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1357" y="1729336"/>
            <a:ext cx="6541283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Central Valley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Flood Protection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Presentation 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Alicia Kirchner,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Chief of Planning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Sacramento District Corps of Engineers</a:t>
            </a:r>
          </a:p>
          <a:p>
            <a:pPr>
              <a:spcBef>
                <a:spcPts val="0"/>
              </a:spcBef>
            </a:pP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23 February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77" y="5145658"/>
            <a:ext cx="918611" cy="914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33909" y="5145658"/>
            <a:ext cx="914400" cy="914405"/>
            <a:chOff x="1733909" y="4938624"/>
            <a:chExt cx="914400" cy="914405"/>
          </a:xfrm>
        </p:grpSpPr>
        <p:sp>
          <p:nvSpPr>
            <p:cNvPr id="6" name="Oval 5"/>
            <p:cNvSpPr/>
            <p:nvPr/>
          </p:nvSpPr>
          <p:spPr>
            <a:xfrm>
              <a:off x="1733909" y="493862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909" y="493862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46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60" y="9975"/>
            <a:ext cx="8856921" cy="1143000"/>
          </a:xfrm>
        </p:spPr>
        <p:txBody>
          <a:bodyPr/>
          <a:lstStyle/>
          <a:p>
            <a:pPr algn="l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Key Takeaways	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09754"/>
            <a:ext cx="9132980" cy="54620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Difficult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achieve alignment with CVFPP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NED/NER represents a strategic opportunity to increase resilience and create habitat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Sac Bank will be the status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Going inactive is the best course of action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7DC9-2095-4CD2-A31E-D16C4374401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1" b="37585"/>
          <a:stretch/>
        </p:blipFill>
        <p:spPr>
          <a:xfrm>
            <a:off x="-11019" y="4695568"/>
            <a:ext cx="9144000" cy="216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88" y="5992311"/>
            <a:ext cx="773180" cy="6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14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25" y="1017083"/>
            <a:ext cx="8932367" cy="1028546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7DC9-2095-4CD2-A31E-D16C4374401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21824" y="1243663"/>
            <a:ext cx="8932368" cy="5072484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36164" b="14695"/>
          <a:stretch/>
        </p:blipFill>
        <p:spPr>
          <a:xfrm>
            <a:off x="121825" y="3447267"/>
            <a:ext cx="8932367" cy="341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2132" y="625054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Fremont Weir - 1963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38" y="6016615"/>
            <a:ext cx="773180" cy="6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6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23" y="24953"/>
            <a:ext cx="8229600" cy="1011469"/>
          </a:xfrm>
        </p:spPr>
        <p:txBody>
          <a:bodyPr/>
          <a:lstStyle/>
          <a:p>
            <a:pPr algn="l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Briefing Purpose: 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21" y="904219"/>
            <a:ext cx="8556171" cy="51075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 on the current status of the study and 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 the Board on the strategy to Inactivate the study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7DC9-2095-4CD2-A31E-D16C437440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11247" b="51191"/>
          <a:stretch/>
        </p:blipFill>
        <p:spPr>
          <a:xfrm>
            <a:off x="-35738" y="4674480"/>
            <a:ext cx="9203184" cy="231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53" y="6011746"/>
            <a:ext cx="773180" cy="6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54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5153" y="0"/>
            <a:ext cx="8021533" cy="907869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Study Purpose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07" y="907869"/>
            <a:ext cx="3788393" cy="53448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Provide durable solutions to preserve integrity of Sacramento River Flood Control Project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FRM and Eco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Assumes other projects in place: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Urban FRM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Water Supply </a:t>
            </a:r>
            <a:r>
              <a:rPr lang="en-US" sz="2000" dirty="0" err="1" smtClean="0">
                <a:latin typeface="Calibri" panose="020F0502020204030204" pitchFamily="34" charset="0"/>
              </a:rPr>
              <a:t>BiOPs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Relationship to CVFPP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246" y="0"/>
            <a:ext cx="510375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7DC9-2095-4CD2-A31E-D16C437440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73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650" y="-12240"/>
            <a:ext cx="4800766" cy="682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706" y="19862"/>
            <a:ext cx="4422640" cy="1476969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Formulating </a:t>
            </a:r>
            <a:b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Alternatives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47" y="1173892"/>
            <a:ext cx="4262003" cy="55481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all possible measures – building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blocks (FRM and Eco)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Combined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elements to create alternatives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7DC9-2095-4CD2-A31E-D16C437440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16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56F219-D16D-485D-94B0-CEFE2DD95ED5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978" y="1395682"/>
            <a:ext cx="6322709" cy="498606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-371" r="55368" b="371"/>
          <a:stretch/>
        </p:blipFill>
        <p:spPr>
          <a:xfrm>
            <a:off x="6812174" y="125428"/>
            <a:ext cx="2221658" cy="663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0" y="1245501"/>
            <a:ext cx="6482026" cy="52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charset="0"/>
              <a:buChar char="►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 3" pitchFamily="18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Urban FRM projects significantly reduced flood risk and associated damages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Mainstem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actions more costly than bypass actions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BiOp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mitigation needs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Agricultural land use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680" y="84321"/>
            <a:ext cx="8721306" cy="762000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Drivers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22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0621" y="6424"/>
            <a:ext cx="8721306" cy="1325214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NED/NER Plan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56F219-D16D-485D-94B0-CEFE2DD95ED5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8104" y="1012581"/>
            <a:ext cx="4382880" cy="48634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Tried to maximize consistency with CVFPP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1.3 mile extension of Fremont Weir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Extensive </a:t>
            </a:r>
            <a:r>
              <a:rPr lang="en-US" sz="2400" dirty="0">
                <a:latin typeface="Calibri" panose="020F0502020204030204" pitchFamily="34" charset="0"/>
              </a:rPr>
              <a:t>restoration of nationally significant resources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Reduces </a:t>
            </a:r>
            <a:r>
              <a:rPr lang="en-US" sz="2400" dirty="0">
                <a:latin typeface="Calibri" panose="020F0502020204030204" pitchFamily="34" charset="0"/>
              </a:rPr>
              <a:t>flood stages in the </a:t>
            </a:r>
            <a:r>
              <a:rPr lang="en-US" sz="2400" dirty="0" smtClean="0">
                <a:latin typeface="Calibri" panose="020F0502020204030204" pitchFamily="34" charset="0"/>
              </a:rPr>
              <a:t>greater Sacramento area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Cost: $ 1.9B; $72M annual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FRM Benefits: $11M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ER Benefits: Approx. 47,000 acres of habitat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FRM BCR = 1.7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2884" r="3731" b="2731"/>
          <a:stretch/>
        </p:blipFill>
        <p:spPr>
          <a:xfrm>
            <a:off x="4374776" y="6424"/>
            <a:ext cx="4769224" cy="6851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120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01507" y="107933"/>
            <a:ext cx="3977088" cy="7620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Locally Preferred Plan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56F219-D16D-485D-94B0-CEFE2DD95ED5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807" y="876265"/>
            <a:ext cx="4088787" cy="58921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Consistent with CVFPP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2.5 mile extension of Fremont Weir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Construct 5.5 mile setback levee with minimal restoration and flowage easements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Cost: $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613M; $23M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FRM Benefits: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$7M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ER Benefits: Approx.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1,000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acres of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habitat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Unjustified FRM BCR = .35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72379" y="0"/>
            <a:ext cx="5071621" cy="6768445"/>
            <a:chOff x="1701227" y="-322585"/>
            <a:chExt cx="5733873" cy="7511483"/>
          </a:xfrm>
        </p:grpSpPr>
        <p:pic>
          <p:nvPicPr>
            <p:cNvPr id="7" name="Picture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" t="2435" r="3013" b="2670"/>
            <a:stretch/>
          </p:blipFill>
          <p:spPr>
            <a:xfrm>
              <a:off x="1701227" y="-322585"/>
              <a:ext cx="5733873" cy="7511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5" t="8961" r="11794" b="11223"/>
            <a:stretch/>
          </p:blipFill>
          <p:spPr bwMode="auto">
            <a:xfrm>
              <a:off x="5644471" y="3032443"/>
              <a:ext cx="1691049" cy="2282980"/>
            </a:xfrm>
            <a:prstGeom prst="rect">
              <a:avLst/>
            </a:prstGeom>
            <a:ln w="38100" cap="flat" cmpd="sng" algn="ctr">
              <a:solidFill>
                <a:srgbClr val="3494BA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276568" y="3201988"/>
              <a:ext cx="305842" cy="3733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553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7" y="185448"/>
            <a:ext cx="8856921" cy="1143000"/>
          </a:xfrm>
        </p:spPr>
        <p:txBody>
          <a:bodyPr/>
          <a:lstStyle/>
          <a:p>
            <a:pPr algn="l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 LPP be Justified?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1091"/>
            <a:ext cx="9143998" cy="4651753"/>
          </a:xfrm>
        </p:spPr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Reduction of features = reduction of costs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Additional benefit categories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Continue refinement of tools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7DC9-2095-4CD2-A31E-D16C4374401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0" b="37954"/>
          <a:stretch/>
        </p:blipFill>
        <p:spPr>
          <a:xfrm>
            <a:off x="0" y="5348688"/>
            <a:ext cx="9144000" cy="157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65" y="5713031"/>
            <a:ext cx="1074895" cy="8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852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60" y="9975"/>
            <a:ext cx="8856921" cy="1143000"/>
          </a:xfrm>
        </p:spPr>
        <p:txBody>
          <a:bodyPr/>
          <a:lstStyle/>
          <a:p>
            <a:pPr algn="l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Study Status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09754"/>
            <a:ext cx="9132980" cy="54620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Identified NED/NER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LPP as currently designed is not justified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Cost share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balance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Recommending study go “Inactive” to stop the Federal clock and preserve funding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7DC9-2095-4CD2-A31E-D16C4374401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1" b="37585"/>
          <a:stretch/>
        </p:blipFill>
        <p:spPr>
          <a:xfrm>
            <a:off x="-11019" y="4537710"/>
            <a:ext cx="9144000" cy="232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88" y="5992311"/>
            <a:ext cx="773180" cy="6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318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PT_Master_Slide_Template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78935D8F5A52499ECBE1228EFFE2DF" ma:contentTypeVersion="0" ma:contentTypeDescription="Create a new document." ma:contentTypeScope="" ma:versionID="a30af94e9fff2661a1240c93a58f5709">
  <xsd:schema xmlns:xsd="http://www.w3.org/2001/XMLSchema" xmlns:p="http://schemas.microsoft.com/office/2006/metadata/properties" targetNamespace="http://schemas.microsoft.com/office/2006/metadata/properties" ma:root="true" ma:fieldsID="aaa183e94e5f7308538a43790d90a2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: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04F38FB-2188-4C83-A2F9-B622BBFAF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C350F64-642B-42B3-B7AD-7FB7352999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FEE53-11A7-42D2-A7A9-49F42B17B2F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19013</TotalTime>
  <Words>338</Words>
  <Application>Microsoft Office PowerPoint</Application>
  <PresentationFormat>On-screen Show (4:3)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Wingdings 3</vt:lpstr>
      <vt:lpstr>PPT_Master_Slide_Template</vt:lpstr>
      <vt:lpstr>Slide Master</vt:lpstr>
      <vt:lpstr>PowerPoint Presentation</vt:lpstr>
      <vt:lpstr>Briefing Purpose: </vt:lpstr>
      <vt:lpstr>Study Purpose</vt:lpstr>
      <vt:lpstr>Formulating  Alternatives</vt:lpstr>
      <vt:lpstr>Drivers</vt:lpstr>
      <vt:lpstr>NED/NER Plan</vt:lpstr>
      <vt:lpstr>Locally Preferred Plan</vt:lpstr>
      <vt:lpstr>Can LPP be Justified?</vt:lpstr>
      <vt:lpstr>Study Status</vt:lpstr>
      <vt:lpstr>Key Takeaways </vt:lpstr>
      <vt:lpstr>Questions?</vt:lpstr>
    </vt:vector>
  </TitlesOfParts>
  <Company>USACE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L2PDFAEK</dc:creator>
  <cp:lastModifiedBy>Yeung, Felix S CIV USARMY CESPK (US)</cp:lastModifiedBy>
  <cp:revision>451</cp:revision>
  <cp:lastPrinted>2018-02-21T22:52:07Z</cp:lastPrinted>
  <dcterms:created xsi:type="dcterms:W3CDTF">2011-05-17T23:33:06Z</dcterms:created>
  <dcterms:modified xsi:type="dcterms:W3CDTF">2018-02-22T18:08:01Z</dcterms:modified>
</cp:coreProperties>
</file>