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8" r:id="rId2"/>
    <p:sldId id="279" r:id="rId3"/>
    <p:sldId id="317" r:id="rId4"/>
    <p:sldId id="314" r:id="rId5"/>
    <p:sldId id="320" r:id="rId6"/>
    <p:sldId id="319" r:id="rId7"/>
    <p:sldId id="316" r:id="rId8"/>
    <p:sldId id="318" r:id="rId9"/>
    <p:sldId id="28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tler, Eric@DWR" initials="ER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E33"/>
    <a:srgbClr val="FFCF37"/>
    <a:srgbClr val="11FF7D"/>
    <a:srgbClr val="336600"/>
    <a:srgbClr val="996633"/>
    <a:srgbClr val="A80000"/>
    <a:srgbClr val="00F66F"/>
    <a:srgbClr val="F1850F"/>
    <a:srgbClr val="CC6600"/>
    <a:srgbClr val="B2D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3501" autoAdjust="0"/>
  </p:normalViewPr>
  <p:slideViewPr>
    <p:cSldViewPr>
      <p:cViewPr varScale="1">
        <p:scale>
          <a:sx n="45" d="100"/>
          <a:sy n="45" d="100"/>
        </p:scale>
        <p:origin x="-2070" y="-102"/>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E5400DD-9E1F-47BE-B9DD-7180311EF892}" type="datetimeFigureOut">
              <a:rPr lang="en-US" smtClean="0"/>
              <a:pPr/>
              <a:t>1/27/2017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F505D83-1514-4086-A668-3BE4368AB921}" type="slidenum">
              <a:rPr lang="en-US" smtClean="0"/>
              <a:pPr/>
              <a:t>‹#›</a:t>
            </a:fld>
            <a:endParaRPr lang="en-US"/>
          </a:p>
        </p:txBody>
      </p:sp>
    </p:spTree>
    <p:extLst>
      <p:ext uri="{BB962C8B-B14F-4D97-AF65-F5344CB8AC3E}">
        <p14:creationId xmlns:p14="http://schemas.microsoft.com/office/powerpoint/2010/main" val="1061539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DB1EA0-47C7-4CEE-8CB5-FFFCA7020C63}" type="datetimeFigureOut">
              <a:rPr lang="en-US" smtClean="0"/>
              <a:pPr/>
              <a:t>1/27/2017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1BCFE-8DEC-415F-9950-CB51D84C6D84}" type="slidenum">
              <a:rPr lang="en-US" smtClean="0"/>
              <a:pPr/>
              <a:t>‹#›</a:t>
            </a:fld>
            <a:endParaRPr lang="en-US"/>
          </a:p>
        </p:txBody>
      </p:sp>
    </p:spTree>
    <p:extLst>
      <p:ext uri="{BB962C8B-B14F-4D97-AF65-F5344CB8AC3E}">
        <p14:creationId xmlns:p14="http://schemas.microsoft.com/office/powerpoint/2010/main" val="383700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marL="454025" indent="-342900">
              <a:spcBef>
                <a:spcPts val="1200"/>
              </a:spcBef>
            </a:pPr>
            <a:r>
              <a:rPr lang="en-US" sz="2800" dirty="0" smtClean="0">
                <a:solidFill>
                  <a:schemeClr val="tx1">
                    <a:lumMod val="95000"/>
                  </a:schemeClr>
                </a:solidFill>
              </a:rPr>
              <a:t>Board staff continues to coordinate with DWR on:</a:t>
            </a:r>
          </a:p>
          <a:p>
            <a:pPr marL="774065" lvl="1" indent="-342900">
              <a:spcBef>
                <a:spcPts val="1200"/>
              </a:spcBef>
            </a:pPr>
            <a:r>
              <a:rPr lang="en-US" sz="2800" dirty="0" smtClean="0">
                <a:solidFill>
                  <a:schemeClr val="tx1">
                    <a:lumMod val="95000"/>
                  </a:schemeClr>
                </a:solidFill>
              </a:rPr>
              <a:t>planning agendas for the public hearings </a:t>
            </a:r>
          </a:p>
          <a:p>
            <a:pPr marL="774065" lvl="1" indent="-342900">
              <a:spcBef>
                <a:spcPts val="1200"/>
              </a:spcBef>
            </a:pPr>
            <a:r>
              <a:rPr lang="en-US" sz="2800" dirty="0" smtClean="0">
                <a:solidFill>
                  <a:schemeClr val="tx1">
                    <a:lumMod val="95000"/>
                  </a:schemeClr>
                </a:solidFill>
              </a:rPr>
              <a:t>logistics on the public comment response effort</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0" i="0" u="none" strike="noStrike" kern="1200" baseline="0" dirty="0" smtClean="0">
                <a:solidFill>
                  <a:schemeClr val="tx1"/>
                </a:solidFill>
                <a:latin typeface="+mn-lt"/>
                <a:ea typeface="+mn-ea"/>
                <a:cs typeface="+mn-cs"/>
              </a:rPr>
              <a:t>For some resources, there is new information that was not known when the PEIR was prepared. </a:t>
            </a:r>
            <a:endParaRPr lang="en-US" dirty="0" smtClean="0"/>
          </a:p>
          <a:p>
            <a:endParaRPr lang="en-US" dirty="0" smtClean="0"/>
          </a:p>
          <a:p>
            <a:r>
              <a:rPr lang="en-US" dirty="0" smtClean="0"/>
              <a:t>Biological resources: </a:t>
            </a:r>
          </a:p>
          <a:p>
            <a:r>
              <a:rPr lang="en-US" dirty="0" smtClean="0"/>
              <a:t>GGS – new information regarding GGS habitat, like GGS make</a:t>
            </a:r>
            <a:r>
              <a:rPr lang="en-US" baseline="0" dirty="0" smtClean="0"/>
              <a:t> extensive use of adjacent terrestrial during the inactive season, primarily </a:t>
            </a:r>
            <a:r>
              <a:rPr lang="en-US" baseline="0" dirty="0" err="1" smtClean="0"/>
              <a:t>brumation</a:t>
            </a:r>
            <a:r>
              <a:rPr lang="en-US" baseline="0" dirty="0" smtClean="0"/>
              <a:t>. Also, under most conditions, GGS are found within 33 feet of water, however in some cases, they can be found more than 66 feet from water. New clarifying text added to MM BIO-T-3a and BIO-T-3b based on new information with respect to giant garter snake and its use of adjacent terrestrial habitat.</a:t>
            </a:r>
            <a:endParaRPr lang="en-US" dirty="0" smtClean="0"/>
          </a:p>
          <a:p>
            <a:endParaRPr lang="en-US" dirty="0" smtClean="0"/>
          </a:p>
          <a:p>
            <a:r>
              <a:rPr lang="en-US" dirty="0" smtClean="0"/>
              <a:t>yellow-billed</a:t>
            </a:r>
            <a:r>
              <a:rPr lang="en-US" baseline="0" dirty="0" smtClean="0"/>
              <a:t> cuckoo is now federally listed as threatened (was candidate, and is still State endangered). </a:t>
            </a:r>
            <a:r>
              <a:rPr lang="en-US" sz="1200" b="0" i="0" u="none" strike="noStrike" kern="1200" baseline="0" dirty="0" smtClean="0">
                <a:solidFill>
                  <a:schemeClr val="tx1"/>
                </a:solidFill>
                <a:latin typeface="+mn-lt"/>
                <a:ea typeface="+mn-ea"/>
                <a:cs typeface="+mn-cs"/>
              </a:rPr>
              <a:t>In 2014, designation of critical habitat was proposed for western yellow-billed cuckoo throughout its range At this time, a final designation of critical habitat has not been adopted </a:t>
            </a:r>
            <a:r>
              <a:rPr lang="en-US" baseline="0" dirty="0" smtClean="0"/>
              <a:t> </a:t>
            </a:r>
          </a:p>
          <a:p>
            <a:endParaRPr lang="en-US" baseline="0" dirty="0" smtClean="0"/>
          </a:p>
          <a:p>
            <a:r>
              <a:rPr lang="en-US" baseline="0" dirty="0" smtClean="0"/>
              <a:t>Tricolored blackbird ESA listing has changed to California Candidate for Listing (was Species of Special Concern).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New information documenting both the extent of potential riparian habitat impacts from the VMS and the extent of potential (expected) riparian habitat enhancement, restoration, and creation documented in the BWFSs and CS. This new information is reflected in the analysis of potential impacts on riparian habitat in PEIR Section 3.5, Biological Resources – Aquatic, and PEIR Section 3.6, Biological Resources – Terrestrial.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combined elements of the VMS could, eventually, result in the loss of riparian vegetation in some areas (totaling approximately 1,300 acres) and the enhancement, restoration, or creation of riparian vegetation in other areas (approximately 3,500 acres are currently identified). However, a component of both the VMS and the CVFPP Conservation Strategy is also the enhancement of existing riparian habitats and restoration and creation of riparian habitat at various locations. Riparian forest corridors would be established, as appropriate, in areas outside the vegetation management zone along both the waterside and landside of existing levees. Conservation Strategy objectives for riparian habitat enhancement, restoration, and creation are integrated into the 2017 CVFPP Update and the Sacramento River and San Joaquin River BWFSs. At this time, the management actions are expected to result in the enhancement, restoration, and creation of 3,500 acres of new riparian habitat. Impacts are still considered potentially significant. </a:t>
            </a:r>
            <a:endParaRPr lang="en-US" baseline="0" dirty="0" smtClean="0"/>
          </a:p>
          <a:p>
            <a:endParaRPr lang="en-US" baseline="0" dirty="0" smtClean="0"/>
          </a:p>
          <a:p>
            <a:r>
              <a:rPr lang="en-US" baseline="0" dirty="0" smtClean="0"/>
              <a:t>Ag – </a:t>
            </a:r>
            <a:r>
              <a:rPr lang="en-US" sz="1200" b="0" i="0" u="none" strike="noStrike" kern="1200" baseline="0" dirty="0" smtClean="0">
                <a:solidFill>
                  <a:schemeClr val="tx1"/>
                </a:solidFill>
                <a:latin typeface="+mn-lt"/>
                <a:ea typeface="+mn-ea"/>
                <a:cs typeface="+mn-cs"/>
              </a:rPr>
              <a:t>Revisions made based on new information resulting from the DWR Agricultural Lands Stewardship Working Group. Although no new or greater farmland impacts are identified, the range of farmland mitigation options listed in PEIR Section 3.2, Agricultural and Forestry Resources, is updated to state project proponents will review and consider the DWR Agricultural Lands Stewardship Workgroup 36 strategies for farmland impact avoidance, minimization, and mitigation.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new information regarding </a:t>
            </a:r>
            <a:r>
              <a:rPr lang="en-US" sz="1200" b="0" i="0" kern="1200" dirty="0" smtClean="0">
                <a:solidFill>
                  <a:schemeClr val="tx1"/>
                </a:solidFill>
                <a:effectLst/>
                <a:latin typeface="+mn-lt"/>
                <a:ea typeface="+mn-ea"/>
                <a:cs typeface="+mn-cs"/>
              </a:rPr>
              <a:t>Native American Historic Resource Protection Act (AB 52) - AB 52 (2015) adds "tribal cultural resources" ("TCR") to the specific cultural resources protected under CEQA, and requires lead agencies to notify relevant tribes about development projects. It also mandates lead agencies to consult with tribes if requested, and sets the principles for conducting and concluding the required consultation process. – In addition, information regarding</a:t>
            </a:r>
            <a:r>
              <a:rPr lang="en-US" sz="1200" b="0" i="0" kern="1200" baseline="0" dirty="0" smtClean="0">
                <a:solidFill>
                  <a:schemeClr val="tx1"/>
                </a:solidFill>
                <a:effectLst/>
                <a:latin typeface="+mn-lt"/>
                <a:ea typeface="+mn-ea"/>
                <a:cs typeface="+mn-cs"/>
              </a:rPr>
              <a:t> t</a:t>
            </a:r>
            <a:r>
              <a:rPr lang="en-US" sz="1200" b="0" i="0" u="none" strike="noStrike" kern="1200" baseline="0" dirty="0" smtClean="0">
                <a:solidFill>
                  <a:schemeClr val="tx1"/>
                </a:solidFill>
                <a:latin typeface="+mn-lt"/>
                <a:ea typeface="+mn-ea"/>
                <a:cs typeface="+mn-cs"/>
              </a:rPr>
              <a:t>he adoption of DWR’s Tribal Engagement Policy (DWR, 2016h) has been added to the SPEIR Section 3.8, Cultural and Historic Resources. New mitigation measure has been added CUL-4c: Cultural Resource Awareness and Sensitivity Training. </a:t>
            </a:r>
          </a:p>
          <a:p>
            <a:endParaRPr lang="en-US" baseline="0" dirty="0" smtClean="0"/>
          </a:p>
          <a:p>
            <a:r>
              <a:rPr lang="en-US" sz="1200" b="0" i="0" u="none" strike="noStrike" kern="1200" baseline="0" dirty="0" smtClean="0">
                <a:solidFill>
                  <a:schemeClr val="tx1"/>
                </a:solidFill>
                <a:latin typeface="+mn-lt"/>
                <a:ea typeface="+mn-ea"/>
                <a:cs typeface="+mn-cs"/>
              </a:rPr>
              <a:t>Adoption of the Sustainable Groundwater Management Act (SGMA). Although no new or greater groundwater impacts are identified, this new information requires an update to the regulatory setting of PEIR Section 3.11, Groundwater Resources. </a:t>
            </a:r>
            <a:endParaRPr lang="en-US" baseline="0" dirty="0" smtClean="0"/>
          </a:p>
        </p:txBody>
      </p:sp>
      <p:sp>
        <p:nvSpPr>
          <p:cNvPr id="4" name="Slide Number Placeholder 3"/>
          <p:cNvSpPr>
            <a:spLocks noGrp="1"/>
          </p:cNvSpPr>
          <p:nvPr>
            <p:ph type="sldNum" sz="quarter" idx="10"/>
          </p:nvPr>
        </p:nvSpPr>
        <p:spPr/>
        <p:txBody>
          <a:bodyPr/>
          <a:lstStyle/>
          <a:p>
            <a:fld id="{5DA1BCFE-8DEC-415F-9950-CB51D84C6D84}" type="slidenum">
              <a:rPr lang="en-US" smtClean="0"/>
              <a:pPr/>
              <a:t>3</a:t>
            </a:fld>
            <a:endParaRPr lang="en-US"/>
          </a:p>
        </p:txBody>
      </p:sp>
    </p:spTree>
    <p:extLst>
      <p:ext uri="{BB962C8B-B14F-4D97-AF65-F5344CB8AC3E}">
        <p14:creationId xmlns:p14="http://schemas.microsoft.com/office/powerpoint/2010/main" val="3530266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4</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CVFPB and DWR will host public hearings to receive comments on the 2017 CVFPP Update and the Draft Supplemental PEIR. As part of these five, day-long hearings DWR will host a poster session and answer questions prior to formally opening public comments on the draft documents. This</a:t>
            </a:r>
            <a:r>
              <a:rPr lang="en-US" sz="1200" kern="1200" baseline="0" dirty="0" smtClean="0">
                <a:solidFill>
                  <a:schemeClr val="tx1"/>
                </a:solidFill>
                <a:effectLst/>
                <a:latin typeface="+mn-lt"/>
                <a:ea typeface="+mn-ea"/>
                <a:cs typeface="+mn-cs"/>
              </a:rPr>
              <a:t> schedule can be accessed on the Boards 2017 CVFPP webpage </a:t>
            </a:r>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5</a:t>
            </a:fld>
            <a:endParaRPr lang="en-US"/>
          </a:p>
        </p:txBody>
      </p:sp>
    </p:spTree>
    <p:extLst>
      <p:ext uri="{BB962C8B-B14F-4D97-AF65-F5344CB8AC3E}">
        <p14:creationId xmlns:p14="http://schemas.microsoft.com/office/powerpoint/2010/main" val="3515184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6</a:t>
            </a:fld>
            <a:endParaRPr lang="en-US"/>
          </a:p>
        </p:txBody>
      </p:sp>
    </p:spTree>
    <p:extLst>
      <p:ext uri="{BB962C8B-B14F-4D97-AF65-F5344CB8AC3E}">
        <p14:creationId xmlns:p14="http://schemas.microsoft.com/office/powerpoint/2010/main" val="1104298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7</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err="1" smtClean="0"/>
              <a:t>Yocha</a:t>
            </a:r>
            <a:r>
              <a:rPr lang="en-US" dirty="0" smtClean="0"/>
              <a:t> </a:t>
            </a:r>
            <a:r>
              <a:rPr lang="en-US" dirty="0" err="1" smtClean="0"/>
              <a:t>Dehe</a:t>
            </a:r>
            <a:r>
              <a:rPr lang="en-US" baseline="0" dirty="0" smtClean="0"/>
              <a:t> Wintun Nation – Dec 1</a:t>
            </a:r>
          </a:p>
          <a:p>
            <a:pPr eaLnBrk="1" hangingPunct="1"/>
            <a:r>
              <a:rPr lang="en-US" baseline="0" dirty="0" smtClean="0"/>
              <a:t>Ione Band of Miwok Indians – Dec 2</a:t>
            </a:r>
          </a:p>
          <a:p>
            <a:pPr eaLnBrk="1" hangingPunct="1"/>
            <a:r>
              <a:rPr lang="en-US" baseline="0" dirty="0" smtClean="0"/>
              <a:t>Shingle Springs Band of Miwok Indians – Dec 12</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8</a:t>
            </a:fld>
            <a:endParaRPr lang="en-US"/>
          </a:p>
        </p:txBody>
      </p:sp>
    </p:spTree>
    <p:extLst>
      <p:ext uri="{BB962C8B-B14F-4D97-AF65-F5344CB8AC3E}">
        <p14:creationId xmlns:p14="http://schemas.microsoft.com/office/powerpoint/2010/main" val="589028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9</a:t>
            </a:fld>
            <a:endParaRPr lang="en-US"/>
          </a:p>
        </p:txBody>
      </p:sp>
    </p:spTree>
    <p:extLst>
      <p:ext uri="{BB962C8B-B14F-4D97-AF65-F5344CB8AC3E}">
        <p14:creationId xmlns:p14="http://schemas.microsoft.com/office/powerpoint/2010/main" val="2161706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a:latin typeface="Calibri" pitchFamily="34" charset="0"/>
              </a:rPr>
              <a:t/>
            </a:r>
            <a:br>
              <a:rPr lang="en-US" altLang="en-US" sz="4000" b="1">
                <a:latin typeface="Calibri" pitchFamily="34" charset="0"/>
              </a:rPr>
            </a:br>
            <a:endParaRPr lang="en-US" altLang="en-US" sz="4000" b="1">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a:p>
        </p:txBody>
      </p:sp>
      <p:sp>
        <p:nvSpPr>
          <p:cNvPr id="7" name="Rectangle 8"/>
          <p:cNvSpPr>
            <a:spLocks noChangeArrowheads="1"/>
          </p:cNvSpPr>
          <p:nvPr/>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tx1">
                    <a:lumMod val="85000"/>
                  </a:schemeClr>
                </a:solidFill>
                <a:latin typeface="Calibri" pitchFamily="34" charset="0"/>
              </a:defRPr>
            </a:lvl2pPr>
            <a:lvl3pPr>
              <a:buClr>
                <a:srgbClr val="FF6600"/>
              </a:buClr>
              <a:buSzPct val="80000"/>
              <a:buFont typeface="Wingdings" pitchFamily="2" charset="2"/>
              <a:buChar char="§"/>
              <a:defRPr sz="2200">
                <a:solidFill>
                  <a:schemeClr val="tx1">
                    <a:lumMod val="75000"/>
                  </a:schemeClr>
                </a:solidFill>
                <a:latin typeface="Calibri" pitchFamily="34" charset="0"/>
              </a:defRPr>
            </a:lvl3pPr>
            <a:lvl4pPr>
              <a:buClr>
                <a:srgbClr val="FF0000"/>
              </a:buClr>
              <a:buSzPct val="80000"/>
              <a:buFont typeface="Wingdings" pitchFamily="2" charset="2"/>
              <a:buChar char="§"/>
              <a:defRPr sz="2200">
                <a:solidFill>
                  <a:schemeClr val="tx1">
                    <a:lumMod val="65000"/>
                  </a:schemeClr>
                </a:solidFill>
                <a:latin typeface="Calibri" pitchFamily="34" charset="0"/>
              </a:defRPr>
            </a:lvl4pPr>
            <a:lvl5pPr>
              <a:buClr>
                <a:srgbClr val="D00028"/>
              </a:buClr>
              <a:buSzPct val="80000"/>
              <a:buFont typeface="Wingdings" pitchFamily="2" charset="2"/>
              <a:buChar char="§"/>
              <a:defRPr sz="2200">
                <a:solidFill>
                  <a:schemeClr val="tx1">
                    <a:lumMod val="50000"/>
                  </a:schemeClr>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13"/>
          <p:cNvSpPr>
            <a:spLocks noGrp="1"/>
          </p:cNvSpPr>
          <p:nvPr>
            <p:ph type="dt" sz="half" idx="2"/>
          </p:nvPr>
        </p:nvSpPr>
        <p:spPr>
          <a:xfrm>
            <a:off x="228600" y="6553200"/>
            <a:ext cx="5029200" cy="304800"/>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9" name="Slide Number Placeholder 22"/>
          <p:cNvSpPr>
            <a:spLocks noGrp="1"/>
          </p:cNvSpPr>
          <p:nvPr>
            <p:ph type="sldNum" sz="quarter" idx="4"/>
          </p:nvPr>
        </p:nvSpPr>
        <p:spPr>
          <a:xfrm>
            <a:off x="8534400" y="6553200"/>
            <a:ext cx="457200" cy="304800"/>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228600" y="6553200"/>
            <a:ext cx="5029200" cy="304800"/>
          </a:xfrm>
          <a:prstGeom prst="rect">
            <a:avLst/>
          </a:prstGeom>
        </p:spPr>
        <p:txBody>
          <a:bodyPr/>
          <a:lstStyle/>
          <a:p>
            <a:endParaRPr lang="en-US"/>
          </a:p>
        </p:txBody>
      </p:sp>
      <p:sp>
        <p:nvSpPr>
          <p:cNvPr id="5" name="Footer Placeholder 4"/>
          <p:cNvSpPr>
            <a:spLocks noGrp="1"/>
          </p:cNvSpPr>
          <p:nvPr>
            <p:ph type="ftr" sz="quarter" idx="11"/>
          </p:nvPr>
        </p:nvSpPr>
        <p:spPr>
          <a:xfrm>
            <a:off x="3124200" y="641667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2"/>
                </a:solidFill>
                <a:latin typeface="Calibri" pitchFamily="34" charset="0"/>
              </a:defRPr>
            </a:lvl2pPr>
            <a:lvl3pPr>
              <a:spcBef>
                <a:spcPts val="1200"/>
              </a:spcBef>
              <a:buClr>
                <a:srgbClr val="FF6600"/>
              </a:buClr>
              <a:buSzPct val="80000"/>
              <a:buFont typeface="Wingdings" pitchFamily="2" charset="2"/>
              <a:buChar char="§"/>
              <a:defRPr sz="2200">
                <a:solidFill>
                  <a:schemeClr val="accent4"/>
                </a:solidFill>
                <a:latin typeface="Calibri" pitchFamily="34" charset="0"/>
              </a:defRPr>
            </a:lvl3pPr>
            <a:lvl4pPr>
              <a:spcBef>
                <a:spcPts val="1200"/>
              </a:spcBef>
              <a:buClr>
                <a:srgbClr val="FF0000"/>
              </a:buClr>
              <a:buSzPct val="80000"/>
              <a:buFont typeface="Wingdings" pitchFamily="2" charset="2"/>
              <a:buChar char="§"/>
              <a:defRPr sz="2200">
                <a:solidFill>
                  <a:schemeClr val="accent5"/>
                </a:solidFill>
                <a:latin typeface="Calibri" pitchFamily="34" charset="0"/>
              </a:defRPr>
            </a:lvl4pPr>
            <a:lvl5pPr>
              <a:spcBef>
                <a:spcPts val="1200"/>
              </a:spcBef>
              <a:buClr>
                <a:srgbClr val="A50021"/>
              </a:buClr>
              <a:buSzPct val="80000"/>
              <a:buFont typeface="Wingdings" pitchFamily="2" charset="2"/>
              <a:buChar char="§"/>
              <a:defRPr sz="2200">
                <a:solidFill>
                  <a:schemeClr val="accent6"/>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5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
        <p:nvSpPr>
          <p:cNvPr id="9" name="Date Placeholder 13"/>
          <p:cNvSpPr>
            <a:spLocks noGrp="1"/>
          </p:cNvSpPr>
          <p:nvPr>
            <p:ph type="dt" sz="half" idx="10"/>
          </p:nvPr>
        </p:nvSpPr>
        <p:spPr>
          <a:xfrm>
            <a:off x="228600" y="6553200"/>
            <a:ext cx="5029200" cy="304800"/>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p>
        </p:txBody>
      </p:sp>
      <p:sp>
        <p:nvSpPr>
          <p:cNvPr id="10" name="Slide Number Placeholder 22"/>
          <p:cNvSpPr>
            <a:spLocks noGrp="1"/>
          </p:cNvSpPr>
          <p:nvPr>
            <p:ph type="sldNum" sz="quarter" idx="4"/>
          </p:nvPr>
        </p:nvSpPr>
        <p:spPr>
          <a:xfrm>
            <a:off x="8534400" y="6553200"/>
            <a:ext cx="457200" cy="304800"/>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228600" y="6553200"/>
            <a:ext cx="5029200" cy="304800"/>
          </a:xfrm>
          <a:prstGeom prst="rect">
            <a:avLst/>
          </a:prstGeom>
        </p:spPr>
        <p:txBody>
          <a:bodyPr/>
          <a:lstStyle/>
          <a:p>
            <a:endParaRPr lang="en-US"/>
          </a:p>
        </p:txBody>
      </p:sp>
      <p:sp>
        <p:nvSpPr>
          <p:cNvPr id="8" name="Footer Placeholder 7"/>
          <p:cNvSpPr>
            <a:spLocks noGrp="1"/>
          </p:cNvSpPr>
          <p:nvPr>
            <p:ph type="ftr" sz="quarter" idx="11"/>
          </p:nvPr>
        </p:nvSpPr>
        <p:spPr>
          <a:xfrm>
            <a:off x="3124200" y="6416675"/>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228600" y="6553200"/>
            <a:ext cx="5029200" cy="304800"/>
          </a:xfrm>
          <a:prstGeom prst="rect">
            <a:avLst/>
          </a:prstGeom>
        </p:spPr>
        <p:txBody>
          <a:bodyPr/>
          <a:lstStyle/>
          <a:p>
            <a:endParaRPr lang="en-US"/>
          </a:p>
        </p:txBody>
      </p:sp>
      <p:sp>
        <p:nvSpPr>
          <p:cNvPr id="4" name="Footer Placeholder 3"/>
          <p:cNvSpPr>
            <a:spLocks noGrp="1"/>
          </p:cNvSpPr>
          <p:nvPr>
            <p:ph type="ftr" sz="quarter" idx="11"/>
          </p:nvPr>
        </p:nvSpPr>
        <p:spPr>
          <a:xfrm>
            <a:off x="3124200" y="6416675"/>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553200"/>
            <a:ext cx="5029200" cy="304800"/>
          </a:xfrm>
          <a:prstGeom prst="rect">
            <a:avLst/>
          </a:prstGeom>
        </p:spPr>
        <p:txBody>
          <a:bodyPr/>
          <a:lstStyle/>
          <a:p>
            <a:endParaRPr lang="en-US"/>
          </a:p>
        </p:txBody>
      </p:sp>
      <p:sp>
        <p:nvSpPr>
          <p:cNvPr id="3" name="Footer Placeholder 2"/>
          <p:cNvSpPr>
            <a:spLocks noGrp="1"/>
          </p:cNvSpPr>
          <p:nvPr>
            <p:ph type="ftr" sz="quarter" idx="11"/>
          </p:nvPr>
        </p:nvSpPr>
        <p:spPr>
          <a:xfrm>
            <a:off x="3124200" y="6416675"/>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228600" y="6553200"/>
            <a:ext cx="5029200" cy="304800"/>
          </a:xfrm>
          <a:prstGeom prst="rect">
            <a:avLst/>
          </a:prstGeom>
        </p:spPr>
        <p:txBody>
          <a:bodyPr/>
          <a:lstStyle/>
          <a:p>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28600" y="6553200"/>
            <a:ext cx="5029200" cy="304800"/>
          </a:xfrm>
          <a:prstGeom prst="rect">
            <a:avLst/>
          </a:prstGeom>
        </p:spPr>
        <p:txBody>
          <a:bodyPr/>
          <a:lstStyle/>
          <a:p>
            <a:endParaRPr lang="en-US"/>
          </a:p>
        </p:txBody>
      </p:sp>
      <p:sp>
        <p:nvSpPr>
          <p:cNvPr id="6" name="Footer Placeholder 5"/>
          <p:cNvSpPr>
            <a:spLocks noGrp="1"/>
          </p:cNvSpPr>
          <p:nvPr>
            <p:ph type="ftr" sz="quarter" idx="11"/>
          </p:nvPr>
        </p:nvSpPr>
        <p:spPr>
          <a:xfrm>
            <a:off x="3124200" y="64166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34400" y="6553200"/>
            <a:ext cx="457200" cy="304800"/>
          </a:xfrm>
          <a:prstGeom prst="rect">
            <a:avLst/>
          </a:prstGeom>
        </p:spPr>
        <p:txBody>
          <a:bodyPr/>
          <a:lstStyle/>
          <a:p>
            <a:fld id="{9F1FB2E3-2BB6-40B9-8235-D524E987E6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2017%20Plan%20Adoption_BriefingSummary_July2016.pdf"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70000"/>
            </a:srgbClr>
          </a:solidFill>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7" name="Picture 6" descr="CVFPB_logo_update3"/>
          <p:cNvPicPr preferRelativeResize="0">
            <a:picLocks noChangeArrowheads="1"/>
          </p:cNvPicPr>
          <p:nvPr userDrawn="1"/>
        </p:nvPicPr>
        <p:blipFill>
          <a:blip r:embed="rId14" cstate="print"/>
          <a:srcRect/>
          <a:stretch>
            <a:fillRect/>
          </a:stretch>
        </p:blipFill>
        <p:spPr bwMode="auto">
          <a:xfrm>
            <a:off x="8001000" y="152400"/>
            <a:ext cx="1023938" cy="1014413"/>
          </a:xfrm>
          <a:prstGeom prst="rect">
            <a:avLst/>
          </a:prstGeom>
          <a:noFill/>
          <a:ln w="9525">
            <a:noFill/>
            <a:miter lim="800000"/>
            <a:headEnd/>
            <a:tailEnd/>
          </a:ln>
        </p:spPr>
      </p:pic>
      <p:sp>
        <p:nvSpPr>
          <p:cNvPr id="8" name="Freeform 7"/>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52400" y="6581001"/>
            <a:ext cx="5334000" cy="276999"/>
          </a:xfrm>
          <a:prstGeom prst="rect">
            <a:avLst/>
          </a:prstGeom>
          <a:noFill/>
        </p:spPr>
        <p:txBody>
          <a:bodyPr wrap="square" rtlCol="0">
            <a:spAutoFit/>
          </a:bodyPr>
          <a:lstStyle/>
          <a:p>
            <a:r>
              <a:rPr lang="en-US" sz="1200" dirty="0" smtClean="0">
                <a:solidFill>
                  <a:schemeClr val="accent1"/>
                </a:solidFill>
                <a:latin typeface="Calibri" panose="020F0502020204030204" pitchFamily="34" charset="0"/>
              </a:rPr>
              <a:t>Central Valley Flood Protection Board Meeting – Agenda Item No. </a:t>
            </a:r>
            <a:r>
              <a:rPr lang="en-US" sz="1200" smtClean="0">
                <a:solidFill>
                  <a:schemeClr val="accent1"/>
                </a:solidFill>
                <a:latin typeface="Calibri" panose="020F0502020204030204" pitchFamily="34" charset="0"/>
              </a:rPr>
              <a:t>10A</a:t>
            </a:r>
            <a:endParaRPr lang="en-US" sz="1200" dirty="0">
              <a:solidFill>
                <a:schemeClr val="accent1"/>
              </a:solidFill>
              <a:latin typeface="Calibri" panose="020F0502020204030204" pitchFamily="34" charset="0"/>
            </a:endParaRPr>
          </a:p>
        </p:txBody>
      </p:sp>
      <p:sp>
        <p:nvSpPr>
          <p:cNvPr id="11" name="Rectangle 10">
            <a:hlinkClick r:id="rId15" action="ppaction://hlinkfile"/>
          </p:cNvPr>
          <p:cNvSpPr/>
          <p:nvPr userDrawn="1"/>
        </p:nvSpPr>
        <p:spPr>
          <a:xfrm>
            <a:off x="7543800" y="655320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chemeClr val="accent2"/>
                </a:solidFill>
                <a:effectLst>
                  <a:outerShdw blurRad="50800" dist="39000" dir="5460000" algn="tl">
                    <a:srgbClr val="000000">
                      <a:alpha val="38000"/>
                    </a:srgbClr>
                  </a:outerShdw>
                </a:effectLst>
                <a:latin typeface="Calibri" panose="020F0502020204030204" pitchFamily="34" charset="0"/>
              </a:rPr>
              <a:t>Briefing</a:t>
            </a:r>
            <a:endParaRPr lang="en-US" sz="1400" b="1" dirty="0">
              <a:ln w="11430"/>
              <a:solidFill>
                <a:schemeClr val="accent2"/>
              </a:solidFill>
              <a:effectLst>
                <a:outerShdw blurRad="50800" dist="39000" dir="5460000" algn="tl">
                  <a:srgbClr val="000000">
                    <a:alpha val="38000"/>
                  </a:srgbClr>
                </a:outerShdw>
              </a:effectLst>
              <a:latin typeface="Calibri" panose="020F0502020204030204" pitchFamily="34"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xfrm>
            <a:off x="304800" y="2209800"/>
            <a:ext cx="8534400" cy="3810000"/>
          </a:xfrm>
          <a:prstGeom prst="rect">
            <a:avLst/>
          </a:prstGeom>
          <a:ln>
            <a:miter lim="800000"/>
            <a:headEnd/>
            <a:tailEnd/>
          </a:ln>
        </p:spPr>
        <p:txBody>
          <a:bodyPr>
            <a:normAutofit/>
          </a:bodyPr>
          <a:lstStyle/>
          <a:p>
            <a:pPr eaLnBrk="1" hangingPunct="1">
              <a:spcBef>
                <a:spcPts val="0"/>
              </a:spcBef>
              <a:defRPr/>
            </a:pPr>
            <a:r>
              <a:rPr lang="en-US" sz="3600" b="1" dirty="0" smtClean="0">
                <a:solidFill>
                  <a:schemeClr val="tx1"/>
                </a:solidFill>
                <a:latin typeface="Calibri" panose="020F0502020204030204" pitchFamily="34" charset="0"/>
              </a:rPr>
              <a:t>2017 CENTRAL VALLEY FLOOD PROTECTION PLAN (CVFPP) UPDATE</a:t>
            </a:r>
            <a:br>
              <a:rPr lang="en-US" sz="3600" b="1" dirty="0" smtClean="0">
                <a:solidFill>
                  <a:schemeClr val="tx1"/>
                </a:solidFill>
                <a:latin typeface="Calibri" panose="020F0502020204030204" pitchFamily="34" charset="0"/>
              </a:rPr>
            </a:br>
            <a:r>
              <a:rPr lang="en-US" sz="3600" cap="none" dirty="0" smtClean="0">
                <a:solidFill>
                  <a:schemeClr val="tx1"/>
                </a:solidFill>
                <a:latin typeface="Calibri" pitchFamily="34" charset="0"/>
              </a:rPr>
              <a:t>&amp; </a:t>
            </a:r>
            <a:br>
              <a:rPr lang="en-US" sz="3600" cap="none" dirty="0" smtClean="0">
                <a:solidFill>
                  <a:schemeClr val="tx1"/>
                </a:solidFill>
                <a:latin typeface="Calibri" pitchFamily="34" charset="0"/>
              </a:rPr>
            </a:br>
            <a:r>
              <a:rPr lang="en-US" sz="3600" cap="none" dirty="0" smtClean="0">
                <a:solidFill>
                  <a:schemeClr val="tx1"/>
                </a:solidFill>
                <a:latin typeface="Calibri" pitchFamily="34" charset="0"/>
              </a:rPr>
              <a:t>SUPPLEMENTAL PROGRAM EIR</a:t>
            </a:r>
            <a:br>
              <a:rPr lang="en-US" sz="3600" cap="none" dirty="0" smtClean="0">
                <a:solidFill>
                  <a:schemeClr val="tx1"/>
                </a:solidFill>
                <a:latin typeface="Calibri" pitchFamily="34" charset="0"/>
              </a:rPr>
            </a:b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January </a:t>
            </a:r>
            <a:r>
              <a:rPr lang="en-US" sz="3200" cap="none" dirty="0" smtClean="0">
                <a:solidFill>
                  <a:schemeClr val="tx1"/>
                </a:solidFill>
                <a:latin typeface="Calibri" pitchFamily="34" charset="0"/>
              </a:rPr>
              <a:t>27, </a:t>
            </a:r>
            <a:r>
              <a:rPr lang="en-US" sz="3200" cap="none" dirty="0" smtClean="0">
                <a:solidFill>
                  <a:schemeClr val="tx1"/>
                </a:solidFill>
                <a:latin typeface="Calibri" pitchFamily="34" charset="0"/>
              </a:rPr>
              <a:t>2017</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a:bodyPr>
          <a:lstStyle/>
          <a:p>
            <a:pPr marL="0" indent="0" algn="ctr" eaLnBrk="1" hangingPunct="1">
              <a:spcAft>
                <a:spcPts val="0"/>
              </a:spcAft>
              <a:buFont typeface="Wingdings" pitchFamily="2" charset="2"/>
              <a:buNone/>
              <a:defRPr/>
            </a:pPr>
            <a:r>
              <a:rPr lang="en-US" sz="4000" b="1" dirty="0" smtClean="0">
                <a:effectLst>
                  <a:outerShdw blurRad="38100" dist="38100" dir="2700000" algn="tl">
                    <a:srgbClr val="000000">
                      <a:alpha val="43137"/>
                    </a:srgbClr>
                  </a:outerShdw>
                </a:effectLst>
                <a:latin typeface="Calibri" panose="020F0502020204030204" pitchFamily="34" charset="0"/>
                <a:cs typeface="Arial" pitchFamily="34" charset="0"/>
              </a:rPr>
              <a:t>2017 CVFPP UPDATE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Ref idx="1003">
        <a:schemeClr val="bg2"/>
      </p:bgRef>
    </p:bg>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400" b="1" dirty="0" smtClean="0">
                <a:solidFill>
                  <a:schemeClr val="tx1"/>
                </a:solidFill>
                <a:latin typeface="Calibri" panose="020F0502020204030204" pitchFamily="34" charset="0"/>
              </a:rPr>
              <a:t>2017 CVFPP UPDATE</a:t>
            </a:r>
          </a:p>
        </p:txBody>
      </p:sp>
      <p:sp>
        <p:nvSpPr>
          <p:cNvPr id="137219" name="Rectangle 3"/>
          <p:cNvSpPr>
            <a:spLocks noGrp="1" noChangeArrowheads="1"/>
          </p:cNvSpPr>
          <p:nvPr>
            <p:ph idx="1"/>
          </p:nvPr>
        </p:nvSpPr>
        <p:spPr>
          <a:xfrm>
            <a:off x="152400" y="1143000"/>
            <a:ext cx="8839200" cy="5410200"/>
          </a:xfrm>
        </p:spPr>
        <p:txBody>
          <a:bodyPr>
            <a:noAutofit/>
          </a:bodyPr>
          <a:lstStyle/>
          <a:p>
            <a:pPr marL="454025" indent="-342900">
              <a:spcBef>
                <a:spcPts val="1200"/>
              </a:spcBef>
            </a:pPr>
            <a:r>
              <a:rPr lang="en-US" sz="3200" u="sng" dirty="0" smtClean="0">
                <a:solidFill>
                  <a:srgbClr val="FFCE33"/>
                </a:solidFill>
              </a:rPr>
              <a:t>2017 CVFPP Update</a:t>
            </a:r>
          </a:p>
          <a:p>
            <a:pPr marL="454025" indent="-342900">
              <a:spcBef>
                <a:spcPts val="1200"/>
              </a:spcBef>
            </a:pPr>
            <a:r>
              <a:rPr lang="en-US" sz="3200" dirty="0" smtClean="0">
                <a:solidFill>
                  <a:schemeClr val="tx1">
                    <a:lumMod val="95000"/>
                  </a:schemeClr>
                </a:solidFill>
              </a:rPr>
              <a:t>2017 CVFPP Update was released for public review on December 30, 2016. The draft document and supporting material is available on the Board’s website: </a:t>
            </a:r>
            <a:r>
              <a:rPr lang="en-US" sz="3200" dirty="0" smtClean="0">
                <a:solidFill>
                  <a:srgbClr val="FFCF37"/>
                </a:solidFill>
              </a:rPr>
              <a:t>www.cvfpb.ca.gov/cvfpp/</a:t>
            </a:r>
          </a:p>
          <a:p>
            <a:pPr marL="454025" indent="-342900">
              <a:spcBef>
                <a:spcPts val="1200"/>
              </a:spcBef>
            </a:pPr>
            <a:r>
              <a:rPr lang="en-US" sz="3200" dirty="0" smtClean="0">
                <a:solidFill>
                  <a:srgbClr val="FFCF37"/>
                </a:solidFill>
              </a:rPr>
              <a:t>New </a:t>
            </a:r>
            <a:r>
              <a:rPr lang="en-US" sz="3200" dirty="0"/>
              <a:t>Flood System Long-Term Operations, Maintenance, Repair, Rehabilitation, and Replacement (OMRR&amp;R) Cost </a:t>
            </a:r>
            <a:r>
              <a:rPr lang="en-US" sz="3200" dirty="0" smtClean="0"/>
              <a:t>Evaluation Technical Memorandum has been released and added to the website </a:t>
            </a:r>
          </a:p>
          <a:p>
            <a:pPr marL="696341" lvl="2" indent="0">
              <a:spcBef>
                <a:spcPts val="1200"/>
              </a:spcBef>
              <a:buNone/>
            </a:pPr>
            <a:endParaRPr lang="en-US" sz="2800" dirty="0">
              <a:solidFill>
                <a:schemeClr val="tx1">
                  <a:lumMod val="95000"/>
                </a:schemeClr>
              </a:solidFill>
            </a:endParaRPr>
          </a:p>
          <a:p>
            <a:pPr marL="661353" lvl="1" indent="-230188">
              <a:spcBef>
                <a:spcPts val="1200"/>
              </a:spcBef>
            </a:pPr>
            <a:endParaRPr lang="en-US" sz="2000" dirty="0" smtClean="0"/>
          </a:p>
          <a:p>
            <a:pPr marL="341313" indent="-230188">
              <a:spcBef>
                <a:spcPts val="1200"/>
              </a:spcBef>
            </a:pPr>
            <a:endParaRPr lang="en-US" sz="2000" dirty="0" smtClean="0"/>
          </a:p>
          <a:p>
            <a:pPr marL="341313" indent="-230188">
              <a:spcBef>
                <a:spcPts val="1200"/>
              </a:spcBef>
            </a:pPr>
            <a:endParaRPr lang="en-US" sz="2000" dirty="0" smtClean="0"/>
          </a:p>
        </p:txBody>
      </p:sp>
      <p:sp>
        <p:nvSpPr>
          <p:cNvPr id="5" name="Slide Number Placeholder 4"/>
          <p:cNvSpPr>
            <a:spLocks noGrp="1"/>
          </p:cNvSpPr>
          <p:nvPr>
            <p:ph type="sldNum" sz="quarter" idx="4"/>
          </p:nvPr>
        </p:nvSpPr>
        <p:spPr/>
        <p:txBody>
          <a:bodyPr/>
          <a:lstStyle/>
          <a:p>
            <a:fld id="{9F1FB2E3-2BB6-40B9-8235-D524E987E6E0}" type="slidenum">
              <a:rPr lang="en-US" smtClean="0"/>
              <a:pPr/>
              <a:t>2</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latin typeface="Calibri" panose="020F0502020204030204" pitchFamily="34" charset="0"/>
              </a:rPr>
              <a:t>Supplemental</a:t>
            </a:r>
            <a:r>
              <a:rPr lang="en-US" sz="4000" dirty="0">
                <a:solidFill>
                  <a:schemeClr val="tx1"/>
                </a:solidFill>
                <a:latin typeface="Calibri" panose="020F0502020204030204" pitchFamily="34" charset="0"/>
              </a:rPr>
              <a:t> </a:t>
            </a:r>
            <a:r>
              <a:rPr lang="en-US" sz="4000" dirty="0" smtClean="0">
                <a:solidFill>
                  <a:schemeClr val="tx1"/>
                </a:solidFill>
                <a:latin typeface="Calibri" panose="020F0502020204030204" pitchFamily="34" charset="0"/>
              </a:rPr>
              <a:t>Program EIR</a:t>
            </a:r>
            <a:endParaRPr lang="en-US" sz="4000" dirty="0">
              <a:solidFill>
                <a:schemeClr val="tx1"/>
              </a:solidFill>
              <a:latin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pPr marL="568325" indent="-457200">
              <a:spcBef>
                <a:spcPts val="1200"/>
              </a:spcBef>
            </a:pPr>
            <a:r>
              <a:rPr lang="en-US" sz="3200" u="sng" dirty="0">
                <a:solidFill>
                  <a:srgbClr val="FFCE33"/>
                </a:solidFill>
              </a:rPr>
              <a:t>Supplemental </a:t>
            </a:r>
            <a:r>
              <a:rPr lang="en-US" sz="3200" u="sng" dirty="0" smtClean="0">
                <a:solidFill>
                  <a:srgbClr val="FFCE33"/>
                </a:solidFill>
              </a:rPr>
              <a:t>Program </a:t>
            </a:r>
            <a:r>
              <a:rPr lang="en-US" sz="3200" u="sng" dirty="0">
                <a:solidFill>
                  <a:srgbClr val="FFCE33"/>
                </a:solidFill>
              </a:rPr>
              <a:t>Environmental Impact Report (Supplemental </a:t>
            </a:r>
            <a:r>
              <a:rPr lang="en-US" sz="3200" u="sng" dirty="0" smtClean="0">
                <a:solidFill>
                  <a:srgbClr val="FFCE33"/>
                </a:solidFill>
              </a:rPr>
              <a:t>Program EIR)</a:t>
            </a:r>
          </a:p>
          <a:p>
            <a:pPr marL="774065" lvl="1" indent="-342900">
              <a:spcBef>
                <a:spcPts val="1200"/>
              </a:spcBef>
            </a:pPr>
            <a:r>
              <a:rPr lang="en-US" sz="3200" dirty="0" smtClean="0">
                <a:solidFill>
                  <a:schemeClr val="tx1">
                    <a:lumMod val="95000"/>
                  </a:schemeClr>
                </a:solidFill>
              </a:rPr>
              <a:t>The Sacramento Bee published the Supplemental Program EIR </a:t>
            </a:r>
            <a:r>
              <a:rPr lang="en-US" sz="3200" dirty="0">
                <a:solidFill>
                  <a:schemeClr val="tx1">
                    <a:lumMod val="95000"/>
                  </a:schemeClr>
                </a:solidFill>
              </a:rPr>
              <a:t>Notice of </a:t>
            </a:r>
            <a:r>
              <a:rPr lang="en-US" sz="3200" dirty="0" smtClean="0">
                <a:solidFill>
                  <a:schemeClr val="tx1">
                    <a:lumMod val="95000"/>
                  </a:schemeClr>
                </a:solidFill>
              </a:rPr>
              <a:t>Availability on December 30, 2016. </a:t>
            </a:r>
            <a:endParaRPr lang="en-US" sz="3200" dirty="0">
              <a:solidFill>
                <a:schemeClr val="tx1">
                  <a:lumMod val="95000"/>
                </a:schemeClr>
              </a:solidFill>
            </a:endParaRPr>
          </a:p>
          <a:p>
            <a:pPr marL="774065" lvl="1" indent="-342900">
              <a:spcBef>
                <a:spcPts val="1200"/>
              </a:spcBef>
            </a:pPr>
            <a:r>
              <a:rPr lang="en-US" sz="3200" dirty="0" smtClean="0">
                <a:solidFill>
                  <a:schemeClr val="tx1">
                    <a:lumMod val="95000"/>
                  </a:schemeClr>
                </a:solidFill>
              </a:rPr>
              <a:t>Public review periods extends until March 31, 2017. </a:t>
            </a:r>
          </a:p>
          <a:p>
            <a:pPr marL="1039241" lvl="2" indent="-342900">
              <a:spcBef>
                <a:spcPts val="1200"/>
              </a:spcBef>
            </a:pPr>
            <a:r>
              <a:rPr lang="en-US" sz="2600" dirty="0" smtClean="0">
                <a:solidFill>
                  <a:schemeClr val="tx1">
                    <a:lumMod val="95000"/>
                  </a:schemeClr>
                </a:solidFill>
              </a:rPr>
              <a:t>Resources discussed in detail:</a:t>
            </a:r>
          </a:p>
          <a:p>
            <a:pPr marL="1258697" lvl="3" indent="-342900">
              <a:spcBef>
                <a:spcPts val="1200"/>
              </a:spcBef>
            </a:pPr>
            <a:r>
              <a:rPr lang="en-US" sz="2600" dirty="0" smtClean="0">
                <a:solidFill>
                  <a:schemeClr val="tx1">
                    <a:lumMod val="95000"/>
                  </a:schemeClr>
                </a:solidFill>
              </a:rPr>
              <a:t>Biological Resources </a:t>
            </a:r>
          </a:p>
          <a:p>
            <a:pPr marL="1258697" lvl="3" indent="-342900">
              <a:spcBef>
                <a:spcPts val="1200"/>
              </a:spcBef>
            </a:pPr>
            <a:r>
              <a:rPr lang="en-US" sz="2600" dirty="0" smtClean="0">
                <a:solidFill>
                  <a:schemeClr val="tx1">
                    <a:lumMod val="95000"/>
                  </a:schemeClr>
                </a:solidFill>
              </a:rPr>
              <a:t>Cultural Resources </a:t>
            </a:r>
          </a:p>
          <a:p>
            <a:pPr marL="1258697" lvl="3" indent="-342900">
              <a:spcBef>
                <a:spcPts val="1200"/>
              </a:spcBef>
            </a:pPr>
            <a:r>
              <a:rPr lang="en-US" sz="2600" dirty="0" smtClean="0">
                <a:solidFill>
                  <a:schemeClr val="tx1">
                    <a:lumMod val="95000"/>
                  </a:schemeClr>
                </a:solidFill>
              </a:rPr>
              <a:t>Agriculture </a:t>
            </a:r>
          </a:p>
          <a:p>
            <a:pPr marL="1258697" lvl="3" indent="-342900">
              <a:spcBef>
                <a:spcPts val="1200"/>
              </a:spcBef>
            </a:pPr>
            <a:r>
              <a:rPr lang="en-US" sz="2600" dirty="0" smtClean="0">
                <a:solidFill>
                  <a:schemeClr val="tx1">
                    <a:lumMod val="95000"/>
                  </a:schemeClr>
                </a:solidFill>
              </a:rPr>
              <a:t>Groundwater Resources</a:t>
            </a:r>
          </a:p>
          <a:p>
            <a:pPr marL="696341" lvl="2" indent="0">
              <a:spcBef>
                <a:spcPts val="1200"/>
              </a:spcBef>
              <a:buNone/>
            </a:pPr>
            <a:endParaRPr lang="en-US" sz="2600" dirty="0">
              <a:solidFill>
                <a:schemeClr val="tx1">
                  <a:lumMod val="85000"/>
                </a:schemeClr>
              </a:solidFill>
            </a:endParaRPr>
          </a:p>
          <a:p>
            <a:pPr marL="1039241" lvl="2" indent="-342900">
              <a:spcBef>
                <a:spcPts val="1200"/>
              </a:spcBef>
            </a:pPr>
            <a:endParaRPr lang="en-US" dirty="0"/>
          </a:p>
          <a:p>
            <a:pPr marL="1039241" lvl="2" indent="-342900">
              <a:spcBef>
                <a:spcPts val="1200"/>
              </a:spcBef>
            </a:pPr>
            <a:endParaRPr lang="en-US" sz="2600" dirty="0" smtClean="0"/>
          </a:p>
        </p:txBody>
      </p:sp>
      <p:sp>
        <p:nvSpPr>
          <p:cNvPr id="4" name="Slide Number Placeholder 3"/>
          <p:cNvSpPr>
            <a:spLocks noGrp="1"/>
          </p:cNvSpPr>
          <p:nvPr>
            <p:ph type="sldNum" sz="quarter" idx="4"/>
          </p:nvPr>
        </p:nvSpPr>
        <p:spPr/>
        <p:txBody>
          <a:bodyPr/>
          <a:lstStyle/>
          <a:p>
            <a:fld id="{9F1FB2E3-2BB6-40B9-8235-D524E987E6E0}" type="slidenum">
              <a:rPr lang="en-US" smtClean="0"/>
              <a:pPr/>
              <a:t>3</a:t>
            </a:fld>
            <a:endParaRPr lang="en-US"/>
          </a:p>
        </p:txBody>
      </p:sp>
    </p:spTree>
    <p:extLst>
      <p:ext uri="{BB962C8B-B14F-4D97-AF65-F5344CB8AC3E}">
        <p14:creationId xmlns:p14="http://schemas.microsoft.com/office/powerpoint/2010/main" val="36600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dirty="0" smtClean="0">
                <a:solidFill>
                  <a:schemeClr val="tx1"/>
                </a:solidFill>
                <a:latin typeface="Calibri" panose="020F0502020204030204" pitchFamily="34" charset="0"/>
              </a:rPr>
              <a:t>SCHEDULE </a:t>
            </a:r>
            <a:endParaRPr lang="en-US" sz="4000" b="1" dirty="0" smtClean="0">
              <a:solidFill>
                <a:schemeClr val="tx1"/>
              </a:solidFill>
              <a:latin typeface="Calibri" panose="020F0502020204030204" pitchFamily="34" charset="0"/>
            </a:endParaRPr>
          </a:p>
        </p:txBody>
      </p:sp>
      <p:sp>
        <p:nvSpPr>
          <p:cNvPr id="137219" name="Rectangle 3"/>
          <p:cNvSpPr>
            <a:spLocks noGrp="1" noChangeArrowheads="1"/>
          </p:cNvSpPr>
          <p:nvPr>
            <p:ph type="body" idx="1"/>
          </p:nvPr>
        </p:nvSpPr>
        <p:spPr>
          <a:xfrm>
            <a:off x="152400" y="1219200"/>
            <a:ext cx="8839200" cy="5257800"/>
          </a:xfrm>
        </p:spPr>
        <p:txBody>
          <a:bodyPr>
            <a:noAutofit/>
          </a:bodyPr>
          <a:lstStyle/>
          <a:p>
            <a:pPr marL="341313" indent="-230188">
              <a:spcBef>
                <a:spcPts val="1800"/>
              </a:spcBef>
            </a:pPr>
            <a:r>
              <a:rPr lang="en-US" sz="3200" u="sng" dirty="0" smtClean="0">
                <a:solidFill>
                  <a:srgbClr val="FFCE33"/>
                </a:solidFill>
              </a:rPr>
              <a:t>2017 CVFPP Update</a:t>
            </a:r>
            <a:r>
              <a:rPr lang="en-US" sz="3200" dirty="0" smtClean="0">
                <a:solidFill>
                  <a:srgbClr val="FFCE33"/>
                </a:solidFill>
              </a:rPr>
              <a:t>:</a:t>
            </a:r>
          </a:p>
          <a:p>
            <a:pPr marL="574675" lvl="1" indent="-234950">
              <a:spcBef>
                <a:spcPts val="600"/>
              </a:spcBef>
            </a:pPr>
            <a:r>
              <a:rPr lang="en-US" sz="3200" dirty="0" smtClean="0">
                <a:solidFill>
                  <a:schemeClr val="tx1"/>
                </a:solidFill>
              </a:rPr>
              <a:t>5 Public Hearings to be held </a:t>
            </a:r>
          </a:p>
          <a:p>
            <a:pPr marL="339725" lvl="1" indent="0">
              <a:spcBef>
                <a:spcPts val="600"/>
              </a:spcBef>
              <a:buNone/>
            </a:pPr>
            <a:r>
              <a:rPr lang="en-US" sz="3200" dirty="0" smtClean="0">
                <a:solidFill>
                  <a:schemeClr val="tx1"/>
                </a:solidFill>
              </a:rPr>
              <a:t>	(February through March)</a:t>
            </a:r>
          </a:p>
          <a:p>
            <a:pPr marL="574675" lvl="1" indent="-234950">
              <a:spcBef>
                <a:spcPts val="600"/>
              </a:spcBef>
            </a:pPr>
            <a:r>
              <a:rPr lang="en-US" sz="3200" dirty="0" smtClean="0">
                <a:solidFill>
                  <a:schemeClr val="tx1"/>
                </a:solidFill>
              </a:rPr>
              <a:t>Analyzing and responding to comments on 2017 CVFPP Update in coordination with DWR (April)</a:t>
            </a:r>
          </a:p>
          <a:p>
            <a:pPr marL="574675" lvl="1" indent="-234950">
              <a:spcBef>
                <a:spcPts val="600"/>
              </a:spcBef>
            </a:pPr>
            <a:r>
              <a:rPr lang="en-US" sz="3200" dirty="0" smtClean="0">
                <a:solidFill>
                  <a:schemeClr val="tx1">
                    <a:lumMod val="95000"/>
                  </a:schemeClr>
                </a:solidFill>
              </a:rPr>
              <a:t>Revisions </a:t>
            </a:r>
            <a:r>
              <a:rPr lang="en-US" sz="3200" dirty="0">
                <a:solidFill>
                  <a:schemeClr val="tx1">
                    <a:lumMod val="95000"/>
                  </a:schemeClr>
                </a:solidFill>
              </a:rPr>
              <a:t>to Final Draft (</a:t>
            </a:r>
            <a:r>
              <a:rPr lang="en-US" sz="3200" dirty="0" smtClean="0">
                <a:solidFill>
                  <a:schemeClr val="tx1">
                    <a:lumMod val="95000"/>
                  </a:schemeClr>
                </a:solidFill>
              </a:rPr>
              <a:t>May)</a:t>
            </a:r>
            <a:endParaRPr lang="en-US" sz="3200" dirty="0">
              <a:solidFill>
                <a:schemeClr val="tx1">
                  <a:lumMod val="95000"/>
                </a:schemeClr>
              </a:solidFill>
            </a:endParaRPr>
          </a:p>
          <a:p>
            <a:pPr marL="574675" lvl="1" indent="-234950">
              <a:spcBef>
                <a:spcPts val="600"/>
              </a:spcBef>
            </a:pPr>
            <a:r>
              <a:rPr lang="en-US" sz="3200" dirty="0" smtClean="0">
                <a:solidFill>
                  <a:schemeClr val="tx1"/>
                </a:solidFill>
              </a:rPr>
              <a:t>Board staff, supported by DWR, will present changes </a:t>
            </a:r>
            <a:r>
              <a:rPr lang="en-US" sz="3200" dirty="0">
                <a:solidFill>
                  <a:schemeClr val="tx1"/>
                </a:solidFill>
              </a:rPr>
              <a:t>made to Draft 2017 CVFPP Update </a:t>
            </a:r>
            <a:r>
              <a:rPr lang="en-US" sz="3200" dirty="0" smtClean="0">
                <a:solidFill>
                  <a:schemeClr val="tx1"/>
                </a:solidFill>
              </a:rPr>
              <a:t>(June) </a:t>
            </a:r>
            <a:endParaRPr lang="en-US" sz="3200" dirty="0">
              <a:solidFill>
                <a:schemeClr val="tx1"/>
              </a:solidFill>
            </a:endParaRPr>
          </a:p>
          <a:p>
            <a:pPr marL="574675" lvl="1" indent="-234950">
              <a:spcBef>
                <a:spcPts val="600"/>
              </a:spcBef>
            </a:pPr>
            <a:endParaRPr lang="en-US" sz="3200" dirty="0" smtClean="0">
              <a:solidFill>
                <a:schemeClr val="tx1"/>
              </a:solidFill>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4</a:t>
            </a:fld>
            <a:endParaRPr lang="en-US" dirty="0"/>
          </a:p>
        </p:txBody>
      </p:sp>
    </p:spTree>
    <p:extLst>
      <p:ext uri="{BB962C8B-B14F-4D97-AF65-F5344CB8AC3E}">
        <p14:creationId xmlns:p14="http://schemas.microsoft.com/office/powerpoint/2010/main" val="42336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37160" indent="0"/>
            <a:r>
              <a:rPr lang="en-US" sz="4400" dirty="0">
                <a:solidFill>
                  <a:schemeClr val="tx1"/>
                </a:solidFill>
              </a:rPr>
              <a:t>2017 Public Hearing </a:t>
            </a:r>
            <a:r>
              <a:rPr lang="en-US" sz="4400" dirty="0" smtClean="0">
                <a:solidFill>
                  <a:schemeClr val="tx1"/>
                </a:solidFill>
              </a:rPr>
              <a:t>schedule</a:t>
            </a:r>
            <a:endParaRPr lang="en-US" sz="44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lvl="0"/>
            <a:r>
              <a:rPr lang="en-US" sz="2400" dirty="0" smtClean="0">
                <a:solidFill>
                  <a:srgbClr val="FFCE33"/>
                </a:solidFill>
              </a:rPr>
              <a:t>February </a:t>
            </a:r>
            <a:r>
              <a:rPr lang="en-US" sz="2400" dirty="0">
                <a:solidFill>
                  <a:srgbClr val="FFCE33"/>
                </a:solidFill>
              </a:rPr>
              <a:t>9, </a:t>
            </a:r>
            <a:r>
              <a:rPr lang="en-US" sz="2400" dirty="0" smtClean="0">
                <a:solidFill>
                  <a:srgbClr val="FFCE33"/>
                </a:solidFill>
              </a:rPr>
              <a:t>2017, </a:t>
            </a:r>
            <a:r>
              <a:rPr lang="en-US" sz="2400" dirty="0">
                <a:solidFill>
                  <a:srgbClr val="FFCE33"/>
                </a:solidFill>
              </a:rPr>
              <a:t>6 </a:t>
            </a:r>
            <a:r>
              <a:rPr lang="en-US" sz="2400" dirty="0" smtClean="0">
                <a:solidFill>
                  <a:srgbClr val="FFCE33"/>
                </a:solidFill>
              </a:rPr>
              <a:t>- 8 </a:t>
            </a:r>
            <a:r>
              <a:rPr lang="en-US" sz="2400" dirty="0">
                <a:solidFill>
                  <a:srgbClr val="FFCE33"/>
                </a:solidFill>
              </a:rPr>
              <a:t>p.m. </a:t>
            </a:r>
            <a:r>
              <a:rPr lang="en-US" sz="2400" dirty="0" smtClean="0">
                <a:solidFill>
                  <a:srgbClr val="FFCE33"/>
                </a:solidFill>
              </a:rPr>
              <a:t>Marysville</a:t>
            </a:r>
          </a:p>
          <a:p>
            <a:pPr marL="137160" lvl="0" indent="0">
              <a:buNone/>
            </a:pPr>
            <a:r>
              <a:rPr lang="en-US" sz="2400" dirty="0" smtClean="0"/>
              <a:t>	Yuba </a:t>
            </a:r>
            <a:r>
              <a:rPr lang="en-US" sz="2400" dirty="0"/>
              <a:t>County Government </a:t>
            </a:r>
            <a:r>
              <a:rPr lang="en-US" sz="2400" dirty="0" smtClean="0"/>
              <a:t>Center, </a:t>
            </a:r>
            <a:r>
              <a:rPr lang="en-US" sz="2400" dirty="0"/>
              <a:t>BOS </a:t>
            </a:r>
            <a:r>
              <a:rPr lang="en-US" sz="2400" dirty="0" smtClean="0"/>
              <a:t>Chambers </a:t>
            </a:r>
          </a:p>
          <a:p>
            <a:pPr marL="137160" lvl="0" indent="0">
              <a:buNone/>
            </a:pPr>
            <a:r>
              <a:rPr lang="en-US" sz="2400" dirty="0" smtClean="0"/>
              <a:t>	915 </a:t>
            </a:r>
            <a:r>
              <a:rPr lang="en-US" sz="2400" dirty="0"/>
              <a:t>8</a:t>
            </a:r>
            <a:r>
              <a:rPr lang="en-US" sz="2400" baseline="30000" dirty="0"/>
              <a:t>th</a:t>
            </a:r>
            <a:r>
              <a:rPr lang="en-US" sz="2400" dirty="0"/>
              <a:t> Street, Marysville, CA  </a:t>
            </a:r>
            <a:r>
              <a:rPr lang="en-US" sz="2400" dirty="0" smtClean="0"/>
              <a:t>95901</a:t>
            </a:r>
          </a:p>
          <a:p>
            <a:pPr lvl="0"/>
            <a:r>
              <a:rPr lang="en-US" sz="2400" dirty="0" smtClean="0">
                <a:solidFill>
                  <a:srgbClr val="FFCE33"/>
                </a:solidFill>
              </a:rPr>
              <a:t>February </a:t>
            </a:r>
            <a:r>
              <a:rPr lang="en-US" sz="2400" dirty="0">
                <a:solidFill>
                  <a:srgbClr val="FFCE33"/>
                </a:solidFill>
              </a:rPr>
              <a:t>16, 2017, 6 </a:t>
            </a:r>
            <a:r>
              <a:rPr lang="en-US" sz="2400" dirty="0" smtClean="0">
                <a:solidFill>
                  <a:srgbClr val="FFCE33"/>
                </a:solidFill>
              </a:rPr>
              <a:t>- 8 </a:t>
            </a:r>
            <a:r>
              <a:rPr lang="en-US" sz="2400" dirty="0">
                <a:solidFill>
                  <a:srgbClr val="FFCE33"/>
                </a:solidFill>
              </a:rPr>
              <a:t>p.m. Merced </a:t>
            </a:r>
            <a:endParaRPr lang="en-US" sz="2400" dirty="0" smtClean="0">
              <a:solidFill>
                <a:srgbClr val="FFCE33"/>
              </a:solidFill>
            </a:endParaRPr>
          </a:p>
          <a:p>
            <a:pPr marL="137160" lvl="0" indent="0">
              <a:buNone/>
            </a:pPr>
            <a:r>
              <a:rPr lang="en-US" sz="2400" dirty="0" smtClean="0"/>
              <a:t>	Merced </a:t>
            </a:r>
            <a:r>
              <a:rPr lang="en-US" sz="2400" dirty="0"/>
              <a:t>Civic </a:t>
            </a:r>
            <a:r>
              <a:rPr lang="en-US" sz="2400" dirty="0" smtClean="0"/>
              <a:t>Center, Sam Pipes Room </a:t>
            </a:r>
          </a:p>
          <a:p>
            <a:pPr marL="137160" lvl="0" indent="0">
              <a:buNone/>
            </a:pPr>
            <a:r>
              <a:rPr lang="en-US" sz="2400" dirty="0" smtClean="0"/>
              <a:t>	678 </a:t>
            </a:r>
            <a:r>
              <a:rPr lang="en-US" sz="2400" dirty="0"/>
              <a:t>W. 18</a:t>
            </a:r>
            <a:r>
              <a:rPr lang="en-US" sz="2400" baseline="30000" dirty="0"/>
              <a:t>th</a:t>
            </a:r>
            <a:r>
              <a:rPr lang="en-US" sz="2400" dirty="0"/>
              <a:t> Street, Merced, CA </a:t>
            </a:r>
            <a:endParaRPr lang="en-US" sz="2400" dirty="0" smtClean="0"/>
          </a:p>
          <a:p>
            <a:pPr lvl="0"/>
            <a:r>
              <a:rPr lang="en-US" sz="2400" dirty="0" smtClean="0">
                <a:solidFill>
                  <a:srgbClr val="FFCE33"/>
                </a:solidFill>
              </a:rPr>
              <a:t>February </a:t>
            </a:r>
            <a:r>
              <a:rPr lang="en-US" sz="2400" dirty="0">
                <a:solidFill>
                  <a:srgbClr val="FFCE33"/>
                </a:solidFill>
              </a:rPr>
              <a:t>24, 2017, 10 a.m. </a:t>
            </a:r>
            <a:r>
              <a:rPr lang="en-US" sz="2400" dirty="0" smtClean="0">
                <a:solidFill>
                  <a:srgbClr val="FFCE33"/>
                </a:solidFill>
              </a:rPr>
              <a:t>- </a:t>
            </a:r>
            <a:r>
              <a:rPr lang="en-US" sz="2400" dirty="0">
                <a:solidFill>
                  <a:srgbClr val="FFCE33"/>
                </a:solidFill>
              </a:rPr>
              <a:t>Noon.</a:t>
            </a:r>
            <a:r>
              <a:rPr lang="en-US" sz="2400" b="1" dirty="0">
                <a:solidFill>
                  <a:srgbClr val="FFCE33"/>
                </a:solidFill>
              </a:rPr>
              <a:t> </a:t>
            </a:r>
            <a:r>
              <a:rPr lang="en-US" sz="2400" dirty="0" smtClean="0">
                <a:solidFill>
                  <a:srgbClr val="FFCE33"/>
                </a:solidFill>
              </a:rPr>
              <a:t>Sacramento</a:t>
            </a:r>
          </a:p>
          <a:p>
            <a:pPr marL="137160" lvl="0" indent="0">
              <a:buNone/>
            </a:pPr>
            <a:r>
              <a:rPr lang="en-US" sz="2400" dirty="0" smtClean="0"/>
              <a:t>	Sacramento </a:t>
            </a:r>
            <a:r>
              <a:rPr lang="en-US" sz="2400" dirty="0"/>
              <a:t>City Hall, City Council </a:t>
            </a:r>
            <a:r>
              <a:rPr lang="en-US" sz="2400" dirty="0" smtClean="0"/>
              <a:t>Chambers </a:t>
            </a:r>
          </a:p>
          <a:p>
            <a:pPr marL="137160" lvl="0" indent="0">
              <a:buNone/>
            </a:pPr>
            <a:r>
              <a:rPr lang="en-US" sz="2400" dirty="0" smtClean="0"/>
              <a:t>	915 </a:t>
            </a:r>
            <a:r>
              <a:rPr lang="en-US" sz="2400" dirty="0"/>
              <a:t>I Street, Sacramento, CA  95814 </a:t>
            </a:r>
            <a:endParaRPr lang="en-US" sz="2400" dirty="0" smtClean="0"/>
          </a:p>
          <a:p>
            <a:pPr lvl="0"/>
            <a:r>
              <a:rPr lang="en-US" sz="2400" dirty="0" smtClean="0">
                <a:solidFill>
                  <a:srgbClr val="FFCE33"/>
                </a:solidFill>
              </a:rPr>
              <a:t>March </a:t>
            </a:r>
            <a:r>
              <a:rPr lang="en-US" sz="2400" dirty="0">
                <a:solidFill>
                  <a:srgbClr val="FFCE33"/>
                </a:solidFill>
              </a:rPr>
              <a:t>9, 2017, 6 </a:t>
            </a:r>
            <a:r>
              <a:rPr lang="en-US" sz="2400" dirty="0" smtClean="0">
                <a:solidFill>
                  <a:srgbClr val="FFCE33"/>
                </a:solidFill>
              </a:rPr>
              <a:t>- 8 </a:t>
            </a:r>
            <a:r>
              <a:rPr lang="en-US" sz="2400" dirty="0">
                <a:solidFill>
                  <a:srgbClr val="FFCE33"/>
                </a:solidFill>
              </a:rPr>
              <a:t>p.m. Woodland </a:t>
            </a:r>
            <a:endParaRPr lang="en-US" sz="2400" dirty="0" smtClean="0">
              <a:solidFill>
                <a:srgbClr val="FFCE33"/>
              </a:solidFill>
            </a:endParaRPr>
          </a:p>
          <a:p>
            <a:pPr marL="137160" lvl="0" indent="0">
              <a:buNone/>
            </a:pPr>
            <a:r>
              <a:rPr lang="en-US" sz="2400" dirty="0" smtClean="0"/>
              <a:t>	Woodland </a:t>
            </a:r>
            <a:r>
              <a:rPr lang="en-US" sz="2400" dirty="0"/>
              <a:t>Community &amp; Senior </a:t>
            </a:r>
            <a:r>
              <a:rPr lang="en-US" sz="2400" dirty="0" smtClean="0"/>
              <a:t>Center </a:t>
            </a:r>
          </a:p>
          <a:p>
            <a:pPr marL="137160" lvl="0" indent="0">
              <a:buNone/>
            </a:pPr>
            <a:r>
              <a:rPr lang="en-US" sz="2400" dirty="0"/>
              <a:t>	</a:t>
            </a:r>
            <a:r>
              <a:rPr lang="en-US" sz="2400" dirty="0" smtClean="0"/>
              <a:t>2001 </a:t>
            </a:r>
            <a:r>
              <a:rPr lang="en-US" sz="2400" dirty="0"/>
              <a:t>East Street, Woodland, CA  95776, </a:t>
            </a:r>
            <a:endParaRPr lang="en-US" sz="2400" dirty="0" smtClean="0"/>
          </a:p>
          <a:p>
            <a:pPr lvl="0"/>
            <a:r>
              <a:rPr lang="en-US" sz="2400" dirty="0" smtClean="0">
                <a:solidFill>
                  <a:srgbClr val="FFCE33"/>
                </a:solidFill>
              </a:rPr>
              <a:t>March </a:t>
            </a:r>
            <a:r>
              <a:rPr lang="en-US" sz="2400" dirty="0">
                <a:solidFill>
                  <a:srgbClr val="FFCE33"/>
                </a:solidFill>
              </a:rPr>
              <a:t>17, 2017, 10 a.m. – Noon.</a:t>
            </a:r>
            <a:r>
              <a:rPr lang="en-US" sz="2400" b="1" dirty="0">
                <a:solidFill>
                  <a:srgbClr val="FFCE33"/>
                </a:solidFill>
              </a:rPr>
              <a:t> </a:t>
            </a:r>
            <a:r>
              <a:rPr lang="en-US" sz="2400" dirty="0" smtClean="0">
                <a:solidFill>
                  <a:srgbClr val="FFCE33"/>
                </a:solidFill>
              </a:rPr>
              <a:t>Stockton</a:t>
            </a:r>
          </a:p>
          <a:p>
            <a:pPr marL="137160" lvl="0" indent="0">
              <a:buNone/>
            </a:pPr>
            <a:r>
              <a:rPr lang="en-US" sz="2400" dirty="0" smtClean="0"/>
              <a:t>	Robert </a:t>
            </a:r>
            <a:r>
              <a:rPr lang="en-US" sz="2400" dirty="0"/>
              <a:t>J. Cabral Agricultural </a:t>
            </a:r>
            <a:r>
              <a:rPr lang="en-US" sz="2400" dirty="0" smtClean="0"/>
              <a:t>Center </a:t>
            </a:r>
          </a:p>
          <a:p>
            <a:pPr marL="137160" lvl="0" indent="0">
              <a:buNone/>
            </a:pPr>
            <a:r>
              <a:rPr lang="en-US" sz="2400" dirty="0"/>
              <a:t>	</a:t>
            </a:r>
            <a:r>
              <a:rPr lang="en-US" sz="2400" dirty="0" smtClean="0"/>
              <a:t>2102 </a:t>
            </a:r>
            <a:r>
              <a:rPr lang="en-US" sz="2400" dirty="0"/>
              <a:t>E. Earhart Avenue, Suite 100, Stockton, CA  95206 </a:t>
            </a:r>
            <a:endParaRPr lang="en-US" sz="2400" dirty="0" smtClean="0"/>
          </a:p>
          <a:p>
            <a:endParaRPr lang="en-US" dirty="0"/>
          </a:p>
        </p:txBody>
      </p:sp>
      <p:sp>
        <p:nvSpPr>
          <p:cNvPr id="4" name="Slide Number Placeholder 3"/>
          <p:cNvSpPr>
            <a:spLocks noGrp="1"/>
          </p:cNvSpPr>
          <p:nvPr>
            <p:ph type="sldNum" sz="quarter" idx="4"/>
          </p:nvPr>
        </p:nvSpPr>
        <p:spPr/>
        <p:txBody>
          <a:bodyPr/>
          <a:lstStyle/>
          <a:p>
            <a:fld id="{9F1FB2E3-2BB6-40B9-8235-D524E987E6E0}" type="slidenum">
              <a:rPr lang="en-US" smtClean="0"/>
              <a:pPr/>
              <a:t>5</a:t>
            </a:fld>
            <a:endParaRPr lang="en-US"/>
          </a:p>
        </p:txBody>
      </p:sp>
    </p:spTree>
    <p:extLst>
      <p:ext uri="{BB962C8B-B14F-4D97-AF65-F5344CB8AC3E}">
        <p14:creationId xmlns:p14="http://schemas.microsoft.com/office/powerpoint/2010/main" val="2122314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latin typeface="Calibri" panose="020F0502020204030204" pitchFamily="34" charset="0"/>
              </a:rPr>
              <a:t>SCHEDULE </a:t>
            </a:r>
            <a:r>
              <a:rPr lang="en-US" sz="4000" dirty="0" err="1" smtClean="0">
                <a:solidFill>
                  <a:schemeClr val="tx1"/>
                </a:solidFill>
                <a:latin typeface="Calibri" panose="020F0502020204030204" pitchFamily="34" charset="0"/>
              </a:rPr>
              <a:t>cont</a:t>
            </a:r>
            <a:r>
              <a:rPr lang="en-US" sz="4000" dirty="0" smtClean="0">
                <a:solidFill>
                  <a:schemeClr val="tx1"/>
                </a:solidFill>
                <a:latin typeface="Calibri" panose="020F0502020204030204" pitchFamily="34" charset="0"/>
              </a:rPr>
              <a:t>’</a:t>
            </a:r>
            <a:endParaRPr lang="en-US" sz="4000" dirty="0"/>
          </a:p>
        </p:txBody>
      </p:sp>
      <p:sp>
        <p:nvSpPr>
          <p:cNvPr id="3" name="Content Placeholder 2"/>
          <p:cNvSpPr>
            <a:spLocks noGrp="1"/>
          </p:cNvSpPr>
          <p:nvPr>
            <p:ph idx="1"/>
          </p:nvPr>
        </p:nvSpPr>
        <p:spPr/>
        <p:txBody>
          <a:bodyPr>
            <a:normAutofit/>
          </a:bodyPr>
          <a:lstStyle/>
          <a:p>
            <a:pPr marL="574675" lvl="1" indent="-234950">
              <a:spcBef>
                <a:spcPts val="600"/>
              </a:spcBef>
            </a:pPr>
            <a:r>
              <a:rPr lang="en-US" sz="3600" dirty="0" smtClean="0">
                <a:solidFill>
                  <a:schemeClr val="tx1"/>
                </a:solidFill>
              </a:rPr>
              <a:t>Board </a:t>
            </a:r>
            <a:r>
              <a:rPr lang="en-US" sz="3600" dirty="0">
                <a:solidFill>
                  <a:schemeClr val="tx1"/>
                </a:solidFill>
              </a:rPr>
              <a:t>staff </a:t>
            </a:r>
            <a:r>
              <a:rPr lang="en-US" sz="3600" dirty="0" smtClean="0">
                <a:solidFill>
                  <a:schemeClr val="tx1"/>
                </a:solidFill>
              </a:rPr>
              <a:t>will present for consideration the adoption </a:t>
            </a:r>
            <a:r>
              <a:rPr lang="en-US" sz="3600" dirty="0">
                <a:solidFill>
                  <a:schemeClr val="tx1"/>
                </a:solidFill>
              </a:rPr>
              <a:t>of the 2017 CVFPP Update Package at the </a:t>
            </a:r>
            <a:r>
              <a:rPr lang="en-US" sz="3600" dirty="0">
                <a:solidFill>
                  <a:schemeClr val="tx1">
                    <a:lumMod val="95000"/>
                  </a:schemeClr>
                </a:solidFill>
              </a:rPr>
              <a:t>June </a:t>
            </a:r>
            <a:r>
              <a:rPr lang="en-US" sz="3600" dirty="0" smtClean="0">
                <a:solidFill>
                  <a:schemeClr val="tx1">
                    <a:lumMod val="95000"/>
                  </a:schemeClr>
                </a:solidFill>
              </a:rPr>
              <a:t>23</a:t>
            </a:r>
            <a:r>
              <a:rPr lang="en-US" sz="3600" baseline="30000" dirty="0" smtClean="0">
                <a:solidFill>
                  <a:schemeClr val="tx1">
                    <a:lumMod val="95000"/>
                  </a:schemeClr>
                </a:solidFill>
              </a:rPr>
              <a:t>rd</a:t>
            </a:r>
            <a:r>
              <a:rPr lang="en-US" sz="3600" dirty="0" smtClean="0">
                <a:solidFill>
                  <a:schemeClr val="tx1">
                    <a:lumMod val="95000"/>
                  </a:schemeClr>
                </a:solidFill>
              </a:rPr>
              <a:t>, 2017 </a:t>
            </a:r>
            <a:r>
              <a:rPr lang="en-US" sz="3600" dirty="0">
                <a:solidFill>
                  <a:schemeClr val="tx1">
                    <a:lumMod val="95000"/>
                  </a:schemeClr>
                </a:solidFill>
              </a:rPr>
              <a:t>Board meeting, including: </a:t>
            </a:r>
            <a:endParaRPr lang="en-US" sz="3600" dirty="0" smtClean="0">
              <a:solidFill>
                <a:schemeClr val="tx1">
                  <a:lumMod val="95000"/>
                </a:schemeClr>
              </a:solidFill>
            </a:endParaRPr>
          </a:p>
          <a:p>
            <a:pPr marL="839851" lvl="2" indent="-234950">
              <a:spcBef>
                <a:spcPts val="200"/>
              </a:spcBef>
            </a:pPr>
            <a:r>
              <a:rPr lang="en-US" sz="3600" dirty="0" smtClean="0">
                <a:solidFill>
                  <a:schemeClr val="tx1">
                    <a:lumMod val="85000"/>
                  </a:schemeClr>
                </a:solidFill>
              </a:rPr>
              <a:t>Board </a:t>
            </a:r>
            <a:r>
              <a:rPr lang="en-US" sz="3600" dirty="0">
                <a:solidFill>
                  <a:schemeClr val="tx1">
                    <a:lumMod val="85000"/>
                  </a:schemeClr>
                </a:solidFill>
              </a:rPr>
              <a:t>Resolution to adopt the  </a:t>
            </a:r>
            <a:r>
              <a:rPr lang="en-US" sz="3600" dirty="0" smtClean="0">
                <a:solidFill>
                  <a:schemeClr val="tx1">
                    <a:lumMod val="85000"/>
                  </a:schemeClr>
                </a:solidFill>
              </a:rPr>
              <a:t>           Final </a:t>
            </a:r>
            <a:r>
              <a:rPr lang="en-US" sz="3600" dirty="0">
                <a:solidFill>
                  <a:schemeClr val="tx1">
                    <a:lumMod val="85000"/>
                  </a:schemeClr>
                </a:solidFill>
              </a:rPr>
              <a:t>Draft of 2017 CVFPP Update, Supplemental </a:t>
            </a:r>
            <a:r>
              <a:rPr lang="en-US" sz="3600" dirty="0" smtClean="0">
                <a:solidFill>
                  <a:schemeClr val="tx1">
                    <a:lumMod val="85000"/>
                  </a:schemeClr>
                </a:solidFill>
              </a:rPr>
              <a:t>Program EIR </a:t>
            </a:r>
            <a:r>
              <a:rPr lang="en-US" sz="3600" dirty="0">
                <a:solidFill>
                  <a:schemeClr val="tx1">
                    <a:lumMod val="85000"/>
                  </a:schemeClr>
                </a:solidFill>
              </a:rPr>
              <a:t>Findings, and other documents to be adopted</a:t>
            </a:r>
          </a:p>
          <a:p>
            <a:pPr marL="137160" indent="0">
              <a:buNone/>
            </a:pPr>
            <a:endParaRPr lang="en-US" dirty="0"/>
          </a:p>
        </p:txBody>
      </p:sp>
      <p:sp>
        <p:nvSpPr>
          <p:cNvPr id="4" name="Slide Number Placeholder 3"/>
          <p:cNvSpPr>
            <a:spLocks noGrp="1"/>
          </p:cNvSpPr>
          <p:nvPr>
            <p:ph type="sldNum" sz="quarter" idx="4"/>
          </p:nvPr>
        </p:nvSpPr>
        <p:spPr/>
        <p:txBody>
          <a:bodyPr/>
          <a:lstStyle/>
          <a:p>
            <a:fld id="{9F1FB2E3-2BB6-40B9-8235-D524E987E6E0}" type="slidenum">
              <a:rPr lang="en-US" smtClean="0"/>
              <a:pPr/>
              <a:t>6</a:t>
            </a:fld>
            <a:endParaRPr lang="en-US"/>
          </a:p>
        </p:txBody>
      </p:sp>
    </p:spTree>
    <p:extLst>
      <p:ext uri="{BB962C8B-B14F-4D97-AF65-F5344CB8AC3E}">
        <p14:creationId xmlns:p14="http://schemas.microsoft.com/office/powerpoint/2010/main" val="1647726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dirty="0" smtClean="0">
                <a:solidFill>
                  <a:schemeClr val="tx1"/>
                </a:solidFill>
                <a:latin typeface="Calibri" panose="020F0502020204030204" pitchFamily="34" charset="0"/>
              </a:rPr>
              <a:t>SCHEDULE </a:t>
            </a:r>
            <a:r>
              <a:rPr lang="en-US" sz="4000" dirty="0" err="1" smtClean="0">
                <a:solidFill>
                  <a:schemeClr val="tx1"/>
                </a:solidFill>
                <a:latin typeface="Calibri" panose="020F0502020204030204" pitchFamily="34" charset="0"/>
              </a:rPr>
              <a:t>cont</a:t>
            </a:r>
            <a:r>
              <a:rPr lang="en-US" sz="4000" dirty="0" smtClean="0">
                <a:solidFill>
                  <a:schemeClr val="tx1"/>
                </a:solidFill>
                <a:latin typeface="Calibri" panose="020F0502020204030204" pitchFamily="34" charset="0"/>
              </a:rPr>
              <a:t>’</a:t>
            </a:r>
            <a:endParaRPr lang="en-US" sz="4000" b="1" dirty="0" smtClean="0">
              <a:solidFill>
                <a:schemeClr val="tx1"/>
              </a:solidFill>
              <a:latin typeface="Calibri" panose="020F0502020204030204" pitchFamily="34" charset="0"/>
            </a:endParaRPr>
          </a:p>
        </p:txBody>
      </p:sp>
      <p:sp>
        <p:nvSpPr>
          <p:cNvPr id="137219" name="Rectangle 3"/>
          <p:cNvSpPr>
            <a:spLocks noGrp="1" noChangeArrowheads="1"/>
          </p:cNvSpPr>
          <p:nvPr>
            <p:ph type="body" idx="1"/>
          </p:nvPr>
        </p:nvSpPr>
        <p:spPr>
          <a:xfrm>
            <a:off x="152400" y="1158240"/>
            <a:ext cx="8839200" cy="5394960"/>
          </a:xfrm>
        </p:spPr>
        <p:txBody>
          <a:bodyPr>
            <a:noAutofit/>
          </a:bodyPr>
          <a:lstStyle/>
          <a:p>
            <a:pPr marL="341313" indent="-230188">
              <a:spcBef>
                <a:spcPts val="1800"/>
              </a:spcBef>
            </a:pPr>
            <a:r>
              <a:rPr lang="en-US" sz="2800" u="sng" dirty="0" smtClean="0">
                <a:solidFill>
                  <a:srgbClr val="FFCE33"/>
                </a:solidFill>
              </a:rPr>
              <a:t>2017 CVFPP Supplemental Program EIR Milestones</a:t>
            </a:r>
            <a:r>
              <a:rPr lang="en-US" sz="2800" dirty="0" smtClean="0">
                <a:solidFill>
                  <a:srgbClr val="FFCE33"/>
                </a:solidFill>
              </a:rPr>
              <a:t>:</a:t>
            </a:r>
          </a:p>
          <a:p>
            <a:pPr marL="574675" lvl="1" indent="-234950">
              <a:spcBef>
                <a:spcPts val="600"/>
              </a:spcBef>
            </a:pPr>
            <a:r>
              <a:rPr lang="en-US" sz="2800" dirty="0" smtClean="0">
                <a:solidFill>
                  <a:schemeClr val="tx1"/>
                </a:solidFill>
              </a:rPr>
              <a:t>Tribal consultation – ongoing</a:t>
            </a:r>
          </a:p>
          <a:p>
            <a:pPr marL="574675" lvl="1" indent="-234950">
              <a:spcBef>
                <a:spcPts val="600"/>
              </a:spcBef>
            </a:pPr>
            <a:endParaRPr lang="en-US" sz="2800" dirty="0" smtClean="0">
              <a:solidFill>
                <a:schemeClr val="tx1"/>
              </a:solidFill>
            </a:endParaRPr>
          </a:p>
          <a:p>
            <a:pPr marL="574675" lvl="1" indent="-234950">
              <a:spcBef>
                <a:spcPts val="600"/>
              </a:spcBef>
            </a:pPr>
            <a:r>
              <a:rPr lang="en-US" sz="2800" dirty="0" smtClean="0">
                <a:solidFill>
                  <a:schemeClr val="tx1"/>
                </a:solidFill>
              </a:rPr>
              <a:t>Comment response effort to commence April 2017</a:t>
            </a:r>
          </a:p>
          <a:p>
            <a:pPr marL="574675" lvl="1" indent="-234950">
              <a:spcBef>
                <a:spcPts val="600"/>
              </a:spcBef>
            </a:pPr>
            <a:endParaRPr lang="en-US" sz="2800" dirty="0" smtClean="0">
              <a:solidFill>
                <a:schemeClr val="tx1"/>
              </a:solidFill>
            </a:endParaRPr>
          </a:p>
          <a:p>
            <a:pPr marL="574675" lvl="1" indent="-234950">
              <a:spcBef>
                <a:spcPts val="600"/>
              </a:spcBef>
            </a:pPr>
            <a:r>
              <a:rPr lang="en-US" sz="2800" dirty="0" smtClean="0">
                <a:solidFill>
                  <a:schemeClr val="tx1"/>
                </a:solidFill>
              </a:rPr>
              <a:t>Final Supplemental Program EIR Lead Agency Certification  (DWR, May)</a:t>
            </a:r>
          </a:p>
          <a:p>
            <a:pPr marL="574675" lvl="1" indent="-234950">
              <a:spcBef>
                <a:spcPts val="600"/>
              </a:spcBef>
            </a:pPr>
            <a:endParaRPr lang="en-US" sz="2800" dirty="0" smtClean="0">
              <a:solidFill>
                <a:schemeClr val="tx1"/>
              </a:solidFill>
            </a:endParaRPr>
          </a:p>
          <a:p>
            <a:pPr marL="574675" lvl="1" indent="-234950">
              <a:spcBef>
                <a:spcPts val="600"/>
              </a:spcBef>
            </a:pPr>
            <a:r>
              <a:rPr lang="en-US" sz="2800" dirty="0" smtClean="0">
                <a:solidFill>
                  <a:schemeClr val="tx1"/>
                </a:solidFill>
              </a:rPr>
              <a:t>Prepare Board Responsible Agency Findings for Adoption (Board, early June)</a:t>
            </a:r>
          </a:p>
        </p:txBody>
      </p:sp>
      <p:sp>
        <p:nvSpPr>
          <p:cNvPr id="5" name="Slide Number Placeholder 4"/>
          <p:cNvSpPr>
            <a:spLocks noGrp="1"/>
          </p:cNvSpPr>
          <p:nvPr>
            <p:ph type="sldNum" sz="quarter" idx="4"/>
          </p:nvPr>
        </p:nvSpPr>
        <p:spPr/>
        <p:txBody>
          <a:bodyPr/>
          <a:lstStyle/>
          <a:p>
            <a:fld id="{9F1FB2E3-2BB6-40B9-8235-D524E987E6E0}" type="slidenum">
              <a:rPr lang="en-US" smtClean="0"/>
              <a:pPr/>
              <a:t>7</a:t>
            </a:fld>
            <a:endParaRPr lang="en-US"/>
          </a:p>
        </p:txBody>
      </p:sp>
    </p:spTree>
    <p:extLst>
      <p:ext uri="{BB962C8B-B14F-4D97-AF65-F5344CB8AC3E}">
        <p14:creationId xmlns:p14="http://schemas.microsoft.com/office/powerpoint/2010/main" val="2943741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latin typeface="Calibri" panose="020F0502020204030204" pitchFamily="34" charset="0"/>
              </a:rPr>
              <a:t>SCHEDULE </a:t>
            </a:r>
            <a:r>
              <a:rPr lang="en-US" sz="4000" dirty="0" err="1" smtClean="0">
                <a:solidFill>
                  <a:schemeClr val="tx1"/>
                </a:solidFill>
                <a:latin typeface="Calibri" panose="020F0502020204030204" pitchFamily="34" charset="0"/>
              </a:rPr>
              <a:t>cont</a:t>
            </a:r>
            <a:r>
              <a:rPr lang="en-US" sz="4000" dirty="0" smtClean="0">
                <a:solidFill>
                  <a:schemeClr val="tx1"/>
                </a:solidFill>
                <a:latin typeface="Calibri" panose="020F0502020204030204" pitchFamily="34" charset="0"/>
              </a:rPr>
              <a:t>’</a:t>
            </a:r>
            <a:endParaRPr lang="en-US" sz="4000" dirty="0"/>
          </a:p>
        </p:txBody>
      </p:sp>
      <p:sp>
        <p:nvSpPr>
          <p:cNvPr id="3" name="Content Placeholder 2"/>
          <p:cNvSpPr>
            <a:spLocks noGrp="1"/>
          </p:cNvSpPr>
          <p:nvPr>
            <p:ph idx="1"/>
          </p:nvPr>
        </p:nvSpPr>
        <p:spPr/>
        <p:txBody>
          <a:bodyPr>
            <a:normAutofit lnSpcReduction="10000"/>
          </a:bodyPr>
          <a:lstStyle/>
          <a:p>
            <a:pPr marL="341313" indent="-230188">
              <a:lnSpc>
                <a:spcPct val="150000"/>
              </a:lnSpc>
              <a:spcBef>
                <a:spcPts val="1800"/>
              </a:spcBef>
              <a:spcAft>
                <a:spcPts val="600"/>
              </a:spcAft>
            </a:pPr>
            <a:r>
              <a:rPr lang="en-US" sz="2800" u="sng" dirty="0" smtClean="0">
                <a:solidFill>
                  <a:srgbClr val="FFCE33"/>
                </a:solidFill>
              </a:rPr>
              <a:t>Board </a:t>
            </a:r>
            <a:r>
              <a:rPr lang="en-US" sz="2800" u="sng" dirty="0">
                <a:solidFill>
                  <a:srgbClr val="FFCE33"/>
                </a:solidFill>
              </a:rPr>
              <a:t>Meeting Items</a:t>
            </a:r>
            <a:r>
              <a:rPr lang="en-US" sz="2800" u="sng" dirty="0" smtClean="0">
                <a:solidFill>
                  <a:srgbClr val="FFCE33"/>
                </a:solidFill>
              </a:rPr>
              <a:t>:</a:t>
            </a:r>
          </a:p>
          <a:p>
            <a:pPr marL="574675" lvl="1" indent="-234950">
              <a:spcBef>
                <a:spcPts val="600"/>
              </a:spcBef>
              <a:spcAft>
                <a:spcPts val="1200"/>
              </a:spcAft>
            </a:pPr>
            <a:r>
              <a:rPr lang="en-US" sz="2800" dirty="0" smtClean="0">
                <a:solidFill>
                  <a:schemeClr val="tx1"/>
                </a:solidFill>
              </a:rPr>
              <a:t>Regular </a:t>
            </a:r>
            <a:r>
              <a:rPr lang="en-US" sz="2800" dirty="0">
                <a:solidFill>
                  <a:schemeClr val="tx1"/>
                </a:solidFill>
              </a:rPr>
              <a:t>Board briefings from </a:t>
            </a:r>
            <a:r>
              <a:rPr lang="en-US" sz="2800" dirty="0" smtClean="0">
                <a:solidFill>
                  <a:schemeClr val="tx1"/>
                </a:solidFill>
              </a:rPr>
              <a:t>Board </a:t>
            </a:r>
            <a:r>
              <a:rPr lang="en-US" sz="2800" dirty="0">
                <a:solidFill>
                  <a:schemeClr val="tx1"/>
                </a:solidFill>
              </a:rPr>
              <a:t>staff </a:t>
            </a:r>
            <a:r>
              <a:rPr lang="en-US" sz="2800" dirty="0" smtClean="0">
                <a:solidFill>
                  <a:schemeClr val="tx1"/>
                </a:solidFill>
              </a:rPr>
              <a:t>or DWR on </a:t>
            </a:r>
            <a:r>
              <a:rPr lang="en-US" sz="2800" dirty="0">
                <a:solidFill>
                  <a:schemeClr val="tx1"/>
                </a:solidFill>
              </a:rPr>
              <a:t>relevant </a:t>
            </a:r>
            <a:r>
              <a:rPr lang="en-US" sz="2800" dirty="0" smtClean="0">
                <a:solidFill>
                  <a:schemeClr val="tx1"/>
                </a:solidFill>
              </a:rPr>
              <a:t>topics</a:t>
            </a:r>
          </a:p>
          <a:p>
            <a:pPr marL="574675" lvl="1" indent="-234950">
              <a:spcBef>
                <a:spcPts val="600"/>
              </a:spcBef>
              <a:spcAft>
                <a:spcPts val="1200"/>
              </a:spcAft>
            </a:pPr>
            <a:endParaRPr lang="en-US" sz="2800" dirty="0">
              <a:solidFill>
                <a:schemeClr val="tx1"/>
              </a:solidFill>
            </a:endParaRPr>
          </a:p>
          <a:p>
            <a:pPr marL="574675" lvl="1" indent="-234950">
              <a:spcBef>
                <a:spcPts val="600"/>
              </a:spcBef>
              <a:spcAft>
                <a:spcPts val="1200"/>
              </a:spcAft>
            </a:pPr>
            <a:r>
              <a:rPr lang="en-US" sz="2800" dirty="0" smtClean="0">
                <a:solidFill>
                  <a:schemeClr val="tx1"/>
                </a:solidFill>
              </a:rPr>
              <a:t>2017 CVFPP Update </a:t>
            </a:r>
            <a:r>
              <a:rPr lang="en-US" sz="2800" dirty="0">
                <a:solidFill>
                  <a:schemeClr val="tx1"/>
                </a:solidFill>
              </a:rPr>
              <a:t>P</a:t>
            </a:r>
            <a:r>
              <a:rPr lang="en-US" sz="2800" dirty="0" smtClean="0">
                <a:solidFill>
                  <a:schemeClr val="tx1"/>
                </a:solidFill>
              </a:rPr>
              <a:t>ublic </a:t>
            </a:r>
            <a:r>
              <a:rPr lang="en-US" sz="2800" dirty="0">
                <a:solidFill>
                  <a:schemeClr val="tx1"/>
                </a:solidFill>
              </a:rPr>
              <a:t>H</a:t>
            </a:r>
            <a:r>
              <a:rPr lang="en-US" sz="2800" dirty="0" smtClean="0">
                <a:solidFill>
                  <a:schemeClr val="tx1"/>
                </a:solidFill>
              </a:rPr>
              <a:t>earings </a:t>
            </a:r>
          </a:p>
          <a:p>
            <a:pPr marL="574675" lvl="1" indent="-234950">
              <a:spcBef>
                <a:spcPts val="600"/>
              </a:spcBef>
              <a:spcAft>
                <a:spcPts val="1200"/>
              </a:spcAft>
            </a:pPr>
            <a:endParaRPr lang="en-US" sz="2800" dirty="0" smtClean="0">
              <a:solidFill>
                <a:schemeClr val="tx1"/>
              </a:solidFill>
            </a:endParaRPr>
          </a:p>
          <a:p>
            <a:pPr marL="574675" lvl="1" indent="-234950">
              <a:spcBef>
                <a:spcPts val="600"/>
              </a:spcBef>
              <a:spcAft>
                <a:spcPts val="1200"/>
              </a:spcAft>
            </a:pPr>
            <a:r>
              <a:rPr lang="en-US" sz="2800" dirty="0" smtClean="0">
                <a:solidFill>
                  <a:schemeClr val="tx1"/>
                </a:solidFill>
              </a:rPr>
              <a:t>Recommend consideration of adoption the 2017 CVFPP Update, Responsible Agency findings and associated documents</a:t>
            </a:r>
            <a:endParaRPr lang="en-US" sz="2800" dirty="0">
              <a:solidFill>
                <a:schemeClr val="tx1"/>
              </a:solidFill>
            </a:endParaRPr>
          </a:p>
          <a:p>
            <a:endParaRPr lang="en-US" dirty="0"/>
          </a:p>
        </p:txBody>
      </p:sp>
      <p:sp>
        <p:nvSpPr>
          <p:cNvPr id="4" name="Slide Number Placeholder 3"/>
          <p:cNvSpPr>
            <a:spLocks noGrp="1"/>
          </p:cNvSpPr>
          <p:nvPr>
            <p:ph type="sldNum" sz="quarter" idx="4"/>
          </p:nvPr>
        </p:nvSpPr>
        <p:spPr/>
        <p:txBody>
          <a:bodyPr/>
          <a:lstStyle/>
          <a:p>
            <a:fld id="{9F1FB2E3-2BB6-40B9-8235-D524E987E6E0}" type="slidenum">
              <a:rPr lang="en-US" smtClean="0"/>
              <a:pPr/>
              <a:t>8</a:t>
            </a:fld>
            <a:endParaRPr lang="en-US"/>
          </a:p>
        </p:txBody>
      </p:sp>
    </p:spTree>
    <p:extLst>
      <p:ext uri="{BB962C8B-B14F-4D97-AF65-F5344CB8AC3E}">
        <p14:creationId xmlns:p14="http://schemas.microsoft.com/office/powerpoint/2010/main" val="110688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solidFill>
            <a:srgbClr val="03187F">
              <a:alpha val="70000"/>
            </a:srgbClr>
          </a:solidFill>
        </p:spPr>
        <p:txBody>
          <a:bodyPr>
            <a:normAutofit fontScale="92500" lnSpcReduction="10000"/>
          </a:bodyPr>
          <a:lstStyle/>
          <a:p>
            <a:endParaRPr lang="en-US" dirty="0" smtClean="0"/>
          </a:p>
          <a:p>
            <a:endParaRPr lang="en-US" dirty="0"/>
          </a:p>
          <a:p>
            <a:endParaRPr lang="en-US" dirty="0" smtClean="0"/>
          </a:p>
          <a:p>
            <a:pPr marL="137160" indent="0" algn="ctr">
              <a:buNone/>
            </a:pPr>
            <a:r>
              <a:rPr lang="en-US" sz="16000" dirty="0" smtClean="0"/>
              <a:t>?</a:t>
            </a:r>
            <a:endParaRPr lang="en-US" sz="16000" dirty="0"/>
          </a:p>
          <a:p>
            <a:endParaRPr lang="en-US" dirty="0" smtClean="0"/>
          </a:p>
          <a:p>
            <a:endParaRPr lang="en-US" dirty="0"/>
          </a:p>
          <a:p>
            <a:endParaRPr lang="en-US" dirty="0" smtClean="0"/>
          </a:p>
          <a:p>
            <a:pPr marL="137160" indent="0">
              <a:buNone/>
            </a:pPr>
            <a:r>
              <a:rPr lang="en-US" sz="1800" dirty="0" smtClean="0"/>
              <a:t>Presented by:  </a:t>
            </a:r>
            <a:r>
              <a:rPr lang="en-US" sz="1800" dirty="0"/>
              <a:t>	</a:t>
            </a:r>
            <a:r>
              <a:rPr lang="en-US" sz="1800" dirty="0" smtClean="0"/>
              <a:t>Ruth Darling, Senior Environmental Scientist</a:t>
            </a:r>
            <a:endParaRPr lang="en-US" sz="1800" dirty="0"/>
          </a:p>
        </p:txBody>
      </p:sp>
      <p:sp>
        <p:nvSpPr>
          <p:cNvPr id="2" name="Title 1"/>
          <p:cNvSpPr>
            <a:spLocks noGrp="1"/>
          </p:cNvSpPr>
          <p:nvPr>
            <p:ph type="title"/>
          </p:nvPr>
        </p:nvSpPr>
        <p:spPr/>
        <p:txBody>
          <a:bodyPr/>
          <a:lstStyle/>
          <a:p>
            <a:r>
              <a:rPr lang="en-US" sz="4000" dirty="0" smtClean="0">
                <a:solidFill>
                  <a:schemeClr val="tx1"/>
                </a:solidFill>
                <a:latin typeface="Calibri" panose="020F0502020204030204" pitchFamily="34" charset="0"/>
              </a:rPr>
              <a:t>QUESTIONS</a:t>
            </a:r>
            <a:endParaRPr lang="en-US" sz="4000" dirty="0">
              <a:solidFill>
                <a:schemeClr val="tx1"/>
              </a:solidFill>
              <a:latin typeface="Calibri" panose="020F0502020204030204" pitchFamily="34" charset="0"/>
            </a:endParaRPr>
          </a:p>
        </p:txBody>
      </p:sp>
      <p:sp>
        <p:nvSpPr>
          <p:cNvPr id="5" name="Slide Number Placeholder 4"/>
          <p:cNvSpPr>
            <a:spLocks noGrp="1"/>
          </p:cNvSpPr>
          <p:nvPr>
            <p:ph type="sldNum" sz="quarter" idx="4"/>
          </p:nvPr>
        </p:nvSpPr>
        <p:spPr/>
        <p:txBody>
          <a:bodyPr/>
          <a:lstStyle/>
          <a:p>
            <a:fld id="{9F1FB2E3-2BB6-40B9-8235-D524E987E6E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16693</TotalTime>
  <Words>1062</Words>
  <Application>Microsoft Office PowerPoint</Application>
  <PresentationFormat>On-screen Show (4:3)</PresentationFormat>
  <Paragraphs>111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2017 CENTRAL VALLEY FLOOD PROTECTION PLAN (CVFPP) UPDATE &amp;  SUPPLEMENTAL PROGRAM EIR  January 27, 2017</vt:lpstr>
      <vt:lpstr>2017 CVFPP UPDATE</vt:lpstr>
      <vt:lpstr>Supplemental Program EIR</vt:lpstr>
      <vt:lpstr>SCHEDULE </vt:lpstr>
      <vt:lpstr>2017 Public Hearing schedule</vt:lpstr>
      <vt:lpstr>SCHEDULE cont’</vt:lpstr>
      <vt:lpstr>SCHEDULE cont’</vt:lpstr>
      <vt:lpstr>SCHEDULE cont’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Guest1</cp:lastModifiedBy>
  <cp:revision>1963</cp:revision>
  <cp:lastPrinted>2017-01-24T21:06:27Z</cp:lastPrinted>
  <dcterms:created xsi:type="dcterms:W3CDTF">2010-03-04T17:56:25Z</dcterms:created>
  <dcterms:modified xsi:type="dcterms:W3CDTF">2017-01-27T16:44:47Z</dcterms:modified>
</cp:coreProperties>
</file>