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8" r:id="rId2"/>
    <p:sldId id="279" r:id="rId3"/>
    <p:sldId id="260" r:id="rId4"/>
    <p:sldId id="261" r:id="rId5"/>
    <p:sldId id="278" r:id="rId6"/>
    <p:sldId id="263" r:id="rId7"/>
    <p:sldId id="265" r:id="rId8"/>
    <p:sldId id="266" r:id="rId9"/>
    <p:sldId id="273" r:id="rId10"/>
    <p:sldId id="276" r:id="rId11"/>
    <p:sldId id="27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3187F"/>
    <a:srgbClr val="004A82"/>
    <a:srgbClr val="82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83230" autoAdjust="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17715-CBF2-4C06-ADE0-FDEE1BDCE8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4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9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8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31976" y="3337560"/>
            <a:ext cx="6480048" cy="2301240"/>
          </a:xfrm>
        </p:spPr>
        <p:txBody>
          <a:bodyPr rIns="45720" anchor="t"/>
          <a:lstStyle>
            <a:lvl1pPr algn="ctr">
              <a:defRPr lang="en-US" b="1" cap="all" baseline="0" dirty="0">
                <a:ln w="5000" cmpd="sng">
                  <a:noFill/>
                  <a:prstDash val="solid"/>
                </a:ln>
                <a:solidFill>
                  <a:srgbClr val="0E2138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976" y="1544812"/>
            <a:ext cx="6480048" cy="664988"/>
          </a:xfrm>
        </p:spPr>
        <p:txBody>
          <a:bodyPr tIns="0" rIns="45720" bIns="0" anchor="b">
            <a:normAutofit/>
          </a:bodyPr>
          <a:lstStyle>
            <a:lvl1pPr marL="0" indent="0" algn="ctr">
              <a:buNone/>
              <a:defRPr sz="2000">
                <a:solidFill>
                  <a:srgbClr val="0E2138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2138"/>
                </a:solidFill>
              </a:defRPr>
            </a:lvl1pPr>
          </a:lstStyle>
          <a:p>
            <a:fld id="{34564462-2C84-495B-85CC-739D2748AA48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7545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17D6-CE8C-4294-A3A8-496679632686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886200" cy="4800600"/>
          </a:xfrm>
        </p:spPr>
        <p:txBody>
          <a:bodyPr/>
          <a:lstStyle>
            <a:lvl1pPr>
              <a:buClr>
                <a:srgbClr val="0E2138"/>
              </a:buClr>
              <a:defRPr sz="2600"/>
            </a:lvl1pPr>
            <a:lvl2pPr>
              <a:buClr>
                <a:srgbClr val="0E2138"/>
              </a:buClr>
              <a:defRPr sz="2200"/>
            </a:lvl2pPr>
            <a:lvl3pPr>
              <a:buClr>
                <a:srgbClr val="0E2138"/>
              </a:buClr>
              <a:defRPr sz="2000"/>
            </a:lvl3pPr>
            <a:lvl4pPr>
              <a:buClr>
                <a:srgbClr val="0E2138"/>
              </a:buClr>
              <a:defRPr sz="1800"/>
            </a:lvl4pPr>
            <a:lvl5pPr>
              <a:buClr>
                <a:srgbClr val="0E2138"/>
              </a:buCl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3962400" cy="4800600"/>
          </a:xfrm>
        </p:spPr>
        <p:txBody>
          <a:bodyPr/>
          <a:lstStyle>
            <a:lvl1pPr>
              <a:buClr>
                <a:srgbClr val="0E2138"/>
              </a:buClr>
              <a:defRPr sz="2600"/>
            </a:lvl1pPr>
            <a:lvl2pPr>
              <a:buClr>
                <a:srgbClr val="0E2138"/>
              </a:buClr>
              <a:defRPr sz="2200"/>
            </a:lvl2pPr>
            <a:lvl3pPr>
              <a:buClr>
                <a:srgbClr val="0E2138"/>
              </a:buClr>
              <a:defRPr sz="2000"/>
            </a:lvl3pPr>
            <a:lvl4pPr>
              <a:buClr>
                <a:srgbClr val="0E2138"/>
              </a:buClr>
              <a:defRPr sz="1800"/>
            </a:lvl4pPr>
            <a:lvl5pPr>
              <a:buClr>
                <a:srgbClr val="0E2138"/>
              </a:buCl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9207-C6CE-4450-8C8F-7778C2C9EBAE}" type="datetime1">
              <a:rPr lang="en-US" smtClean="0"/>
              <a:t>1/24/2018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E2138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E2138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371600"/>
            <a:ext cx="4114800" cy="3941763"/>
          </a:xfrm>
        </p:spPr>
        <p:txBody>
          <a:bodyPr/>
          <a:lstStyle>
            <a:lvl1pPr>
              <a:buClr>
                <a:srgbClr val="0E2138"/>
              </a:buClr>
              <a:defRPr sz="2400"/>
            </a:lvl1pPr>
            <a:lvl2pPr>
              <a:buClr>
                <a:srgbClr val="0E2138"/>
              </a:buClr>
              <a:defRPr sz="2000"/>
            </a:lvl2pPr>
            <a:lvl3pPr>
              <a:buClr>
                <a:srgbClr val="0E2138"/>
              </a:buClr>
              <a:defRPr sz="1800"/>
            </a:lvl3pPr>
            <a:lvl4pPr>
              <a:buClr>
                <a:srgbClr val="0E2138"/>
              </a:buClr>
              <a:defRPr sz="1600"/>
            </a:lvl4pPr>
            <a:lvl5pPr>
              <a:buClr>
                <a:srgbClr val="0E2138"/>
              </a:buCl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371600"/>
            <a:ext cx="4041775" cy="3941763"/>
          </a:xfrm>
        </p:spPr>
        <p:txBody>
          <a:bodyPr/>
          <a:lstStyle>
            <a:lvl1pPr>
              <a:buClr>
                <a:srgbClr val="0E2138"/>
              </a:buClr>
              <a:defRPr sz="2400"/>
            </a:lvl1pPr>
            <a:lvl2pPr>
              <a:buClr>
                <a:srgbClr val="0E2138"/>
              </a:buClr>
              <a:defRPr sz="2000"/>
            </a:lvl2pPr>
            <a:lvl3pPr>
              <a:buClr>
                <a:srgbClr val="0E2138"/>
              </a:buClr>
              <a:defRPr sz="1800"/>
            </a:lvl3pPr>
            <a:lvl4pPr>
              <a:buClr>
                <a:srgbClr val="0E2138"/>
              </a:buClr>
              <a:defRPr sz="1600"/>
            </a:lvl4pPr>
            <a:lvl5pPr>
              <a:buClr>
                <a:srgbClr val="0E2138"/>
              </a:buCl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60E9-78BA-4739-9A58-583E3BACA309}" type="datetime1">
              <a:rPr lang="en-US" smtClean="0"/>
              <a:t>1/24/2018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51C-98F0-4E41-ADFA-DCAD6089B276}" type="datetime1">
              <a:rPr lang="en-US" smtClean="0"/>
              <a:t>1/24/2018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rgbClr val="0E2138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buClr>
                <a:srgbClr val="0E2138"/>
              </a:buClr>
              <a:defRPr sz="2800"/>
            </a:lvl1pPr>
            <a:lvl2pPr>
              <a:buClr>
                <a:srgbClr val="0E2138"/>
              </a:buClr>
              <a:defRPr sz="2400"/>
            </a:lvl2pPr>
            <a:lvl3pPr>
              <a:buClr>
                <a:srgbClr val="0E2138"/>
              </a:buClr>
              <a:defRPr sz="2200"/>
            </a:lvl3pPr>
            <a:lvl4pPr>
              <a:buClr>
                <a:srgbClr val="0E2138"/>
              </a:buClr>
              <a:defRPr sz="2000"/>
            </a:lvl4pPr>
            <a:lvl5pPr>
              <a:buClr>
                <a:srgbClr val="0E2138"/>
              </a:buCl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9D1-C878-401F-A372-02429478B186}" type="datetime1">
              <a:rPr lang="en-US" smtClean="0"/>
              <a:t>1/24/2018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0E2138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5E0B7F6-9872-4DBB-95C5-15745ECF8097}" type="datetime1">
              <a:rPr lang="en-US" smtClean="0"/>
              <a:t>1/24/2018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shade val="40000"/>
                <a:satMod val="150000"/>
                <a:alpha val="10000"/>
              </a:schemeClr>
            </a:gs>
            <a:gs pos="30000">
              <a:schemeClr val="bg2">
                <a:shade val="60000"/>
                <a:satMod val="150000"/>
                <a:alpha val="30000"/>
              </a:schemeClr>
            </a:gs>
            <a:gs pos="100000">
              <a:schemeClr val="bg2">
                <a:tint val="83000"/>
                <a:satMod val="200000"/>
                <a:alpha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105400"/>
            <a:ext cx="9144000" cy="1759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91400" y="0"/>
            <a:ext cx="17526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7696200" cy="4754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baseline="0">
                <a:solidFill>
                  <a:srgbClr val="0E2138"/>
                </a:solidFill>
              </a:defRPr>
            </a:lvl1pPr>
          </a:lstStyle>
          <a:p>
            <a:fld id="{C54DD0A8-71F9-46BF-99B6-4D09CF49AE4A}" type="datetime1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baseline="0">
                <a:solidFill>
                  <a:schemeClr val="accent3"/>
                </a:solidFill>
              </a:defRPr>
            </a:lvl1pPr>
          </a:lstStyle>
          <a:p>
            <a:fld id="{7111FE6D-37E4-464A-8136-05CDD8377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90600" cy="990600"/>
          </a:xfrm>
          <a:prstGeom prst="rect">
            <a:avLst/>
          </a:prstGeom>
          <a:effectLst>
            <a:outerShdw blurRad="76200" dist="50800" dir="5400000" sx="101000" sy="101000" algn="t" rotWithShape="0">
              <a:prstClr val="black">
                <a:alpha val="30000"/>
              </a:prstClr>
            </a:outerShdw>
          </a:effectLst>
        </p:spPr>
      </p:pic>
      <p:sp>
        <p:nvSpPr>
          <p:cNvPr id="11" name="Freeform 10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152400" y="6581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Central Valley Flood Protection Board Meeting – Agenda Item No. 9A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0E2138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rgbClr val="0E2138"/>
        </a:buClr>
        <a:buSzPct val="80000"/>
        <a:buFont typeface="Wingdings 2"/>
        <a:buChar char=""/>
        <a:defRPr kumimoji="0" sz="3000" kern="1200">
          <a:solidFill>
            <a:srgbClr val="0E2138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rgbClr val="0E2138"/>
        </a:buClr>
        <a:buSzPct val="90000"/>
        <a:buFont typeface="Wingdings 2"/>
        <a:buChar char=""/>
        <a:defRPr kumimoji="0" sz="2600" kern="1200">
          <a:solidFill>
            <a:srgbClr val="0E2138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rgbClr val="0E2138"/>
        </a:buClr>
        <a:buSzPct val="85000"/>
        <a:buFont typeface="Arial"/>
        <a:buChar char="○"/>
        <a:defRPr kumimoji="0" sz="2400" kern="1200">
          <a:solidFill>
            <a:srgbClr val="0E2138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rgbClr val="0E2138"/>
        </a:buClr>
        <a:buSzPct val="90000"/>
        <a:buFont typeface="Wingdings 2"/>
        <a:buChar char=""/>
        <a:defRPr kumimoji="0" sz="2000" kern="1200">
          <a:solidFill>
            <a:srgbClr val="0E2138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rgbClr val="0E2138"/>
        </a:buClr>
        <a:buSzPct val="100000"/>
        <a:buFont typeface="Arial"/>
        <a:buChar char="-"/>
        <a:defRPr kumimoji="0" sz="2000" kern="1200">
          <a:solidFill>
            <a:srgbClr val="0E2138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1676400"/>
            <a:ext cx="8229600" cy="434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Variance Request Hearing </a:t>
            </a:r>
            <a:b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b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Project:</a:t>
            </a:r>
            <a:b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Dwelling Replacement, Butte County</a:t>
            </a:r>
            <a:b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b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Applicant: </a:t>
            </a:r>
            <a:b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Deane and </a:t>
            </a:r>
            <a:r>
              <a:rPr lang="en-US" sz="3100" dirty="0" err="1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edith</a:t>
            </a:r>
            <a:r>
              <a:rPr lang="en-US" sz="3100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 Williams trust</a:t>
            </a:r>
            <a:br>
              <a:rPr lang="en-US" sz="3100" cap="none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br>
              <a:rPr lang="en-US" sz="3100" cap="none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1600" cap="none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Presented by:</a:t>
            </a:r>
            <a:br>
              <a:rPr lang="en-US" sz="1600" cap="none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1600" cap="none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Minh Chieng (Board Staff)</a:t>
            </a:r>
            <a:br>
              <a:rPr lang="en-US" sz="1600" cap="none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1600" cap="none" dirty="0">
                <a:solidFill>
                  <a:srgbClr val="00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Calibri" pitchFamily="34" charset="0"/>
              </a:rPr>
              <a:t>January 26, 2018</a:t>
            </a:r>
            <a:endParaRPr lang="en-US" sz="3200" b="1" cap="none" dirty="0">
              <a:solidFill>
                <a:srgbClr val="000000"/>
              </a:solidFill>
              <a:effectLst>
                <a:outerShdw sx="1000" sy="1000" algn="tl" rotWithShape="0">
                  <a:srgbClr val="00000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4800"/>
            <a:ext cx="7620000" cy="762000"/>
          </a:xfrm>
          <a:noFill/>
        </p:spPr>
        <p:txBody>
          <a:bodyPr>
            <a:normAutofit/>
          </a:bodyPr>
          <a:lstStyle/>
          <a:p>
            <a:pPr marL="0" indent="0" algn="ctr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  <a:cs typeface="Arial" pitchFamily="34" charset="0"/>
              </a:rPr>
              <a:t>APPLICATION NO. 9082-1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STAFF RECOMMENDATION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u="sng" dirty="0">
                <a:solidFill>
                  <a:srgbClr val="000000"/>
                </a:solidFill>
              </a:rPr>
              <a:t>Staff Recommends that the Board:</a:t>
            </a:r>
          </a:p>
          <a:p>
            <a:r>
              <a:rPr lang="en-US" sz="3800" b="1" dirty="0"/>
              <a:t>Adopt:</a:t>
            </a:r>
          </a:p>
          <a:p>
            <a:pPr lvl="1"/>
            <a:r>
              <a:rPr lang="en-US" sz="3400" dirty="0"/>
              <a:t>The CEQA Findings;</a:t>
            </a:r>
          </a:p>
          <a:p>
            <a:pPr marL="448056" lvl="1" indent="0">
              <a:buNone/>
            </a:pPr>
            <a:endParaRPr lang="en-US" sz="3400" dirty="0"/>
          </a:p>
          <a:p>
            <a:r>
              <a:rPr lang="en-US" sz="3800" b="1" dirty="0"/>
              <a:t>Approve:</a:t>
            </a:r>
          </a:p>
          <a:p>
            <a:pPr lvl="1"/>
            <a:r>
              <a:rPr lang="en-US" sz="3400" dirty="0"/>
              <a:t>Encroachment Permit No. 9082-1 in substantially the form provided including the requested variance to Title 23 </a:t>
            </a:r>
            <a:r>
              <a:rPr lang="en-US" sz="3200" dirty="0"/>
              <a:t>Division 1 §113 (b)(3)(B) standard</a:t>
            </a:r>
            <a:r>
              <a:rPr lang="en-US" sz="3400" dirty="0"/>
              <a:t>; and</a:t>
            </a:r>
          </a:p>
          <a:p>
            <a:pPr marL="448056" lvl="1" indent="0">
              <a:buNone/>
            </a:pPr>
            <a:endParaRPr lang="en-US" sz="3400" dirty="0"/>
          </a:p>
          <a:p>
            <a:r>
              <a:rPr lang="en-US" sz="3800" b="1" dirty="0"/>
              <a:t>Direct:</a:t>
            </a:r>
          </a:p>
          <a:p>
            <a:pPr lvl="1"/>
            <a:r>
              <a:rPr lang="en-US" sz="3400" dirty="0"/>
              <a:t>The Executive Officer to take the necessary actions to prepare and execute the permit and related documents and to prepare and file a Notice of Exemption with the State Clearinghouse.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en-US" sz="17100" dirty="0"/>
              <a:t>?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2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200" dirty="0"/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1200" dirty="0"/>
              <a:t>Presented by:		Minh Chieng (Board Staff)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0000"/>
                </a:solidFill>
              </a:rPr>
              <a:t>BOARD ACTION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u="sng" dirty="0">
                <a:solidFill>
                  <a:srgbClr val="000000"/>
                </a:solidFill>
                <a:latin typeface="Calibri" pitchFamily="34" charset="0"/>
              </a:rPr>
              <a:t>Consider approval of Permit No. 9082-1 to:</a:t>
            </a:r>
          </a:p>
          <a:p>
            <a:pPr>
              <a:spcBef>
                <a:spcPts val="1800"/>
              </a:spcBef>
              <a:defRPr/>
            </a:pPr>
            <a:r>
              <a:rPr lang="en-US" sz="2800" dirty="0"/>
              <a:t>Remove an existing 1,960-sf dwelling and 1,020-sf carport and replace with a 5,875-sf dwelling including garage.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72A2B3F-C64F-4FD6-8384-3854191142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63663"/>
            <a:ext cx="7696197" cy="5215767"/>
          </a:xfrm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PROJECT LOCATION MAP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747CF1-A3EF-4FB2-AB44-6C21F86D04CB}"/>
              </a:ext>
            </a:extLst>
          </p:cNvPr>
          <p:cNvCxnSpPr>
            <a:cxnSpLocks/>
          </p:cNvCxnSpPr>
          <p:nvPr/>
        </p:nvCxnSpPr>
        <p:spPr>
          <a:xfrm>
            <a:off x="2514600" y="3276601"/>
            <a:ext cx="762000" cy="761999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F1BB81-B8AB-4226-9236-EC27A739BAB6}"/>
              </a:ext>
            </a:extLst>
          </p:cNvPr>
          <p:cNvSpPr txBox="1"/>
          <p:nvPr/>
        </p:nvSpPr>
        <p:spPr>
          <a:xfrm>
            <a:off x="609601" y="2776954"/>
            <a:ext cx="243839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Project 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Franklin Gothic Book"/>
              </a:rPr>
              <a:t>3288 Larkin Road, Biggs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F60B45-F8CB-4678-9789-DAB45B0EDC6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753100" y="1556238"/>
            <a:ext cx="266700" cy="914400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D253FD-0C20-41E4-BA64-91E33F48FDCE}"/>
              </a:ext>
            </a:extLst>
          </p:cNvPr>
          <p:cNvSpPr txBox="1"/>
          <p:nvPr/>
        </p:nvSpPr>
        <p:spPr>
          <a:xfrm>
            <a:off x="5219700" y="2470638"/>
            <a:ext cx="1600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Oroville Dam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9E09B6-77FF-44E2-9D8B-3BEAD76C552E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3496949"/>
            <a:ext cx="1066801" cy="143774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DD789A-31A6-4A9F-B0C1-31CE236612EC}"/>
              </a:ext>
            </a:extLst>
          </p:cNvPr>
          <p:cNvSpPr txBox="1"/>
          <p:nvPr/>
        </p:nvSpPr>
        <p:spPr>
          <a:xfrm>
            <a:off x="4419600" y="3517612"/>
            <a:ext cx="16002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Thermalito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Afterbay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E88AA0-3080-45D2-B693-01963AB0E7B0}"/>
              </a:ext>
            </a:extLst>
          </p:cNvPr>
          <p:cNvCxnSpPr>
            <a:cxnSpLocks/>
          </p:cNvCxnSpPr>
          <p:nvPr/>
        </p:nvCxnSpPr>
        <p:spPr>
          <a:xfrm flipH="1" flipV="1">
            <a:off x="2133602" y="4383599"/>
            <a:ext cx="1981198" cy="645601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CEE0E15-EE2A-45AB-9D00-2A7B9F386A74}"/>
              </a:ext>
            </a:extLst>
          </p:cNvPr>
          <p:cNvSpPr txBox="1"/>
          <p:nvPr/>
        </p:nvSpPr>
        <p:spPr>
          <a:xfrm>
            <a:off x="4038600" y="4973201"/>
            <a:ext cx="1600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City of Biggs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PROJECT LOCATION MAP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47E853E-4BCE-4486-9876-162F9A9A23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63664"/>
            <a:ext cx="7696197" cy="5215767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536A84-BA67-40E4-B834-49D3E05AB88D}"/>
              </a:ext>
            </a:extLst>
          </p:cNvPr>
          <p:cNvCxnSpPr>
            <a:cxnSpLocks/>
          </p:cNvCxnSpPr>
          <p:nvPr/>
        </p:nvCxnSpPr>
        <p:spPr>
          <a:xfrm flipH="1">
            <a:off x="5764402" y="3858640"/>
            <a:ext cx="502728" cy="535273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116E4A-8078-408A-B32A-0AE4C708E65A}"/>
              </a:ext>
            </a:extLst>
          </p:cNvPr>
          <p:cNvSpPr txBox="1"/>
          <p:nvPr/>
        </p:nvSpPr>
        <p:spPr>
          <a:xfrm>
            <a:off x="6164614" y="3162269"/>
            <a:ext cx="2141186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Non-Federal Levees (Dikes) authorized by Permit 3930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3700DC-CC13-4577-BCB1-FAA73A7BBFC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938793" y="5302033"/>
            <a:ext cx="928607" cy="277444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82147D-9864-499A-8B5B-6B659B55B894}"/>
              </a:ext>
            </a:extLst>
          </p:cNvPr>
          <p:cNvSpPr txBox="1"/>
          <p:nvPr/>
        </p:nvSpPr>
        <p:spPr>
          <a:xfrm>
            <a:off x="5867400" y="5410200"/>
            <a:ext cx="1905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Low Point of Dikes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1D1291-579B-4081-A142-D9C30242F953}"/>
              </a:ext>
            </a:extLst>
          </p:cNvPr>
          <p:cNvCxnSpPr>
            <a:cxnSpLocks/>
          </p:cNvCxnSpPr>
          <p:nvPr/>
        </p:nvCxnSpPr>
        <p:spPr>
          <a:xfrm flipV="1">
            <a:off x="3787963" y="3385014"/>
            <a:ext cx="227632" cy="835272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946CDE-9D89-4177-BBEE-5D187450B70A}"/>
              </a:ext>
            </a:extLst>
          </p:cNvPr>
          <p:cNvSpPr txBox="1"/>
          <p:nvPr/>
        </p:nvSpPr>
        <p:spPr>
          <a:xfrm>
            <a:off x="3151729" y="4176592"/>
            <a:ext cx="168802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One Mile Pond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3EFDEC-BF43-4955-8C67-02EAABC1E5F9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572000" y="2574494"/>
            <a:ext cx="733587" cy="414922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03EF0B-F6CE-4790-B424-5014C3822BD0}"/>
              </a:ext>
            </a:extLst>
          </p:cNvPr>
          <p:cNvSpPr txBox="1"/>
          <p:nvPr/>
        </p:nvSpPr>
        <p:spPr>
          <a:xfrm>
            <a:off x="5305587" y="2405217"/>
            <a:ext cx="1600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Feather River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3A5074-D486-44C5-95DC-2439F6850E5A}"/>
              </a:ext>
            </a:extLst>
          </p:cNvPr>
          <p:cNvCxnSpPr>
            <a:cxnSpLocks/>
          </p:cNvCxnSpPr>
          <p:nvPr/>
        </p:nvCxnSpPr>
        <p:spPr>
          <a:xfrm flipV="1">
            <a:off x="2385528" y="3611207"/>
            <a:ext cx="505310" cy="641835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2E8A90-1719-470A-8F20-03016A4580B4}"/>
              </a:ext>
            </a:extLst>
          </p:cNvPr>
          <p:cNvSpPr txBox="1"/>
          <p:nvPr/>
        </p:nvSpPr>
        <p:spPr>
          <a:xfrm>
            <a:off x="923925" y="4176700"/>
            <a:ext cx="165573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Federal Levees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2E73E2-C0C8-4330-9D08-51CEF70A1424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1223387"/>
            <a:ext cx="839668" cy="304792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90B3A0-A31E-413C-B055-836E039CE77F}"/>
              </a:ext>
            </a:extLst>
          </p:cNvPr>
          <p:cNvSpPr txBox="1"/>
          <p:nvPr/>
        </p:nvSpPr>
        <p:spPr>
          <a:xfrm>
            <a:off x="3785636" y="1223387"/>
            <a:ext cx="19050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Connection Between Federal Levees and Dikes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9E2391-09AC-42B3-9614-B129EC7DADE6}"/>
              </a:ext>
            </a:extLst>
          </p:cNvPr>
          <p:cNvCxnSpPr>
            <a:cxnSpLocks/>
          </p:cNvCxnSpPr>
          <p:nvPr/>
        </p:nvCxnSpPr>
        <p:spPr>
          <a:xfrm>
            <a:off x="2558027" y="2185909"/>
            <a:ext cx="266378" cy="803507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A5A873-E9D4-47A7-BEDA-7138D98BD296}"/>
              </a:ext>
            </a:extLst>
          </p:cNvPr>
          <p:cNvSpPr txBox="1"/>
          <p:nvPr/>
        </p:nvSpPr>
        <p:spPr>
          <a:xfrm>
            <a:off x="762000" y="1970870"/>
            <a:ext cx="1905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Property Location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F2A136-2279-471E-A3F2-FC6B6BFEA320}"/>
              </a:ext>
            </a:extLst>
          </p:cNvPr>
          <p:cNvSpPr txBox="1"/>
          <p:nvPr/>
        </p:nvSpPr>
        <p:spPr>
          <a:xfrm>
            <a:off x="448321" y="3027372"/>
            <a:ext cx="165573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Levee Ramps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0A3BFA-96B5-4BCB-9D17-D48CFA744CA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104057" y="3196649"/>
            <a:ext cx="639143" cy="79951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7257C8-2810-4C0F-A86C-0816DA07C865}"/>
              </a:ext>
            </a:extLst>
          </p:cNvPr>
          <p:cNvCxnSpPr>
            <a:cxnSpLocks/>
          </p:cNvCxnSpPr>
          <p:nvPr/>
        </p:nvCxnSpPr>
        <p:spPr>
          <a:xfrm flipV="1">
            <a:off x="1974419" y="2743771"/>
            <a:ext cx="411109" cy="317355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2BA3B3-8C3A-4257-9BC4-073E2BF4308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154155" y="3577768"/>
            <a:ext cx="1010459" cy="396981"/>
          </a:xfrm>
          <a:prstGeom prst="straightConnector1">
            <a:avLst/>
          </a:pr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PROJECT ANALYSIS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ranch has existed at this location since the 1870s and the Williams family has resided at this ranch for five generations. </a:t>
            </a:r>
          </a:p>
          <a:p>
            <a:r>
              <a:rPr lang="en-US" sz="2800" dirty="0"/>
              <a:t>The existing dwelling was constructed in 1940s prior to the construction of the Federal levees and is shown in the levee as-constructed drawings. </a:t>
            </a:r>
          </a:p>
          <a:p>
            <a:r>
              <a:rPr lang="en-US" sz="2800" dirty="0"/>
              <a:t>The proposed dwelling would be an improvement:</a:t>
            </a:r>
          </a:p>
          <a:p>
            <a:pPr lvl="1"/>
            <a:r>
              <a:rPr lang="en-US" sz="2400" dirty="0"/>
              <a:t>Approximately 4.5 feet higher (Finished Floor </a:t>
            </a:r>
            <a:r>
              <a:rPr lang="en-US" dirty="0"/>
              <a:t>≈</a:t>
            </a:r>
            <a:r>
              <a:rPr lang="en-US" sz="2400" dirty="0"/>
              <a:t> 118.5 feet) than the existing dwelling (Finished Floor </a:t>
            </a:r>
            <a:r>
              <a:rPr lang="en-US" dirty="0"/>
              <a:t>≈</a:t>
            </a:r>
            <a:r>
              <a:rPr lang="en-US" sz="2400" dirty="0"/>
              <a:t> 114 feet).</a:t>
            </a:r>
          </a:p>
          <a:p>
            <a:pPr lvl="1"/>
            <a:r>
              <a:rPr lang="en-US" sz="2400" dirty="0"/>
              <a:t>More securely anchored to its foundation.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HYDRAULIC ANALYSIS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Feather River is constrained by dikes, which were constructed in the 1960s to protect borrow sites used for construction of Oroville Dam.</a:t>
            </a:r>
          </a:p>
          <a:p>
            <a:r>
              <a:rPr lang="en-US" sz="2800" dirty="0"/>
              <a:t>Dikes’ crest elevation (≈ 124 feet) prevents overtopping from 100- (DWSE ≈ 121 feet) and 200-year events (DWSE ≈ 122.3 feet) based on Sutter Butte Flood Control Agency’s (SBFCA) Feather River West Levee Improvement Project’s hydraulics.</a:t>
            </a:r>
          </a:p>
          <a:p>
            <a:r>
              <a:rPr lang="en-US" sz="2800" dirty="0"/>
              <a:t>The ranch only experiences backwater from the low point of the dikes. However, the existing dwelling has never been inundated throughout the family’s course of residency. </a:t>
            </a:r>
          </a:p>
          <a:p>
            <a:r>
              <a:rPr lang="en-US" sz="2800" dirty="0"/>
              <a:t>The incremental cross-sectional blockage calculations resulted in approximately 0.4%, which is less than the 1% blockage criteria from the USACE. Therefore there will be no adverse hydraulic impacts to the Feather River Designated Floodway.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VARIANCE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/>
              <a:t>The applicant submitted a variance request to Title 23 Division 1 §113 Dwelling and Structures Within an Adopted Plan of Flood Control</a:t>
            </a:r>
          </a:p>
          <a:p>
            <a:pPr marL="36576" indent="0">
              <a:buNone/>
            </a:pPr>
            <a:r>
              <a:rPr lang="en-US" sz="3500" dirty="0"/>
              <a:t>      Subsection (b)(3)(B):</a:t>
            </a:r>
          </a:p>
          <a:p>
            <a:pPr lvl="1"/>
            <a:r>
              <a:rPr lang="en-US" sz="3000" dirty="0"/>
              <a:t>The finished floor of any remodeling, modification, addition, or repair to the dwelling or structure must be a minimum of two (2) feet above the design flood plane or two (2) feet above the 100-year flood elevation, whichever is higher. </a:t>
            </a:r>
          </a:p>
          <a:p>
            <a:pPr lvl="1"/>
            <a:endParaRPr lang="en-US" sz="1600" dirty="0"/>
          </a:p>
          <a:p>
            <a:r>
              <a:rPr lang="en-US" sz="3500" dirty="0"/>
              <a:t>Staff recommends approval of the variance request for this project based on: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sz="3000" dirty="0"/>
              <a:t>The ranch only experiences backwater from the </a:t>
            </a:r>
            <a:r>
              <a:rPr lang="en-US" sz="3000"/>
              <a:t>Feather River at the </a:t>
            </a:r>
            <a:r>
              <a:rPr lang="en-US" sz="3000" dirty="0"/>
              <a:t>low point of the dikes. However, the applicant has stated their existing dwelling has never been inundated throughout the family’s course of residency.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sz="3000" dirty="0"/>
              <a:t>The proposed dwelling is a betterment as it will be approximately 4.5 feet higher than existing and more securely anchored to its foundation.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sz="3000" dirty="0"/>
              <a:t>The applicable standard would require an additional raise of 4.5 feet, which would result in the need to import a significant amount of fill into the floodway further increasing the hydraulic blockage.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AGENCY COMMENTS/ENDORSEMENTS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Department of Water Resources Sutter Maintenance Yard (Maintenance Area 7) has endorsed the project with conditions that have been incorporated into the conditions of the Draft Permit No. 9082-1.</a:t>
            </a:r>
          </a:p>
          <a:p>
            <a:endParaRPr lang="en-US" sz="2800" dirty="0"/>
          </a:p>
          <a:p>
            <a:r>
              <a:rPr lang="en-US" sz="2800" dirty="0"/>
              <a:t>USACE 33 U.S.C. 408 approval letter has been received and the USACE Sacramento District Engineer approves the project, subject to conditions.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CEQA CONCLUSIONS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Board staff has determined the project is categorically exempt from CEQA under a Class 3 Categorical Exemption (CEQA Guidelines Section 15303(a)) covering new construction of a single-family residence in a residential zone.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oard Test Color">
      <a:dk1>
        <a:srgbClr val="17365D"/>
      </a:dk1>
      <a:lt1>
        <a:srgbClr val="FFF0CF"/>
      </a:lt1>
      <a:dk2>
        <a:srgbClr val="1F497D"/>
      </a:dk2>
      <a:lt2>
        <a:srgbClr val="DDC695"/>
      </a:lt2>
      <a:accent1>
        <a:srgbClr val="49557D"/>
      </a:accent1>
      <a:accent2>
        <a:srgbClr val="B89D62"/>
      </a:accent2>
      <a:accent3>
        <a:srgbClr val="FFF0CF"/>
      </a:accent3>
      <a:accent4>
        <a:srgbClr val="323E64"/>
      </a:accent4>
      <a:accent5>
        <a:srgbClr val="969DB4"/>
      </a:accent5>
      <a:accent6>
        <a:srgbClr val="947A40"/>
      </a:accent6>
      <a:hlink>
        <a:srgbClr val="DDC695"/>
      </a:hlink>
      <a:folHlink>
        <a:srgbClr val="795E2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955</TotalTime>
  <Words>711</Words>
  <Application>Microsoft Office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Blue Highway</vt:lpstr>
      <vt:lpstr>Calibri</vt:lpstr>
      <vt:lpstr>Franklin Gothic Book</vt:lpstr>
      <vt:lpstr>Franklin Gothic Medium</vt:lpstr>
      <vt:lpstr>Wingdings</vt:lpstr>
      <vt:lpstr>Wingdings 2</vt:lpstr>
      <vt:lpstr>Theme1</vt:lpstr>
      <vt:lpstr>Variance Request Hearing   Project: Dwelling Replacement, Butte County  Applicant:  Deane and edith Williams trust  Presented by: Minh Chieng (Board Staff) January 26, 2018</vt:lpstr>
      <vt:lpstr>BOARD ACTION</vt:lpstr>
      <vt:lpstr>PROJECT LOCATION MAP</vt:lpstr>
      <vt:lpstr>PROJECT LOCATION MAP</vt:lpstr>
      <vt:lpstr>PROJECT ANALYSIS</vt:lpstr>
      <vt:lpstr>HYDRAULIC ANALYSIS</vt:lpstr>
      <vt:lpstr>VARIANCE REQUEST</vt:lpstr>
      <vt:lpstr>AGENCY COMMENTS/ENDORSEMENTS</vt:lpstr>
      <vt:lpstr>CEQA CONCLUSIONS</vt:lpstr>
      <vt:lpstr>STAFF RECOMMENDATION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Chieng, Minh@CVFPB</cp:lastModifiedBy>
  <cp:revision>83</cp:revision>
  <cp:lastPrinted>2018-01-23T21:04:44Z</cp:lastPrinted>
  <dcterms:created xsi:type="dcterms:W3CDTF">2010-03-04T17:56:25Z</dcterms:created>
  <dcterms:modified xsi:type="dcterms:W3CDTF">2018-01-24T17:43:11Z</dcterms:modified>
</cp:coreProperties>
</file>