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81" r:id="rId2"/>
    <p:sldId id="279" r:id="rId3"/>
    <p:sldId id="261" r:id="rId4"/>
    <p:sldId id="278" r:id="rId5"/>
    <p:sldId id="282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3187F"/>
    <a:srgbClr val="004A82"/>
    <a:srgbClr val="82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0" autoAdjust="0"/>
    <p:restoredTop sz="94660"/>
  </p:normalViewPr>
  <p:slideViewPr>
    <p:cSldViewPr>
      <p:cViewPr varScale="1">
        <p:scale>
          <a:sx n="108" d="100"/>
          <a:sy n="108" d="100"/>
        </p:scale>
        <p:origin x="11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331976" y="3337560"/>
            <a:ext cx="6480048" cy="2301240"/>
          </a:xfrm>
        </p:spPr>
        <p:txBody>
          <a:bodyPr rIns="45720" anchor="t"/>
          <a:lstStyle>
            <a:lvl1pPr algn="ctr">
              <a:defRPr lang="en-US" b="1" cap="all" baseline="0" dirty="0">
                <a:ln w="5000" cmpd="sng">
                  <a:noFill/>
                  <a:prstDash val="solid"/>
                </a:ln>
                <a:solidFill>
                  <a:srgbClr val="0E2138"/>
                </a:solidFill>
                <a:effectLst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331976" y="1544812"/>
            <a:ext cx="6480048" cy="664988"/>
          </a:xfrm>
        </p:spPr>
        <p:txBody>
          <a:bodyPr tIns="0" rIns="45720" bIns="0" anchor="b">
            <a:normAutofit/>
          </a:bodyPr>
          <a:lstStyle>
            <a:lvl1pPr marL="0" indent="0" algn="ctr">
              <a:buNone/>
              <a:defRPr sz="2000">
                <a:solidFill>
                  <a:srgbClr val="0E2138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BE4B-4AE9-4F51-9062-A16AABBD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75456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BE4B-4AE9-4F51-9062-A16AABBD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3886200" cy="4800600"/>
          </a:xfrm>
        </p:spPr>
        <p:txBody>
          <a:bodyPr/>
          <a:lstStyle>
            <a:lvl1pPr>
              <a:buClr>
                <a:srgbClr val="0E2138"/>
              </a:buClr>
              <a:defRPr sz="2600"/>
            </a:lvl1pPr>
            <a:lvl2pPr>
              <a:buClr>
                <a:srgbClr val="0E2138"/>
              </a:buClr>
              <a:defRPr sz="2200"/>
            </a:lvl2pPr>
            <a:lvl3pPr>
              <a:buClr>
                <a:srgbClr val="0E2138"/>
              </a:buClr>
              <a:defRPr sz="2000"/>
            </a:lvl3pPr>
            <a:lvl4pPr>
              <a:buClr>
                <a:srgbClr val="0E2138"/>
              </a:buClr>
              <a:defRPr sz="1800"/>
            </a:lvl4pPr>
            <a:lvl5pPr>
              <a:buClr>
                <a:srgbClr val="0E2138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3962400" cy="4800600"/>
          </a:xfrm>
        </p:spPr>
        <p:txBody>
          <a:bodyPr/>
          <a:lstStyle>
            <a:lvl1pPr>
              <a:buClr>
                <a:srgbClr val="0E2138"/>
              </a:buClr>
              <a:defRPr sz="2600"/>
            </a:lvl1pPr>
            <a:lvl2pPr>
              <a:buClr>
                <a:srgbClr val="0E2138"/>
              </a:buClr>
              <a:defRPr sz="2200"/>
            </a:lvl2pPr>
            <a:lvl3pPr>
              <a:buClr>
                <a:srgbClr val="0E2138"/>
              </a:buClr>
              <a:defRPr sz="2000"/>
            </a:lvl3pPr>
            <a:lvl4pPr>
              <a:buClr>
                <a:srgbClr val="0E2138"/>
              </a:buClr>
              <a:defRPr sz="1800"/>
            </a:lvl4pPr>
            <a:lvl5pPr>
              <a:buClr>
                <a:srgbClr val="0E2138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BE4B-4AE9-4F51-9062-A16AABBD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rgbClr val="0E2138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rgbClr val="0E2138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1371600"/>
            <a:ext cx="4114800" cy="3941763"/>
          </a:xfrm>
        </p:spPr>
        <p:txBody>
          <a:bodyPr/>
          <a:lstStyle>
            <a:lvl1pPr>
              <a:buClr>
                <a:srgbClr val="0E2138"/>
              </a:buClr>
              <a:defRPr sz="2400"/>
            </a:lvl1pPr>
            <a:lvl2pPr>
              <a:buClr>
                <a:srgbClr val="0E2138"/>
              </a:buClr>
              <a:defRPr sz="2000"/>
            </a:lvl2pPr>
            <a:lvl3pPr>
              <a:buClr>
                <a:srgbClr val="0E2138"/>
              </a:buClr>
              <a:defRPr sz="1800"/>
            </a:lvl3pPr>
            <a:lvl4pPr>
              <a:buClr>
                <a:srgbClr val="0E2138"/>
              </a:buClr>
              <a:defRPr sz="1600"/>
            </a:lvl4pPr>
            <a:lvl5pPr>
              <a:buClr>
                <a:srgbClr val="0E2138"/>
              </a:buCl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371600"/>
            <a:ext cx="4041775" cy="3941763"/>
          </a:xfrm>
        </p:spPr>
        <p:txBody>
          <a:bodyPr/>
          <a:lstStyle>
            <a:lvl1pPr>
              <a:buClr>
                <a:srgbClr val="0E2138"/>
              </a:buClr>
              <a:defRPr sz="2400"/>
            </a:lvl1pPr>
            <a:lvl2pPr>
              <a:buClr>
                <a:srgbClr val="0E2138"/>
              </a:buClr>
              <a:defRPr sz="2000"/>
            </a:lvl2pPr>
            <a:lvl3pPr>
              <a:buClr>
                <a:srgbClr val="0E2138"/>
              </a:buClr>
              <a:defRPr sz="1800"/>
            </a:lvl3pPr>
            <a:lvl4pPr>
              <a:buClr>
                <a:srgbClr val="0E2138"/>
              </a:buClr>
              <a:defRPr sz="1600"/>
            </a:lvl4pPr>
            <a:lvl5pPr>
              <a:buClr>
                <a:srgbClr val="0E2138"/>
              </a:buCl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BE4B-4AE9-4F51-9062-A16AABBD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E0BE4B-4AE9-4F51-9062-A16AABBD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rgbClr val="0E2138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buClr>
                <a:srgbClr val="0E2138"/>
              </a:buClr>
              <a:defRPr sz="2800"/>
            </a:lvl1pPr>
            <a:lvl2pPr>
              <a:buClr>
                <a:srgbClr val="0E2138"/>
              </a:buClr>
              <a:defRPr sz="2400"/>
            </a:lvl2pPr>
            <a:lvl3pPr>
              <a:buClr>
                <a:srgbClr val="0E2138"/>
              </a:buClr>
              <a:defRPr sz="2200"/>
            </a:lvl3pPr>
            <a:lvl4pPr>
              <a:buClr>
                <a:srgbClr val="0E2138"/>
              </a:buClr>
              <a:defRPr sz="2000"/>
            </a:lvl4pPr>
            <a:lvl5pPr>
              <a:buClr>
                <a:srgbClr val="0E2138"/>
              </a:buCl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6E0BE4B-4AE9-4F51-9062-A16AABBD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0E2138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BE4B-4AE9-4F51-9062-A16AABBD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shade val="40000"/>
                <a:satMod val="150000"/>
                <a:alpha val="10000"/>
              </a:schemeClr>
            </a:gs>
            <a:gs pos="30000">
              <a:schemeClr val="bg2">
                <a:shade val="60000"/>
                <a:satMod val="150000"/>
                <a:alpha val="30000"/>
              </a:schemeClr>
            </a:gs>
            <a:gs pos="100000">
              <a:schemeClr val="bg2">
                <a:tint val="83000"/>
                <a:satMod val="200000"/>
                <a:alpha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105400"/>
            <a:ext cx="9144000" cy="17596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91400" y="0"/>
            <a:ext cx="17526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7696200" cy="47545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baseline="0">
                <a:solidFill>
                  <a:schemeClr val="accent3"/>
                </a:solidFill>
              </a:defRPr>
            </a:lvl1pPr>
          </a:lstStyle>
          <a:p>
            <a:fld id="{7111FE6D-37E4-464A-8136-05CDD837750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76200"/>
            <a:ext cx="990600" cy="990600"/>
          </a:xfrm>
          <a:prstGeom prst="rect">
            <a:avLst/>
          </a:prstGeom>
          <a:effectLst>
            <a:outerShdw blurRad="76200" dist="50800" dir="5400000" sx="101000" sy="101000" algn="t" rotWithShape="0">
              <a:prstClr val="black">
                <a:alpha val="30000"/>
              </a:prstClr>
            </a:outerShdw>
          </a:effectLst>
        </p:spPr>
      </p:pic>
      <p:sp>
        <p:nvSpPr>
          <p:cNvPr id="11" name="Freeform 10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rgbClr val="0E2138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rgbClr val="0E2138"/>
        </a:buClr>
        <a:buSzPct val="80000"/>
        <a:buFont typeface="Wingdings 2"/>
        <a:buChar char=""/>
        <a:defRPr kumimoji="0" sz="3000" kern="1200">
          <a:solidFill>
            <a:srgbClr val="0E2138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rgbClr val="0E2138"/>
        </a:buClr>
        <a:buSzPct val="90000"/>
        <a:buFont typeface="Wingdings 2"/>
        <a:buChar char=""/>
        <a:defRPr kumimoji="0" sz="2600" kern="1200">
          <a:solidFill>
            <a:srgbClr val="0E2138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rgbClr val="0E2138"/>
        </a:buClr>
        <a:buSzPct val="85000"/>
        <a:buFont typeface="Arial"/>
        <a:buChar char="○"/>
        <a:defRPr kumimoji="0" sz="2400" kern="1200">
          <a:solidFill>
            <a:srgbClr val="0E2138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rgbClr val="0E2138"/>
        </a:buClr>
        <a:buSzPct val="90000"/>
        <a:buFont typeface="Wingdings 2"/>
        <a:buChar char=""/>
        <a:defRPr kumimoji="0" sz="2000" kern="1200">
          <a:solidFill>
            <a:srgbClr val="0E2138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rgbClr val="0E2138"/>
        </a:buClr>
        <a:buSzPct val="100000"/>
        <a:buFont typeface="Arial"/>
        <a:buChar char="-"/>
        <a:defRPr kumimoji="0" sz="2000" kern="1200">
          <a:solidFill>
            <a:srgbClr val="0E2138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42F6B-5FBF-4307-AFF0-2AF0EB0CE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976" y="2362200"/>
            <a:ext cx="6480048" cy="1615440"/>
          </a:xfrm>
        </p:spPr>
        <p:txBody>
          <a:bodyPr>
            <a:normAutofit fontScale="90000"/>
          </a:bodyPr>
          <a:lstStyle/>
          <a:p>
            <a:r>
              <a:rPr lang="en-US" dirty="0"/>
              <a:t>Roles &amp; responsibilities in </a:t>
            </a:r>
            <a:r>
              <a:rPr lang="en-US" dirty="0" err="1"/>
              <a:t>Cvfpb</a:t>
            </a:r>
            <a:br>
              <a:rPr lang="en-US" dirty="0"/>
            </a:br>
            <a:r>
              <a:rPr lang="en-US" dirty="0"/>
              <a:t>Enforcement processes</a:t>
            </a:r>
            <a:br>
              <a:rPr lang="en-US" dirty="0"/>
            </a:br>
            <a:r>
              <a:rPr lang="en-US" sz="3600" dirty="0"/>
              <a:t>Agenda No. 8C</a:t>
            </a:r>
            <a:br>
              <a:rPr lang="en-US" dirty="0"/>
            </a:br>
            <a:endParaRPr lang="en-US" sz="328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38807-EBDA-4B03-90B1-D124073B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BE4B-4AE9-4F51-9062-A16AABBD90FF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C22BF0-5FFD-441E-A432-49291D2D19DD}"/>
              </a:ext>
            </a:extLst>
          </p:cNvPr>
          <p:cNvSpPr txBox="1"/>
          <p:nvPr/>
        </p:nvSpPr>
        <p:spPr>
          <a:xfrm>
            <a:off x="152400" y="51054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Jit </a:t>
            </a:r>
            <a:r>
              <a:rPr lang="en-US" sz="2400" dirty="0" err="1">
                <a:solidFill>
                  <a:schemeClr val="bg1"/>
                </a:solidFill>
              </a:rPr>
              <a:t>Dua</a:t>
            </a:r>
            <a:r>
              <a:rPr lang="en-US" sz="2400" dirty="0">
                <a:solidFill>
                  <a:schemeClr val="bg1"/>
                </a:solidFill>
              </a:rPr>
              <a:t>, Board Counsel</a:t>
            </a:r>
          </a:p>
          <a:p>
            <a:r>
              <a:rPr lang="en-US" sz="2400" dirty="0">
                <a:solidFill>
                  <a:schemeClr val="bg1"/>
                </a:solidFill>
              </a:rPr>
              <a:t>Kelly Soule, Board Enforcement Section Chief</a:t>
            </a:r>
          </a:p>
          <a:p>
            <a:r>
              <a:rPr lang="en-US" sz="2400" dirty="0">
                <a:solidFill>
                  <a:schemeClr val="bg1"/>
                </a:solidFill>
              </a:rPr>
              <a:t>January 26, 2018</a:t>
            </a:r>
          </a:p>
        </p:txBody>
      </p:sp>
    </p:spTree>
    <p:extLst>
      <p:ext uri="{BB962C8B-B14F-4D97-AF65-F5344CB8AC3E}">
        <p14:creationId xmlns:p14="http://schemas.microsoft.com/office/powerpoint/2010/main" val="163696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00"/>
                </a:solidFill>
              </a:rPr>
              <a:t>GENERAL PROCESS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Example: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u="sng" dirty="0">
                <a:solidFill>
                  <a:srgbClr val="000000"/>
                </a:solidFill>
                <a:latin typeface="Calibri" pitchFamily="34" charset="0"/>
              </a:rPr>
              <a:t>Consider approval of Permit No. XXXXX to: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800" dirty="0"/>
              <a:t>Bulleted items for Board to consider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8C94B5-1FB1-448C-81A3-A3488F2A2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83058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ENCROACHMENT ENFORCEMENT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267200" cy="4754563"/>
          </a:xfrm>
        </p:spPr>
        <p:txBody>
          <a:bodyPr>
            <a:normAutofit/>
          </a:bodyPr>
          <a:lstStyle/>
          <a:p>
            <a:r>
              <a:rPr lang="en-US" sz="2800" dirty="0"/>
              <a:t>Informal Phase  </a:t>
            </a:r>
          </a:p>
          <a:p>
            <a:pPr lvl="1"/>
            <a:r>
              <a:rPr lang="en-US" sz="2400" dirty="0"/>
              <a:t>Notice to Comply</a:t>
            </a:r>
          </a:p>
          <a:p>
            <a:r>
              <a:rPr lang="en-US" sz="2800" dirty="0"/>
              <a:t>Formal Phase</a:t>
            </a:r>
          </a:p>
          <a:p>
            <a:pPr lvl="1"/>
            <a:r>
              <a:rPr lang="en-US" sz="2400" dirty="0"/>
              <a:t>Notice of Violation (NOV)</a:t>
            </a:r>
          </a:p>
          <a:p>
            <a:pPr lvl="1"/>
            <a:r>
              <a:rPr lang="en-US" sz="2400" dirty="0"/>
              <a:t>Cease &amp; Desist Order (C&amp;D)</a:t>
            </a:r>
          </a:p>
          <a:p>
            <a:pPr lvl="1"/>
            <a:r>
              <a:rPr lang="en-US" dirty="0"/>
              <a:t>Enforcement Hearing</a:t>
            </a:r>
          </a:p>
          <a:p>
            <a:pPr marL="448056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B56A89-AAD0-4ACF-BE9F-5A71CD190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119981"/>
            <a:ext cx="2321854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620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00"/>
                </a:solidFill>
              </a:rPr>
              <a:t>Board’s Role and Responsibilities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Cease &amp; Desist Order and Public Meeting</a:t>
            </a:r>
          </a:p>
          <a:p>
            <a:pPr lvl="1"/>
            <a:r>
              <a:rPr lang="en-US" sz="2400" dirty="0"/>
              <a:t>Purpose of C&amp;D hearing – Board to determine whether or not to approve the C&amp;D Order issued by the Executive Officer</a:t>
            </a:r>
          </a:p>
          <a:p>
            <a:pPr lvl="1"/>
            <a:r>
              <a:rPr lang="en-US" sz="2400" dirty="0"/>
              <a:t>Not an evidentiary hearing – merits of case are not to be considered</a:t>
            </a:r>
          </a:p>
          <a:p>
            <a:pPr lvl="1"/>
            <a:r>
              <a:rPr lang="en-US" sz="2400" dirty="0"/>
              <a:t>Board to determine sufficiency of the C&amp;D Order</a:t>
            </a:r>
          </a:p>
          <a:p>
            <a:pPr lvl="1"/>
            <a:r>
              <a:rPr lang="en-US" sz="2400" dirty="0"/>
              <a:t>Limited to questions of due process – proper notice provided, etc.</a:t>
            </a:r>
          </a:p>
          <a:p>
            <a:pPr lvl="1"/>
            <a:r>
              <a:rPr lang="en-US" sz="2400" dirty="0"/>
              <a:t>C&amp;D hearing offers an additional offramp from the formal  enforcement process</a:t>
            </a:r>
          </a:p>
          <a:p>
            <a:pPr lvl="1"/>
            <a:r>
              <a:rPr lang="en-US" sz="2400" dirty="0"/>
              <a:t>Board may affirm, amend, modify, stay, or rescind the C&amp;D Order based on available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2C3A-C2EC-4E81-9645-C2A5896B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00"/>
                </a:solidFill>
              </a:rPr>
              <a:t>Board’s Role and Responsibilities Cont’d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CC60E-2883-402A-AAB9-E32169A49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Enforcement Hearing (Hearing)</a:t>
            </a:r>
          </a:p>
          <a:p>
            <a:pPr lvl="1"/>
            <a:r>
              <a:rPr lang="en-US" dirty="0"/>
              <a:t>Board to act as the independent arbiter and trier of fact</a:t>
            </a:r>
          </a:p>
          <a:p>
            <a:pPr lvl="2"/>
            <a:r>
              <a:rPr lang="en-US" dirty="0"/>
              <a:t>Hear and receive evidence from the prosecution team and respondent</a:t>
            </a:r>
          </a:p>
          <a:p>
            <a:pPr lvl="2"/>
            <a:r>
              <a:rPr lang="en-US" dirty="0"/>
              <a:t>Ask any questions regarding alleged facts of the case to the prosecution team, respondent, and/or other interested party </a:t>
            </a:r>
          </a:p>
          <a:p>
            <a:pPr lvl="2"/>
            <a:r>
              <a:rPr lang="en-US" dirty="0"/>
              <a:t>Render the Board’s decision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8963A-A4DF-4FBB-898B-1EA365B8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BE4B-4AE9-4F51-9062-A16AABBD90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4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  <a:defRPr/>
            </a:pPr>
            <a:r>
              <a:rPr lang="en-US" sz="17100" dirty="0"/>
              <a:t>?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oard Test Color">
      <a:dk1>
        <a:srgbClr val="17365D"/>
      </a:dk1>
      <a:lt1>
        <a:srgbClr val="FFF0CF"/>
      </a:lt1>
      <a:dk2>
        <a:srgbClr val="1F497D"/>
      </a:dk2>
      <a:lt2>
        <a:srgbClr val="DDC695"/>
      </a:lt2>
      <a:accent1>
        <a:srgbClr val="49557D"/>
      </a:accent1>
      <a:accent2>
        <a:srgbClr val="B89D62"/>
      </a:accent2>
      <a:accent3>
        <a:srgbClr val="FFF0CF"/>
      </a:accent3>
      <a:accent4>
        <a:srgbClr val="323E64"/>
      </a:accent4>
      <a:accent5>
        <a:srgbClr val="969DB4"/>
      </a:accent5>
      <a:accent6>
        <a:srgbClr val="947A40"/>
      </a:accent6>
      <a:hlink>
        <a:srgbClr val="DDC695"/>
      </a:hlink>
      <a:folHlink>
        <a:srgbClr val="795E2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239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Wingdings</vt:lpstr>
      <vt:lpstr>Wingdings 2</vt:lpstr>
      <vt:lpstr>Theme1</vt:lpstr>
      <vt:lpstr>Roles &amp; responsibilities in Cvfpb Enforcement processes Agenda No. 8C </vt:lpstr>
      <vt:lpstr>GENERAL PROCESS</vt:lpstr>
      <vt:lpstr>ENCROACHMENT ENFORCEMENT PHASES</vt:lpstr>
      <vt:lpstr>Board’s Role and Responsibilities</vt:lpstr>
      <vt:lpstr>Board’s Role and Responsibilities Cont’d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Soule, Kelly@CVFPB</cp:lastModifiedBy>
  <cp:revision>68</cp:revision>
  <dcterms:created xsi:type="dcterms:W3CDTF">2010-03-04T17:56:25Z</dcterms:created>
  <dcterms:modified xsi:type="dcterms:W3CDTF">2018-01-25T23:54:24Z</dcterms:modified>
</cp:coreProperties>
</file>